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24" r:id="rId3"/>
    <p:sldId id="258" r:id="rId4"/>
    <p:sldId id="259" r:id="rId5"/>
    <p:sldId id="317" r:id="rId6"/>
    <p:sldId id="31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22" r:id="rId62"/>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a Pereira" initials="JP" lastIdx="5" clrIdx="0">
    <p:extLst>
      <p:ext uri="{19B8F6BF-5375-455C-9EA6-DF929625EA0E}">
        <p15:presenceInfo xmlns:p15="http://schemas.microsoft.com/office/powerpoint/2012/main" userId="S-1-5-21-77039683-2626230868-3926602495-40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8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showGuides="1">
      <p:cViewPr varScale="1">
        <p:scale>
          <a:sx n="70" d="100"/>
          <a:sy n="70" d="100"/>
        </p:scale>
        <p:origin x="43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file:///\\cmfamalicao.local\Z\joanapereira\01_trabalho\00_PDM_VNF_vigor_Correcao_Revisao\REOT\Info_estatistica\Pop_residente_Portugal_Norte_Famalicao.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Folha_de_C_lculo_do_Microsoft_Excel.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Folha_de_C_lculo_do_Microsoft_Excel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file:///\\cmfamalicao.local\Z\joanapereira\01_trabalho\REOT\02_trabalho\tabelas_trabalho_relatorio_jan_2019\Economia.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7.xml.rels><?xml version="1.0" encoding="UTF-8" standalone="yes"?>
<Relationships xmlns="http://schemas.openxmlformats.org/package/2006/relationships"><Relationship Id="rId1" Type="http://schemas.openxmlformats.org/officeDocument/2006/relationships/oleObject" Target="file:///\\cmfamalicao.local\Z\joanapereira\01_trabalho\REOT\02_trabalho\tabelas_trabalho_relatorio_jan_2019\Economia.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2225" cap="rnd" cmpd="sng" algn="ctr">
              <a:solidFill>
                <a:schemeClr val="accent1"/>
              </a:solidFill>
              <a:round/>
            </a:ln>
            <a:effectLst/>
          </c:spPr>
          <c:marker>
            <c:symbol val="square"/>
            <c:size val="5"/>
            <c:spPr>
              <a:solidFill>
                <a:schemeClr val="accent1"/>
              </a:solidFill>
              <a:ln w="9525" cap="flat" cmpd="sng" algn="ctr">
                <a:solidFill>
                  <a:schemeClr val="accent1"/>
                </a:solidFill>
                <a:round/>
              </a:ln>
              <a:effectLst/>
            </c:spPr>
          </c:marker>
          <c:dLbls>
            <c:dLbl>
              <c:idx val="4"/>
              <c:layout>
                <c:manualLayout>
                  <c:x val="-9.9317194289261328E-3"/>
                  <c:y val="2.2038567493112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6E-427A-A48F-DEB793A9E5A1}"/>
                </c:ext>
              </c:extLst>
            </c:dLbl>
            <c:dLbl>
              <c:idx val="6"/>
              <c:layout>
                <c:manualLayout>
                  <c:x val="9.103970973332732E-17"/>
                  <c:y val="1.46923783287419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6E-427A-A48F-DEB793A9E5A1}"/>
                </c:ext>
              </c:extLst>
            </c:dLbl>
            <c:dLbl>
              <c:idx val="7"/>
              <c:layout>
                <c:manualLayout>
                  <c:x val="-2.4829298572315334E-2"/>
                  <c:y val="-3.6730945821854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6E-427A-A48F-DEB793A9E5A1}"/>
                </c:ext>
              </c:extLst>
            </c:dLbl>
            <c:dLbl>
              <c:idx val="8"/>
              <c:layout>
                <c:manualLayout>
                  <c:x val="-1.8207941946665464E-16"/>
                  <c:y val="3.3057851239669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6E-427A-A48F-DEB793A9E5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'Evolução população residente'!$B$3:$J$3</c:f>
              <c:numCache>
                <c:formatCode>General</c:formatCode>
                <c:ptCount val="9"/>
                <c:pt idx="0">
                  <c:v>1940</c:v>
                </c:pt>
                <c:pt idx="1">
                  <c:v>1950</c:v>
                </c:pt>
                <c:pt idx="2">
                  <c:v>1960</c:v>
                </c:pt>
                <c:pt idx="3">
                  <c:v>1970</c:v>
                </c:pt>
                <c:pt idx="4">
                  <c:v>1981</c:v>
                </c:pt>
                <c:pt idx="5">
                  <c:v>1991</c:v>
                </c:pt>
                <c:pt idx="6">
                  <c:v>2001</c:v>
                </c:pt>
                <c:pt idx="7">
                  <c:v>2011</c:v>
                </c:pt>
                <c:pt idx="8">
                  <c:v>2017</c:v>
                </c:pt>
              </c:numCache>
            </c:numRef>
          </c:cat>
          <c:val>
            <c:numRef>
              <c:f>'Evolução população residente'!$B$6:$J$6</c:f>
              <c:numCache>
                <c:formatCode>#,##0</c:formatCode>
                <c:ptCount val="9"/>
                <c:pt idx="0">
                  <c:v>56158</c:v>
                </c:pt>
                <c:pt idx="1">
                  <c:v>66173</c:v>
                </c:pt>
                <c:pt idx="2">
                  <c:v>79250</c:v>
                </c:pt>
                <c:pt idx="3">
                  <c:v>89151</c:v>
                </c:pt>
                <c:pt idx="4">
                  <c:v>106570</c:v>
                </c:pt>
                <c:pt idx="5">
                  <c:v>114338</c:v>
                </c:pt>
                <c:pt idx="6">
                  <c:v>127567</c:v>
                </c:pt>
                <c:pt idx="7">
                  <c:v>133832</c:v>
                </c:pt>
                <c:pt idx="8">
                  <c:v>131909</c:v>
                </c:pt>
              </c:numCache>
            </c:numRef>
          </c:val>
          <c:smooth val="0"/>
          <c:extLst>
            <c:ext xmlns:c16="http://schemas.microsoft.com/office/drawing/2014/chart" uri="{C3380CC4-5D6E-409C-BE32-E72D297353CC}">
              <c16:uniqueId val="{00000004-FE6E-427A-A48F-DEB793A9E5A1}"/>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126210432"/>
        <c:axId val="130298624"/>
      </c:lineChart>
      <c:catAx>
        <c:axId val="126210432"/>
        <c:scaling>
          <c:orientation val="minMax"/>
        </c:scaling>
        <c:delete val="0"/>
        <c:axPos val="b"/>
        <c:title>
          <c:tx>
            <c:rich>
              <a:bodyPr rot="0" spcFirstLastPara="1" vertOverflow="ellipsis" vert="horz" wrap="square" anchor="ctr" anchorCtr="1"/>
              <a:lstStyle/>
              <a:p>
                <a:pPr>
                  <a:defRPr sz="1100" b="1" i="0" u="none" strike="noStrike" kern="1200" cap="all" baseline="0">
                    <a:solidFill>
                      <a:schemeClr val="tx1"/>
                    </a:solidFill>
                    <a:latin typeface="+mn-lt"/>
                    <a:ea typeface="+mn-ea"/>
                    <a:cs typeface="+mn-cs"/>
                  </a:defRPr>
                </a:pPr>
                <a:r>
                  <a:rPr lang="pt-PT" sz="1100" b="1" cap="none" baseline="0">
                    <a:solidFill>
                      <a:schemeClr val="tx1"/>
                    </a:solidFill>
                  </a:rPr>
                  <a:t>Ano</a:t>
                </a:r>
              </a:p>
            </c:rich>
          </c:tx>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1" i="0" u="none" strike="noStrike" kern="1200" spc="20" baseline="0">
                <a:solidFill>
                  <a:schemeClr val="dk1">
                    <a:lumMod val="65000"/>
                    <a:lumOff val="35000"/>
                  </a:schemeClr>
                </a:solidFill>
                <a:latin typeface="+mn-lt"/>
                <a:ea typeface="+mn-ea"/>
                <a:cs typeface="+mn-cs"/>
              </a:defRPr>
            </a:pPr>
            <a:endParaRPr lang="pt-PT"/>
          </a:p>
        </c:txPr>
        <c:crossAx val="130298624"/>
        <c:crosses val="autoZero"/>
        <c:auto val="1"/>
        <c:lblAlgn val="ctr"/>
        <c:lblOffset val="100"/>
        <c:noMultiLvlLbl val="0"/>
      </c:catAx>
      <c:valAx>
        <c:axId val="130298624"/>
        <c:scaling>
          <c:orientation val="minMax"/>
        </c:scaling>
        <c:delete val="0"/>
        <c:axPos val="l"/>
        <c:title>
          <c:tx>
            <c:rich>
              <a:bodyPr rot="-5400000" spcFirstLastPara="1" vertOverflow="ellipsis" vert="horz" wrap="square" anchor="ctr" anchorCtr="1"/>
              <a:lstStyle/>
              <a:p>
                <a:pPr>
                  <a:defRPr sz="1100" b="1" i="0" u="none" strike="noStrike" kern="1200" cap="all" baseline="0">
                    <a:solidFill>
                      <a:schemeClr val="tx1"/>
                    </a:solidFill>
                    <a:latin typeface="+mn-lt"/>
                    <a:ea typeface="+mn-ea"/>
                    <a:cs typeface="+mn-cs"/>
                  </a:defRPr>
                </a:pPr>
                <a:r>
                  <a:rPr lang="pt-PT" sz="1100" b="1" cap="none" baseline="0">
                    <a:solidFill>
                      <a:schemeClr val="tx1"/>
                    </a:solidFill>
                  </a:rPr>
                  <a:t>População total (n.º)</a:t>
                </a:r>
              </a:p>
            </c:rich>
          </c:tx>
          <c:overlay val="0"/>
          <c:spPr>
            <a:noFill/>
            <a:ln>
              <a:noFill/>
            </a:ln>
            <a:effectLst/>
          </c:spPr>
        </c:title>
        <c:numFmt formatCode="#,##0"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00" b="1" i="0" u="none" strike="noStrike" kern="1200" spc="20" baseline="0">
                <a:solidFill>
                  <a:schemeClr val="dk1">
                    <a:lumMod val="65000"/>
                    <a:lumOff val="35000"/>
                  </a:schemeClr>
                </a:solidFill>
                <a:latin typeface="+mn-lt"/>
                <a:ea typeface="+mn-ea"/>
                <a:cs typeface="+mn-cs"/>
              </a:defRPr>
            </a:pPr>
            <a:endParaRPr lang="pt-PT"/>
          </a:p>
        </c:txPr>
        <c:crossAx val="126210432"/>
        <c:crosses val="autoZero"/>
        <c:crossBetween val="between"/>
        <c:majorUnit val="10000"/>
      </c:valAx>
      <c:spPr>
        <a:noFill/>
        <a:ln w="25400">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pt-P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81065510608511"/>
          <c:y val="8.9154989972380763E-2"/>
          <c:w val="0.85736733366560614"/>
          <c:h val="0.80103906678214154"/>
        </c:manualLayout>
      </c:layout>
      <c:lineChart>
        <c:grouping val="standard"/>
        <c:varyColors val="0"/>
        <c:ser>
          <c:idx val="0"/>
          <c:order val="0"/>
          <c:tx>
            <c:strRef>
              <c:f>'Evolução população residente'!$A$4</c:f>
              <c:strCache>
                <c:ptCount val="1"/>
                <c:pt idx="0">
                  <c:v>Portugal </c:v>
                </c:pt>
              </c:strCache>
            </c:strRef>
          </c:tx>
          <c:spPr>
            <a:ln w="34925" cap="rnd">
              <a:solidFill>
                <a:schemeClr val="accent1"/>
              </a:solidFill>
              <a:round/>
            </a:ln>
            <a:effectLst>
              <a:outerShdw blurRad="57150" dist="19050" dir="5400000" algn="ctr" rotWithShape="0">
                <a:srgbClr val="000000">
                  <a:alpha val="63000"/>
                </a:srgbClr>
              </a:outerShdw>
            </a:effectLst>
          </c:spPr>
          <c:marker>
            <c:symbol val="squar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dLbls>
            <c:dLbl>
              <c:idx val="0"/>
              <c:layout>
                <c:manualLayout>
                  <c:x val="-7.2727272727272751E-2"/>
                  <c:y val="3.9735099337748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E9-45D4-B329-9AB52E15CD77}"/>
                </c:ext>
              </c:extLst>
            </c:dLbl>
            <c:dLbl>
              <c:idx val="1"/>
              <c:layout>
                <c:manualLayout>
                  <c:x val="-1.6161616161616259E-2"/>
                  <c:y val="-3.5320088300220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E9-45D4-B329-9AB52E15CD77}"/>
                </c:ext>
              </c:extLst>
            </c:dLbl>
            <c:spPr>
              <a:noFill/>
              <a:ln>
                <a:noFill/>
              </a:ln>
              <a:effectLst/>
            </c:spPr>
            <c:txPr>
              <a:bodyPr rot="0" vert="horz"/>
              <a:lstStyle/>
              <a:p>
                <a:pPr>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'Evolução população residente'!$I$2:$K$2</c:f>
              <c:strCache>
                <c:ptCount val="3"/>
                <c:pt idx="0">
                  <c:v>Variação 1991/2001</c:v>
                </c:pt>
                <c:pt idx="1">
                  <c:v>Variação 2001/2011</c:v>
                </c:pt>
                <c:pt idx="2">
                  <c:v>Variação 2011/2017</c:v>
                </c:pt>
              </c:strCache>
            </c:strRef>
          </c:cat>
          <c:val>
            <c:numRef>
              <c:f>'Evolução população residente'!$I$4:$K$4</c:f>
              <c:numCache>
                <c:formatCode>0.0%</c:formatCode>
                <c:ptCount val="3"/>
                <c:pt idx="0">
                  <c:v>4.9555357794912755E-2</c:v>
                </c:pt>
                <c:pt idx="1">
                  <c:v>0.02</c:v>
                </c:pt>
                <c:pt idx="2">
                  <c:v>-2.5671883204392124E-2</c:v>
                </c:pt>
              </c:numCache>
            </c:numRef>
          </c:val>
          <c:smooth val="0"/>
          <c:extLst>
            <c:ext xmlns:c16="http://schemas.microsoft.com/office/drawing/2014/chart" uri="{C3380CC4-5D6E-409C-BE32-E72D297353CC}">
              <c16:uniqueId val="{00000002-EBE9-45D4-B329-9AB52E15CD77}"/>
            </c:ext>
          </c:extLst>
        </c:ser>
        <c:ser>
          <c:idx val="1"/>
          <c:order val="1"/>
          <c:tx>
            <c:strRef>
              <c:f>'Evolução população residente'!$A$5</c:f>
              <c:strCache>
                <c:ptCount val="1"/>
                <c:pt idx="0">
                  <c:v>NUT II - Norte</c:v>
                </c:pt>
              </c:strCache>
            </c:strRef>
          </c:tx>
          <c:spPr>
            <a:ln w="34925" cap="rnd">
              <a:solidFill>
                <a:schemeClr val="accent2"/>
              </a:solidFill>
              <a:round/>
            </a:ln>
            <a:effectLst>
              <a:outerShdw blurRad="57150" dist="19050" dir="5400000" algn="ctr" rotWithShape="0">
                <a:srgbClr val="000000">
                  <a:alpha val="63000"/>
                </a:srgbClr>
              </a:outerShdw>
            </a:effectLst>
          </c:spPr>
          <c:marker>
            <c:symbol val="squar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dLbls>
            <c:dLbl>
              <c:idx val="1"/>
              <c:layout>
                <c:manualLayout>
                  <c:x val="-2.4242424242424242E-2"/>
                  <c:y val="-2.20750551876380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E9-45D4-B329-9AB52E15CD77}"/>
                </c:ext>
              </c:extLst>
            </c:dLbl>
            <c:dLbl>
              <c:idx val="2"/>
              <c:layout>
                <c:manualLayout>
                  <c:x val="-2.4242424242424242E-2"/>
                  <c:y val="3.0905077262693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E9-45D4-B329-9AB52E15CD77}"/>
                </c:ext>
              </c:extLst>
            </c:dLbl>
            <c:spPr>
              <a:noFill/>
              <a:ln>
                <a:noFill/>
              </a:ln>
              <a:effectLst/>
            </c:spPr>
            <c:txPr>
              <a:bodyPr rot="0" vert="horz"/>
              <a:lstStyle/>
              <a:p>
                <a:pPr>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'Evolução população residente'!$I$5:$K$5</c:f>
              <c:numCache>
                <c:formatCode>0.0%</c:formatCode>
                <c:ptCount val="3"/>
                <c:pt idx="0">
                  <c:v>6.1789694806513057E-2</c:v>
                </c:pt>
                <c:pt idx="1">
                  <c:v>0</c:v>
                </c:pt>
                <c:pt idx="2">
                  <c:v>-3.0755224976027746E-2</c:v>
                </c:pt>
              </c:numCache>
            </c:numRef>
          </c:val>
          <c:smooth val="0"/>
          <c:extLst>
            <c:ext xmlns:c16="http://schemas.microsoft.com/office/drawing/2014/chart" uri="{C3380CC4-5D6E-409C-BE32-E72D297353CC}">
              <c16:uniqueId val="{00000005-EBE9-45D4-B329-9AB52E15CD77}"/>
            </c:ext>
          </c:extLst>
        </c:ser>
        <c:ser>
          <c:idx val="2"/>
          <c:order val="2"/>
          <c:tx>
            <c:strRef>
              <c:f>'Evolução população residente'!$A$6</c:f>
              <c:strCache>
                <c:ptCount val="1"/>
                <c:pt idx="0">
                  <c:v>V.N. de Famalicão</c:v>
                </c:pt>
              </c:strCache>
            </c:strRef>
          </c:tx>
          <c:spPr>
            <a:ln w="34925" cap="rnd">
              <a:solidFill>
                <a:schemeClr val="accent3"/>
              </a:solidFill>
              <a:round/>
            </a:ln>
            <a:effectLst>
              <a:outerShdw blurRad="57150" dist="19050" dir="5400000" algn="ctr" rotWithShape="0">
                <a:srgbClr val="000000">
                  <a:alpha val="63000"/>
                </a:srgbClr>
              </a:outerShdw>
            </a:effectLst>
          </c:spPr>
          <c:marker>
            <c:symbol val="square"/>
            <c:size val="5"/>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dLbls>
            <c:dLbl>
              <c:idx val="1"/>
              <c:layout>
                <c:manualLayout>
                  <c:x val="2.6936026936026937E-3"/>
                  <c:y val="-1.76600441501103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E9-45D4-B329-9AB52E15CD77}"/>
                </c:ext>
              </c:extLst>
            </c:dLbl>
            <c:dLbl>
              <c:idx val="2"/>
              <c:layout>
                <c:manualLayout>
                  <c:x val="-2.6936026936027035E-2"/>
                  <c:y val="-8.3885209713024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E9-45D4-B329-9AB52E15CD77}"/>
                </c:ext>
              </c:extLst>
            </c:dLbl>
            <c:spPr>
              <a:noFill/>
              <a:ln>
                <a:noFill/>
              </a:ln>
              <a:effectLst/>
            </c:spPr>
            <c:txPr>
              <a:bodyPr rot="0" vert="horz"/>
              <a:lstStyle/>
              <a:p>
                <a:pPr>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'Evolução população residente'!$I$6:$K$6</c:f>
              <c:numCache>
                <c:formatCode>0.0%</c:formatCode>
                <c:ptCount val="3"/>
                <c:pt idx="0">
                  <c:v>0.1157008168762791</c:v>
                </c:pt>
                <c:pt idx="1">
                  <c:v>0.05</c:v>
                </c:pt>
                <c:pt idx="2">
                  <c:v>-1.4368760834479048E-2</c:v>
                </c:pt>
              </c:numCache>
            </c:numRef>
          </c:val>
          <c:smooth val="0"/>
          <c:extLst>
            <c:ext xmlns:c16="http://schemas.microsoft.com/office/drawing/2014/chart" uri="{C3380CC4-5D6E-409C-BE32-E72D297353CC}">
              <c16:uniqueId val="{00000008-EBE9-45D4-B329-9AB52E15CD77}"/>
            </c:ext>
          </c:extLst>
        </c:ser>
        <c:dLbls>
          <c:showLegendKey val="0"/>
          <c:showVal val="0"/>
          <c:showCatName val="0"/>
          <c:showSerName val="0"/>
          <c:showPercent val="0"/>
          <c:showBubbleSize val="0"/>
        </c:dLbls>
        <c:marker val="1"/>
        <c:smooth val="0"/>
        <c:axId val="145084416"/>
        <c:axId val="145086336"/>
      </c:lineChart>
      <c:catAx>
        <c:axId val="145084416"/>
        <c:scaling>
          <c:orientation val="minMax"/>
        </c:scaling>
        <c:delete val="0"/>
        <c:axPos val="b"/>
        <c:numFmt formatCode="General" sourceLinked="1"/>
        <c:majorTickMark val="out"/>
        <c:minorTickMark val="cross"/>
        <c:tickLblPos val="nextTo"/>
        <c:spPr>
          <a:noFill/>
          <a:ln w="12700" cap="flat" cmpd="sng" algn="ctr">
            <a:solidFill>
              <a:schemeClr val="tx1">
                <a:lumMod val="50000"/>
                <a:lumOff val="50000"/>
              </a:schemeClr>
            </a:solidFill>
            <a:round/>
          </a:ln>
          <a:effectLst/>
        </c:spPr>
        <c:txPr>
          <a:bodyPr rot="-60000000" vert="horz"/>
          <a:lstStyle/>
          <a:p>
            <a:pPr>
              <a:defRPr>
                <a:solidFill>
                  <a:srgbClr val="008B99"/>
                </a:solidFill>
              </a:defRPr>
            </a:pPr>
            <a:endParaRPr lang="pt-PT"/>
          </a:p>
        </c:txPr>
        <c:crossAx val="145086336"/>
        <c:crosses val="autoZero"/>
        <c:auto val="1"/>
        <c:lblAlgn val="ctr"/>
        <c:lblOffset val="100"/>
        <c:noMultiLvlLbl val="0"/>
      </c:catAx>
      <c:valAx>
        <c:axId val="145086336"/>
        <c:scaling>
          <c:orientation val="minMax"/>
        </c:scaling>
        <c:delete val="0"/>
        <c:axPos val="l"/>
        <c:majorGridlines>
          <c:spPr>
            <a:ln w="9525" cap="flat" cmpd="sng" algn="ctr">
              <a:solidFill>
                <a:schemeClr val="bg1">
                  <a:lumMod val="85000"/>
                </a:schemeClr>
              </a:solidFill>
              <a:round/>
            </a:ln>
            <a:effectLst/>
          </c:spPr>
        </c:majorGridlines>
        <c:title>
          <c:tx>
            <c:rich>
              <a:bodyPr rot="-5400000" vert="horz"/>
              <a:lstStyle/>
              <a:p>
                <a:pPr>
                  <a:defRPr/>
                </a:pPr>
                <a:r>
                  <a:rPr lang="pt-PT"/>
                  <a:t>variação relativa</a:t>
                </a:r>
              </a:p>
            </c:rich>
          </c:tx>
          <c:layout>
            <c:manualLayout>
              <c:xMode val="edge"/>
              <c:yMode val="edge"/>
              <c:x val="0"/>
              <c:y val="0.29625648443273134"/>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pt-PT"/>
          </a:p>
        </c:txPr>
        <c:crossAx val="145084416"/>
        <c:crossesAt val="1"/>
        <c:crossBetween val="between"/>
      </c:valAx>
      <c:spPr>
        <a:noFill/>
        <a:ln>
          <a:solidFill>
            <a:schemeClr val="bg1">
              <a:lumMod val="85000"/>
            </a:schemeClr>
          </a:solidFill>
        </a:ln>
        <a:effectLst/>
      </c:spPr>
    </c:plotArea>
    <c:legend>
      <c:legendPos val="b"/>
      <c:overlay val="0"/>
      <c:spPr>
        <a:noFill/>
        <a:ln>
          <a:noFill/>
        </a:ln>
        <a:effectLst/>
      </c:spPr>
      <c:txPr>
        <a:bodyPr rot="0" vert="horz"/>
        <a:lstStyle/>
        <a:p>
          <a:pPr>
            <a:defRPr b="1"/>
          </a:pPr>
          <a:endParaRPr lang="pt-PT"/>
        </a:p>
      </c:txPr>
    </c:legend>
    <c:plotVisOnly val="1"/>
    <c:dispBlanksAs val="gap"/>
    <c:showDLblsOverMax val="0"/>
  </c:chart>
  <c:spPr>
    <a:solidFill>
      <a:schemeClr val="bg1"/>
    </a:solidFill>
    <a:ln w="9525" cap="flat" cmpd="sng" algn="ctr">
      <a:noFill/>
      <a:round/>
    </a:ln>
    <a:effectLst/>
  </c:spPr>
  <c:txPr>
    <a:bodyPr/>
    <a:lstStyle/>
    <a:p>
      <a:pPr>
        <a:defRPr sz="1600"/>
      </a:pPr>
      <a:endParaRPr lang="pt-P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8900269998068545E-2"/>
          <c:y val="0.18290960502442827"/>
          <c:w val="0.88505683050053185"/>
          <c:h val="0.56676224105610229"/>
        </c:manualLayout>
      </c:layout>
      <c:pie3DChart>
        <c:varyColors val="1"/>
        <c:ser>
          <c:idx val="0"/>
          <c:order val="0"/>
          <c:tx>
            <c:strRef>
              <c:f>Folha1!$B$1</c:f>
              <c:strCache>
                <c:ptCount val="1"/>
                <c:pt idx="0">
                  <c:v>N.º População</c:v>
                </c:pt>
              </c:strCache>
            </c:strRef>
          </c:tx>
          <c:spPr>
            <a:solidFill>
              <a:srgbClr val="77939E"/>
            </a:solidFill>
          </c:spPr>
          <c:dPt>
            <c:idx val="0"/>
            <c:bubble3D val="0"/>
            <c:spPr>
              <a:solidFill>
                <a:srgbClr val="A7C34C"/>
              </a:solidFill>
              <a:ln>
                <a:noFill/>
              </a:ln>
              <a:effectLst/>
              <a:sp3d/>
            </c:spPr>
            <c:extLst>
              <c:ext xmlns:c16="http://schemas.microsoft.com/office/drawing/2014/chart" uri="{C3380CC4-5D6E-409C-BE32-E72D297353CC}">
                <c16:uniqueId val="{00000002-53AC-410E-BAA8-B45BD5E380EF}"/>
              </c:ext>
            </c:extLst>
          </c:dPt>
          <c:dPt>
            <c:idx val="1"/>
            <c:bubble3D val="0"/>
            <c:spPr>
              <a:solidFill>
                <a:srgbClr val="A1B3BC"/>
              </a:solidFill>
              <a:ln>
                <a:noFill/>
              </a:ln>
              <a:effectLst/>
              <a:sp3d/>
            </c:spPr>
            <c:extLst>
              <c:ext xmlns:c16="http://schemas.microsoft.com/office/drawing/2014/chart" uri="{C3380CC4-5D6E-409C-BE32-E72D297353CC}">
                <c16:uniqueId val="{00000005-53AC-410E-BAA8-B45BD5E380EF}"/>
              </c:ext>
            </c:extLst>
          </c:dPt>
          <c:dPt>
            <c:idx val="2"/>
            <c:bubble3D val="0"/>
            <c:spPr>
              <a:solidFill>
                <a:srgbClr val="008A98"/>
              </a:solidFill>
              <a:ln>
                <a:noFill/>
              </a:ln>
              <a:effectLst/>
              <a:sp3d/>
            </c:spPr>
            <c:extLst>
              <c:ext xmlns:c16="http://schemas.microsoft.com/office/drawing/2014/chart" uri="{C3380CC4-5D6E-409C-BE32-E72D297353CC}">
                <c16:uniqueId val="{00000004-53AC-410E-BAA8-B45BD5E380EF}"/>
              </c:ext>
            </c:extLst>
          </c:dPt>
          <c:dPt>
            <c:idx val="3"/>
            <c:bubble3D val="0"/>
            <c:spPr>
              <a:solidFill>
                <a:srgbClr val="156371"/>
              </a:solidFill>
              <a:ln>
                <a:noFill/>
              </a:ln>
              <a:effectLst/>
              <a:sp3d/>
            </c:spPr>
            <c:extLst>
              <c:ext xmlns:c16="http://schemas.microsoft.com/office/drawing/2014/chart" uri="{C3380CC4-5D6E-409C-BE32-E72D297353CC}">
                <c16:uniqueId val="{00000003-53AC-410E-BAA8-B45BD5E380E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pt-PT"/>
              </a:p>
            </c:txPr>
            <c:dLblPos val="out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Folha1!$A$2:$A$5</c:f>
              <c:strCache>
                <c:ptCount val="4"/>
                <c:pt idx="0">
                  <c:v>União de freguesias de Vila Nova de Famalicão e Calendário</c:v>
                </c:pt>
                <c:pt idx="1">
                  <c:v>Ribeirão</c:v>
                </c:pt>
                <c:pt idx="2">
                  <c:v>Joane</c:v>
                </c:pt>
                <c:pt idx="3">
                  <c:v>Antas e Abade de Vermoim</c:v>
                </c:pt>
              </c:strCache>
            </c:strRef>
          </c:cat>
          <c:val>
            <c:numRef>
              <c:f>Folha1!$B$2:$B$5</c:f>
              <c:numCache>
                <c:formatCode>#,##0</c:formatCode>
                <c:ptCount val="4"/>
                <c:pt idx="0">
                  <c:v>20145</c:v>
                </c:pt>
                <c:pt idx="1">
                  <c:v>8828</c:v>
                </c:pt>
                <c:pt idx="2">
                  <c:v>7528</c:v>
                </c:pt>
                <c:pt idx="3">
                  <c:v>5727</c:v>
                </c:pt>
              </c:numCache>
            </c:numRef>
          </c:val>
          <c:extLst>
            <c:ext xmlns:c16="http://schemas.microsoft.com/office/drawing/2014/chart" uri="{C3380CC4-5D6E-409C-BE32-E72D297353CC}">
              <c16:uniqueId val="{00000000-53AC-410E-BAA8-B45BD5E380EF}"/>
            </c:ext>
          </c:extLst>
        </c:ser>
        <c:ser>
          <c:idx val="1"/>
          <c:order val="1"/>
          <c:tx>
            <c:strRef>
              <c:f>Folha1!$C$1</c:f>
              <c:strCache>
                <c:ptCount val="1"/>
                <c:pt idx="0">
                  <c:v>%</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9-B6A3-4CE5-A98D-2EFBF0355B8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B-B6A3-4CE5-A98D-2EFBF0355B8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D-B6A3-4CE5-A98D-2EFBF0355B8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F-B6A3-4CE5-A98D-2EFBF0355B8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pt-PT"/>
              </a:p>
            </c:txPr>
            <c:dLblPos val="ct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Folha1!$A$2:$A$5</c:f>
              <c:strCache>
                <c:ptCount val="4"/>
                <c:pt idx="0">
                  <c:v>União de freguesias de Vila Nova de Famalicão e Calendário</c:v>
                </c:pt>
                <c:pt idx="1">
                  <c:v>Ribeirão</c:v>
                </c:pt>
                <c:pt idx="2">
                  <c:v>Joane</c:v>
                </c:pt>
                <c:pt idx="3">
                  <c:v>Antas e Abade de Vermoim</c:v>
                </c:pt>
              </c:strCache>
            </c:strRef>
          </c:cat>
          <c:val>
            <c:numRef>
              <c:f>Folha1!$C$2:$C$5</c:f>
              <c:numCache>
                <c:formatCode>0.00%</c:formatCode>
                <c:ptCount val="4"/>
                <c:pt idx="0">
                  <c:v>0.151</c:v>
                </c:pt>
                <c:pt idx="1">
                  <c:v>6.6000000000000003E-2</c:v>
                </c:pt>
                <c:pt idx="2">
                  <c:v>0.06</c:v>
                </c:pt>
                <c:pt idx="3">
                  <c:v>5.5E-2</c:v>
                </c:pt>
              </c:numCache>
            </c:numRef>
          </c:val>
          <c:extLst>
            <c:ext xmlns:c16="http://schemas.microsoft.com/office/drawing/2014/chart" uri="{C3380CC4-5D6E-409C-BE32-E72D297353CC}">
              <c16:uniqueId val="{00000001-53AC-410E-BAA8-B45BD5E380EF}"/>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4.9999954977810811E-2"/>
          <c:y val="0.85147380704486109"/>
          <c:w val="0.89999997748890537"/>
          <c:h val="4.642908440242017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solidFill>
          <a:schemeClr val="bg1"/>
        </a:solidFill>
        <a:ln>
          <a:noFill/>
        </a:ln>
        <a:effectLst/>
        <a:sp3d/>
      </c:spPr>
    </c:sideWall>
    <c:backWall>
      <c:thickness val="0"/>
      <c:spPr>
        <a:solidFill>
          <a:schemeClr val="bg1"/>
        </a:solidFill>
        <a:ln>
          <a:noFill/>
        </a:ln>
        <a:effectLst/>
        <a:sp3d/>
      </c:spPr>
    </c:backWall>
    <c:plotArea>
      <c:layout>
        <c:manualLayout>
          <c:layoutTarget val="inner"/>
          <c:xMode val="edge"/>
          <c:yMode val="edge"/>
          <c:x val="8.6882561217950793E-2"/>
          <c:y val="5.2121363356693443E-2"/>
          <c:w val="0.81000649790008528"/>
          <c:h val="0.75056027013709181"/>
        </c:manualLayout>
      </c:layout>
      <c:bar3DChart>
        <c:barDir val="col"/>
        <c:grouping val="clustered"/>
        <c:varyColors val="0"/>
        <c:ser>
          <c:idx val="0"/>
          <c:order val="0"/>
          <c:tx>
            <c:strRef>
              <c:f>Folha1!$B$1</c:f>
              <c:strCache>
                <c:ptCount val="1"/>
                <c:pt idx="0">
                  <c:v>N.º Habitantes (2001 - 2011)</c:v>
                </c:pt>
              </c:strCache>
            </c:strRef>
          </c:tx>
          <c:spPr>
            <a:solidFill>
              <a:schemeClr val="accent1"/>
            </a:solidFill>
            <a:ln>
              <a:noFill/>
            </a:ln>
            <a:effectLst/>
            <a:sp3d/>
          </c:spPr>
          <c:invertIfNegative val="0"/>
          <c:dPt>
            <c:idx val="0"/>
            <c:invertIfNegative val="0"/>
            <c:bubble3D val="0"/>
            <c:spPr>
              <a:solidFill>
                <a:srgbClr val="008A98"/>
              </a:solidFill>
              <a:ln>
                <a:noFill/>
              </a:ln>
              <a:effectLst/>
              <a:sp3d/>
            </c:spPr>
            <c:extLst>
              <c:ext xmlns:c16="http://schemas.microsoft.com/office/drawing/2014/chart" uri="{C3380CC4-5D6E-409C-BE32-E72D297353CC}">
                <c16:uniqueId val="{00000003-3F0F-47BC-85BD-1BFDF51FBDB3}"/>
              </c:ext>
            </c:extLst>
          </c:dPt>
          <c:dPt>
            <c:idx val="1"/>
            <c:invertIfNegative val="0"/>
            <c:bubble3D val="0"/>
            <c:spPr>
              <a:solidFill>
                <a:srgbClr val="A7C34C"/>
              </a:solidFill>
              <a:ln>
                <a:noFill/>
              </a:ln>
              <a:effectLst/>
              <a:sp3d/>
            </c:spPr>
            <c:extLst>
              <c:ext xmlns:c16="http://schemas.microsoft.com/office/drawing/2014/chart" uri="{C3380CC4-5D6E-409C-BE32-E72D297353CC}">
                <c16:uniqueId val="{00000004-3F0F-47BC-85BD-1BFDF51FBDB3}"/>
              </c:ext>
            </c:extLst>
          </c:dPt>
          <c:dPt>
            <c:idx val="2"/>
            <c:invertIfNegative val="0"/>
            <c:bubble3D val="0"/>
            <c:spPr>
              <a:solidFill>
                <a:srgbClr val="156371"/>
              </a:solidFill>
              <a:ln>
                <a:noFill/>
              </a:ln>
              <a:effectLst/>
              <a:sp3d/>
            </c:spPr>
            <c:extLst>
              <c:ext xmlns:c16="http://schemas.microsoft.com/office/drawing/2014/chart" uri="{C3380CC4-5D6E-409C-BE32-E72D297353CC}">
                <c16:uniqueId val="{00000005-3F0F-47BC-85BD-1BFDF51FBDB3}"/>
              </c:ext>
            </c:extLst>
          </c:dPt>
          <c:dLbls>
            <c:dLbl>
              <c:idx val="0"/>
              <c:layout>
                <c:manualLayout>
                  <c:x val="1.4343866239494282E-2"/>
                  <c:y val="-3.0909828706004384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0F-47BC-85BD-1BFDF51FBDB3}"/>
                </c:ext>
              </c:extLst>
            </c:dLbl>
            <c:dLbl>
              <c:idx val="1"/>
              <c:layout>
                <c:manualLayout>
                  <c:x val="8.9649163996838605E-3"/>
                  <c:y val="-2.5289859850367222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F0F-47BC-85BD-1BFDF51FBDB3}"/>
                </c:ext>
              </c:extLst>
            </c:dLbl>
            <c:dLbl>
              <c:idx val="2"/>
              <c:layout>
                <c:manualLayout>
                  <c:x val="1.3843674734975593E-2"/>
                  <c:y val="-4.6281018498235134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F0F-47BC-85BD-1BFDF51FBDB3}"/>
                </c:ext>
              </c:extLst>
            </c:dLbl>
            <c:dLbl>
              <c:idx val="3"/>
              <c:layout>
                <c:manualLayout>
                  <c:x val="1.163522204645538E-2"/>
                  <c:y val="-2.177271419836219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30B-4474-8C6E-5A8AE1BC311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Folha1!$A$2:$A$5</c:f>
              <c:strCache>
                <c:ptCount val="4"/>
                <c:pt idx="0">
                  <c:v>Joane</c:v>
                </c:pt>
                <c:pt idx="1">
                  <c:v>Ribeirão</c:v>
                </c:pt>
                <c:pt idx="2">
                  <c:v>Riba d' Ave</c:v>
                </c:pt>
                <c:pt idx="3">
                  <c:v>União de freguesias de Vila Nova de Famalicão e Calendário</c:v>
                </c:pt>
              </c:strCache>
            </c:strRef>
          </c:cat>
          <c:val>
            <c:numRef>
              <c:f>Folha1!$B$2:$B$5</c:f>
              <c:numCache>
                <c:formatCode>#,##0</c:formatCode>
                <c:ptCount val="4"/>
                <c:pt idx="0">
                  <c:v>8089</c:v>
                </c:pt>
                <c:pt idx="1">
                  <c:v>8828</c:v>
                </c:pt>
                <c:pt idx="2">
                  <c:v>3425</c:v>
                </c:pt>
                <c:pt idx="3" formatCode="General">
                  <c:v>20145</c:v>
                </c:pt>
              </c:numCache>
            </c:numRef>
          </c:val>
          <c:extLst>
            <c:ext xmlns:c16="http://schemas.microsoft.com/office/drawing/2014/chart" uri="{C3380CC4-5D6E-409C-BE32-E72D297353CC}">
              <c16:uniqueId val="{00000000-3F0F-47BC-85BD-1BFDF51FBDB3}"/>
            </c:ext>
          </c:extLst>
        </c:ser>
        <c:dLbls>
          <c:showLegendKey val="0"/>
          <c:showVal val="1"/>
          <c:showCatName val="0"/>
          <c:showSerName val="0"/>
          <c:showPercent val="0"/>
          <c:showBubbleSize val="0"/>
        </c:dLbls>
        <c:gapWidth val="150"/>
        <c:shape val="box"/>
        <c:axId val="833306703"/>
        <c:axId val="833310863"/>
        <c:axId val="0"/>
        <c:extLst/>
      </c:bar3DChart>
      <c:catAx>
        <c:axId val="833306703"/>
        <c:scaling>
          <c:orientation val="minMax"/>
        </c:scaling>
        <c:delete val="1"/>
        <c:axPos val="b"/>
        <c:numFmt formatCode="General" sourceLinked="1"/>
        <c:majorTickMark val="out"/>
        <c:minorTickMark val="none"/>
        <c:tickLblPos val="nextTo"/>
        <c:crossAx val="833310863"/>
        <c:crosses val="autoZero"/>
        <c:auto val="1"/>
        <c:lblAlgn val="ctr"/>
        <c:lblOffset val="100"/>
        <c:noMultiLvlLbl val="0"/>
      </c:catAx>
      <c:valAx>
        <c:axId val="833310863"/>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pt-PT"/>
          </a:p>
        </c:txPr>
        <c:crossAx val="833306703"/>
        <c:crosses val="autoZero"/>
        <c:crossBetween val="between"/>
      </c:valAx>
      <c:spPr>
        <a:noFill/>
        <a:ln>
          <a:noFill/>
        </a:ln>
        <a:effectLst/>
      </c:spPr>
    </c:plotArea>
    <c:legend>
      <c:legendPos val="r"/>
      <c:layout>
        <c:manualLayout>
          <c:xMode val="edge"/>
          <c:yMode val="edge"/>
          <c:x val="4.3122479370918475E-2"/>
          <c:y val="0.83770011144483358"/>
          <c:w val="0.86713679738782667"/>
          <c:h val="8.113949510373197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noFill/>
    <a:ln>
      <a:solidFill>
        <a:srgbClr val="005464"/>
      </a:solidFill>
    </a:ln>
    <a:effectLst/>
  </c:spPr>
  <c:txPr>
    <a:bodyPr/>
    <a:lstStyle/>
    <a:p>
      <a:pPr>
        <a:defRPr/>
      </a:pPr>
      <a:endParaRPr lang="pt-P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71279629907613"/>
          <c:y val="8.6142296693415707E-2"/>
          <c:w val="0.83776034061600191"/>
          <c:h val="0.6787579466342426"/>
        </c:manualLayout>
      </c:layout>
      <c:barChart>
        <c:barDir val="col"/>
        <c:grouping val="clustered"/>
        <c:varyColors val="0"/>
        <c:ser>
          <c:idx val="0"/>
          <c:order val="0"/>
          <c:tx>
            <c:strRef>
              <c:f>Pop_ativa_empregada!$A$40</c:f>
              <c:strCache>
                <c:ptCount val="1"/>
                <c:pt idx="0">
                  <c:v>Proporção de População Residente Ativa</c:v>
                </c:pt>
              </c:strCache>
            </c:strRef>
          </c:tx>
          <c:spPr>
            <a:solidFill>
              <a:srgbClr val="005565"/>
            </a:solidFill>
            <a:ln>
              <a:solidFill>
                <a:schemeClr val="tx2">
                  <a:lumMod val="50000"/>
                </a:schemeClr>
              </a:solidFill>
            </a:ln>
            <a:effectLst/>
          </c:spPr>
          <c:invertIfNegative val="0"/>
          <c:dLbls>
            <c:spPr>
              <a:noFill/>
              <a:ln>
                <a:noFill/>
              </a:ln>
              <a:effectLst/>
            </c:spPr>
            <c:txPr>
              <a:bodyPr rot="0" vert="horz"/>
              <a:lstStyle/>
              <a:p>
                <a:pPr>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Pop_ativa_empregada!$B$38:$G$39</c:f>
              <c:multiLvlStrCache>
                <c:ptCount val="6"/>
                <c:lvl>
                  <c:pt idx="0">
                    <c:v>2001</c:v>
                  </c:pt>
                  <c:pt idx="1">
                    <c:v>2011</c:v>
                  </c:pt>
                  <c:pt idx="2">
                    <c:v>2001</c:v>
                  </c:pt>
                  <c:pt idx="3">
                    <c:v>2011</c:v>
                  </c:pt>
                  <c:pt idx="4">
                    <c:v>2001</c:v>
                  </c:pt>
                  <c:pt idx="5">
                    <c:v>2011</c:v>
                  </c:pt>
                </c:lvl>
                <c:lvl>
                  <c:pt idx="0">
                    <c:v>PORTUGAL</c:v>
                  </c:pt>
                  <c:pt idx="2">
                    <c:v>NORTE</c:v>
                  </c:pt>
                  <c:pt idx="4">
                    <c:v>VILA NOVA DE FAMALICÃO</c:v>
                  </c:pt>
                </c:lvl>
              </c:multiLvlStrCache>
            </c:multiLvlStrRef>
          </c:cat>
          <c:val>
            <c:numRef>
              <c:f>Pop_ativa_empregada!$B$40:$G$40</c:f>
              <c:numCache>
                <c:formatCode>0.0%</c:formatCode>
                <c:ptCount val="6"/>
                <c:pt idx="0">
                  <c:v>0.48186091369960382</c:v>
                </c:pt>
                <c:pt idx="1">
                  <c:v>0.47559954017059741</c:v>
                </c:pt>
                <c:pt idx="2">
                  <c:v>0.48020971054285422</c:v>
                </c:pt>
                <c:pt idx="3">
                  <c:v>0.47625666354959723</c:v>
                </c:pt>
                <c:pt idx="4">
                  <c:v>0.52973731450923833</c:v>
                </c:pt>
                <c:pt idx="5">
                  <c:v>0.51270249267738655</c:v>
                </c:pt>
              </c:numCache>
            </c:numRef>
          </c:val>
          <c:extLst>
            <c:ext xmlns:c16="http://schemas.microsoft.com/office/drawing/2014/chart" uri="{C3380CC4-5D6E-409C-BE32-E72D297353CC}">
              <c16:uniqueId val="{00000000-D134-4AE1-9910-640021308782}"/>
            </c:ext>
          </c:extLst>
        </c:ser>
        <c:ser>
          <c:idx val="1"/>
          <c:order val="1"/>
          <c:tx>
            <c:strRef>
              <c:f>Pop_ativa_empregada!$A$41</c:f>
              <c:strCache>
                <c:ptCount val="1"/>
                <c:pt idx="0">
                  <c:v>Proporção de População Residente Empregada </c:v>
                </c:pt>
              </c:strCache>
            </c:strRef>
          </c:tx>
          <c:spPr>
            <a:solidFill>
              <a:srgbClr val="1596A3"/>
            </a:solidFill>
            <a:ln>
              <a:solidFill>
                <a:sysClr val="windowText" lastClr="000000"/>
              </a:solidFill>
            </a:ln>
            <a:effectLst/>
          </c:spPr>
          <c:invertIfNegative val="0"/>
          <c:dLbls>
            <c:dLbl>
              <c:idx val="0"/>
              <c:layout>
                <c:manualLayout>
                  <c:x val="7.0555032925681818E-3"/>
                  <c:y val="3.81170192490947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34-4AE1-9910-640021308782}"/>
                </c:ext>
              </c:extLst>
            </c:dLbl>
            <c:dLbl>
              <c:idx val="1"/>
              <c:layout>
                <c:manualLayout>
                  <c:x val="9.4073377234242285E-3"/>
                  <c:y val="1.14351057747284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34-4AE1-9910-640021308782}"/>
                </c:ext>
              </c:extLst>
            </c:dLbl>
            <c:dLbl>
              <c:idx val="2"/>
              <c:layout>
                <c:manualLayout>
                  <c:x val="1.4111006585136407E-2"/>
                  <c:y val="3.811701924909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34-4AE1-9910-640021308782}"/>
                </c:ext>
              </c:extLst>
            </c:dLbl>
            <c:dLbl>
              <c:idx val="3"/>
              <c:layout>
                <c:manualLayout>
                  <c:x val="7.0555032925682035E-3"/>
                  <c:y val="3.81170192490947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34-4AE1-9910-640021308782}"/>
                </c:ext>
              </c:extLst>
            </c:dLbl>
            <c:dLbl>
              <c:idx val="4"/>
              <c:layout>
                <c:manualLayout>
                  <c:x val="1.1759172154280339E-2"/>
                  <c:y val="1.14351057747283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34-4AE1-9910-640021308782}"/>
                </c:ext>
              </c:extLst>
            </c:dLbl>
            <c:dLbl>
              <c:idx val="5"/>
              <c:layout>
                <c:manualLayout>
                  <c:x val="7.0555032925682035E-3"/>
                  <c:y val="-3.49401973461955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134-4AE1-9910-640021308782}"/>
                </c:ext>
              </c:extLst>
            </c:dLbl>
            <c:spPr>
              <a:noFill/>
              <a:ln>
                <a:noFill/>
              </a:ln>
              <a:effectLst/>
            </c:spPr>
            <c:txPr>
              <a:bodyPr rot="0" vert="horz"/>
              <a:lstStyle/>
              <a:p>
                <a:pPr>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Pop_ativa_empregada!$B$38:$G$39</c:f>
              <c:multiLvlStrCache>
                <c:ptCount val="6"/>
                <c:lvl>
                  <c:pt idx="0">
                    <c:v>2001</c:v>
                  </c:pt>
                  <c:pt idx="1">
                    <c:v>2011</c:v>
                  </c:pt>
                  <c:pt idx="2">
                    <c:v>2001</c:v>
                  </c:pt>
                  <c:pt idx="3">
                    <c:v>2011</c:v>
                  </c:pt>
                  <c:pt idx="4">
                    <c:v>2001</c:v>
                  </c:pt>
                  <c:pt idx="5">
                    <c:v>2011</c:v>
                  </c:pt>
                </c:lvl>
                <c:lvl>
                  <c:pt idx="0">
                    <c:v>PORTUGAL</c:v>
                  </c:pt>
                  <c:pt idx="2">
                    <c:v>NORTE</c:v>
                  </c:pt>
                  <c:pt idx="4">
                    <c:v>VILA NOVA DE FAMALICÃO</c:v>
                  </c:pt>
                </c:lvl>
              </c:multiLvlStrCache>
            </c:multiLvlStrRef>
          </c:cat>
          <c:val>
            <c:numRef>
              <c:f>Pop_ativa_empregada!$B$41:$G$41</c:f>
              <c:numCache>
                <c:formatCode>0.0%</c:formatCode>
                <c:ptCount val="6"/>
                <c:pt idx="0">
                  <c:v>0.44910143444690709</c:v>
                </c:pt>
                <c:pt idx="1">
                  <c:v>0.41290603131285991</c:v>
                </c:pt>
                <c:pt idx="2">
                  <c:v>0.44803944882671554</c:v>
                </c:pt>
                <c:pt idx="3">
                  <c:v>0.40732079201046639</c:v>
                </c:pt>
                <c:pt idx="4">
                  <c:v>0.50203422515227292</c:v>
                </c:pt>
                <c:pt idx="5">
                  <c:v>0.43612887799629385</c:v>
                </c:pt>
              </c:numCache>
            </c:numRef>
          </c:val>
          <c:extLst>
            <c:ext xmlns:c16="http://schemas.microsoft.com/office/drawing/2014/chart" uri="{C3380CC4-5D6E-409C-BE32-E72D297353CC}">
              <c16:uniqueId val="{00000007-D134-4AE1-9910-640021308782}"/>
            </c:ext>
          </c:extLst>
        </c:ser>
        <c:dLbls>
          <c:showLegendKey val="0"/>
          <c:showVal val="0"/>
          <c:showCatName val="0"/>
          <c:showSerName val="0"/>
          <c:showPercent val="0"/>
          <c:showBubbleSize val="0"/>
        </c:dLbls>
        <c:gapWidth val="219"/>
        <c:overlap val="-27"/>
        <c:axId val="175913216"/>
        <c:axId val="175960448"/>
      </c:barChart>
      <c:catAx>
        <c:axId val="17591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b="1"/>
            </a:pPr>
            <a:endParaRPr lang="pt-PT"/>
          </a:p>
        </c:txPr>
        <c:crossAx val="175960448"/>
        <c:crosses val="autoZero"/>
        <c:auto val="1"/>
        <c:lblAlgn val="ctr"/>
        <c:lblOffset val="100"/>
        <c:noMultiLvlLbl val="0"/>
      </c:catAx>
      <c:valAx>
        <c:axId val="175960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solidFill>
              <a:schemeClr val="bg1">
                <a:lumMod val="85000"/>
              </a:schemeClr>
            </a:solidFill>
          </a:ln>
          <a:effectLst/>
        </c:spPr>
        <c:txPr>
          <a:bodyPr rot="-60000000" vert="horz"/>
          <a:lstStyle/>
          <a:p>
            <a:pPr>
              <a:defRPr sz="1200" b="1"/>
            </a:pPr>
            <a:endParaRPr lang="pt-PT"/>
          </a:p>
        </c:txPr>
        <c:crossAx val="175913216"/>
        <c:crosses val="autoZero"/>
        <c:crossBetween val="between"/>
        <c:majorUnit val="5.000000000000001E-2"/>
      </c:valAx>
      <c:spPr>
        <a:noFill/>
        <a:ln>
          <a:noFill/>
        </a:ln>
        <a:effectLst/>
      </c:spPr>
    </c:plotArea>
    <c:legend>
      <c:legendPos val="b"/>
      <c:overlay val="0"/>
      <c:spPr>
        <a:noFill/>
        <a:ln>
          <a:noFill/>
        </a:ln>
        <a:effectLst/>
      </c:spPr>
      <c:txPr>
        <a:bodyPr rot="0" vert="horz"/>
        <a:lstStyle/>
        <a:p>
          <a:pPr>
            <a:defRPr b="0"/>
          </a:pPr>
          <a:endParaRPr lang="pt-PT"/>
        </a:p>
      </c:txPr>
    </c:legend>
    <c:plotVisOnly val="1"/>
    <c:dispBlanksAs val="gap"/>
    <c:showDLblsOverMax val="0"/>
  </c:chart>
  <c:spPr>
    <a:solidFill>
      <a:schemeClr val="bg1"/>
    </a:solidFill>
    <a:ln w="9525" cap="flat" cmpd="sng" algn="ctr">
      <a:noFill/>
      <a:round/>
    </a:ln>
    <a:effectLst/>
  </c:spPr>
  <c:txPr>
    <a:bodyPr/>
    <a:lstStyle/>
    <a:p>
      <a:pPr>
        <a:defRPr sz="1400">
          <a:latin typeface="HurmeGeometricSans4 Regular" panose="020B0500020000000000" pitchFamily="34" charset="0"/>
        </a:defRPr>
      </a:pPr>
      <a:endParaRPr lang="pt-P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51831192436032"/>
          <c:y val="2.6322061940131401E-2"/>
          <c:w val="0.85548168807563973"/>
          <c:h val="0.64552747169947478"/>
        </c:manualLayout>
      </c:layout>
      <c:barChart>
        <c:barDir val="col"/>
        <c:grouping val="clustered"/>
        <c:varyColors val="0"/>
        <c:ser>
          <c:idx val="0"/>
          <c:order val="0"/>
          <c:tx>
            <c:strRef>
              <c:f>Pop_empregada_setor_atividade!$A$11</c:f>
              <c:strCache>
                <c:ptCount val="1"/>
                <c:pt idx="0">
                  <c:v>Setor Primário</c:v>
                </c:pt>
              </c:strCache>
            </c:strRef>
          </c:tx>
          <c:spPr>
            <a:solidFill>
              <a:srgbClr val="96B72E"/>
            </a:solidFill>
            <a:ln w="25400">
              <a:noFill/>
            </a:ln>
          </c:spPr>
          <c:invertIfNegative val="0"/>
          <c:dLbls>
            <c:dLbl>
              <c:idx val="0"/>
              <c:layout>
                <c:manualLayout>
                  <c:x val="-2.7932960893854749E-3"/>
                  <c:y val="1.3888888888888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92-4747-B10A-D77D8982D743}"/>
                </c:ext>
              </c:extLst>
            </c:dLbl>
            <c:dLbl>
              <c:idx val="1"/>
              <c:layout>
                <c:manualLayout>
                  <c:x val="-1.11731843575419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92-4747-B10A-D77D8982D743}"/>
                </c:ext>
              </c:extLst>
            </c:dLbl>
            <c:dLbl>
              <c:idx val="4"/>
              <c:layout>
                <c:manualLayout>
                  <c:x val="-2.7932960893854749E-3"/>
                  <c:y val="1.3888888888888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92-4747-B10A-D77D8982D743}"/>
                </c:ext>
              </c:extLst>
            </c:dLbl>
            <c:dLbl>
              <c:idx val="5"/>
              <c:layout>
                <c:manualLayout>
                  <c:x val="-8.3798882681565268E-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92-4747-B10A-D77D8982D743}"/>
                </c:ext>
              </c:extLst>
            </c:dLbl>
            <c:spPr>
              <a:noFill/>
              <a:ln w="25400">
                <a:noFill/>
              </a:ln>
            </c:spPr>
            <c:txPr>
              <a:bodyPr rot="0" vert="horz"/>
              <a:lstStyle/>
              <a:p>
                <a:pPr>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Pop_empregada_setor_atividade!$B$9:$G$10</c:f>
              <c:multiLvlStrCache>
                <c:ptCount val="6"/>
                <c:lvl>
                  <c:pt idx="0">
                    <c:v>2001</c:v>
                  </c:pt>
                  <c:pt idx="1">
                    <c:v>2011</c:v>
                  </c:pt>
                  <c:pt idx="2">
                    <c:v>2001</c:v>
                  </c:pt>
                  <c:pt idx="3">
                    <c:v>2011</c:v>
                  </c:pt>
                  <c:pt idx="4">
                    <c:v>2001</c:v>
                  </c:pt>
                  <c:pt idx="5">
                    <c:v>2011</c:v>
                  </c:pt>
                </c:lvl>
                <c:lvl>
                  <c:pt idx="0">
                    <c:v>PORTUGAL</c:v>
                  </c:pt>
                  <c:pt idx="2">
                    <c:v>NORTE</c:v>
                  </c:pt>
                  <c:pt idx="4">
                    <c:v>VILA NOVA DE FAMALICÃO</c:v>
                  </c:pt>
                </c:lvl>
              </c:multiLvlStrCache>
            </c:multiLvlStrRef>
          </c:cat>
          <c:val>
            <c:numRef>
              <c:f>Pop_empregada_setor_atividade!$B$11:$G$11</c:f>
              <c:numCache>
                <c:formatCode>0%</c:formatCode>
                <c:ptCount val="6"/>
                <c:pt idx="0">
                  <c:v>4.9806200758684201E-2</c:v>
                </c:pt>
                <c:pt idx="1">
                  <c:v>3.0584792626411113E-2</c:v>
                </c:pt>
                <c:pt idx="2">
                  <c:v>4.7536898369243942E-2</c:v>
                </c:pt>
                <c:pt idx="3">
                  <c:v>2.8646039671532335E-2</c:v>
                </c:pt>
                <c:pt idx="4">
                  <c:v>1.4880627078681511E-2</c:v>
                </c:pt>
                <c:pt idx="5">
                  <c:v>1.1204769736842105E-2</c:v>
                </c:pt>
              </c:numCache>
            </c:numRef>
          </c:val>
          <c:extLst>
            <c:ext xmlns:c16="http://schemas.microsoft.com/office/drawing/2014/chart" uri="{C3380CC4-5D6E-409C-BE32-E72D297353CC}">
              <c16:uniqueId val="{00000004-A592-4747-B10A-D77D8982D743}"/>
            </c:ext>
          </c:extLst>
        </c:ser>
        <c:ser>
          <c:idx val="1"/>
          <c:order val="1"/>
          <c:tx>
            <c:strRef>
              <c:f>Pop_empregada_setor_atividade!$A$12</c:f>
              <c:strCache>
                <c:ptCount val="1"/>
                <c:pt idx="0">
                  <c:v>Setor Secundário</c:v>
                </c:pt>
              </c:strCache>
            </c:strRef>
          </c:tx>
          <c:spPr>
            <a:solidFill>
              <a:srgbClr val="1596A3"/>
            </a:solidFill>
            <a:ln w="25400">
              <a:noFill/>
            </a:ln>
          </c:spPr>
          <c:invertIfNegative val="0"/>
          <c:dLbls>
            <c:dLbl>
              <c:idx val="0"/>
              <c:layout>
                <c:manualLayout>
                  <c:x val="0"/>
                  <c:y val="1.38888888888888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92-4747-B10A-D77D8982D743}"/>
                </c:ext>
              </c:extLst>
            </c:dLbl>
            <c:dLbl>
              <c:idx val="1"/>
              <c:layout>
                <c:manualLayout>
                  <c:x val="-5.5865921787710011E-3"/>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592-4747-B10A-D77D8982D743}"/>
                </c:ext>
              </c:extLst>
            </c:dLbl>
            <c:dLbl>
              <c:idx val="2"/>
              <c:layout>
                <c:manualLayout>
                  <c:x val="-5.5865921787708987E-3"/>
                  <c:y val="1.3888888888888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592-4747-B10A-D77D8982D743}"/>
                </c:ext>
              </c:extLst>
            </c:dLbl>
            <c:dLbl>
              <c:idx val="4"/>
              <c:layout>
                <c:manualLayout>
                  <c:x val="2.7777777777777779E-3"/>
                  <c:y val="1.85185185185185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592-4747-B10A-D77D8982D743}"/>
                </c:ext>
              </c:extLst>
            </c:dLbl>
            <c:spPr>
              <a:noFill/>
              <a:ln w="25400">
                <a:noFill/>
              </a:ln>
            </c:spPr>
            <c:txPr>
              <a:bodyPr rot="0" vert="horz"/>
              <a:lstStyle/>
              <a:p>
                <a:pPr>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Pop_empregada_setor_atividade!$B$9:$G$10</c:f>
              <c:multiLvlStrCache>
                <c:ptCount val="6"/>
                <c:lvl>
                  <c:pt idx="0">
                    <c:v>2001</c:v>
                  </c:pt>
                  <c:pt idx="1">
                    <c:v>2011</c:v>
                  </c:pt>
                  <c:pt idx="2">
                    <c:v>2001</c:v>
                  </c:pt>
                  <c:pt idx="3">
                    <c:v>2011</c:v>
                  </c:pt>
                  <c:pt idx="4">
                    <c:v>2001</c:v>
                  </c:pt>
                  <c:pt idx="5">
                    <c:v>2011</c:v>
                  </c:pt>
                </c:lvl>
                <c:lvl>
                  <c:pt idx="0">
                    <c:v>PORTUGAL</c:v>
                  </c:pt>
                  <c:pt idx="2">
                    <c:v>NORTE</c:v>
                  </c:pt>
                  <c:pt idx="4">
                    <c:v>VILA NOVA DE FAMALICÃO</c:v>
                  </c:pt>
                </c:lvl>
              </c:multiLvlStrCache>
            </c:multiLvlStrRef>
          </c:cat>
          <c:val>
            <c:numRef>
              <c:f>Pop_empregada_setor_atividade!$B$12:$G$12</c:f>
              <c:numCache>
                <c:formatCode>0%</c:formatCode>
                <c:ptCount val="6"/>
                <c:pt idx="0">
                  <c:v>0.35103345619720028</c:v>
                </c:pt>
                <c:pt idx="1">
                  <c:v>0.2647694308911771</c:v>
                </c:pt>
                <c:pt idx="2">
                  <c:v>0.45774870282826613</c:v>
                </c:pt>
                <c:pt idx="3">
                  <c:v>0.3554524553510493</c:v>
                </c:pt>
                <c:pt idx="4">
                  <c:v>0.63309026747653918</c:v>
                </c:pt>
                <c:pt idx="5">
                  <c:v>0.49790981359649122</c:v>
                </c:pt>
              </c:numCache>
            </c:numRef>
          </c:val>
          <c:extLst>
            <c:ext xmlns:c16="http://schemas.microsoft.com/office/drawing/2014/chart" uri="{C3380CC4-5D6E-409C-BE32-E72D297353CC}">
              <c16:uniqueId val="{00000009-A592-4747-B10A-D77D8982D743}"/>
            </c:ext>
          </c:extLst>
        </c:ser>
        <c:ser>
          <c:idx val="2"/>
          <c:order val="2"/>
          <c:tx>
            <c:strRef>
              <c:f>Pop_empregada_setor_atividade!$A$13</c:f>
              <c:strCache>
                <c:ptCount val="1"/>
                <c:pt idx="0">
                  <c:v>Setor Terciário</c:v>
                </c:pt>
              </c:strCache>
            </c:strRef>
          </c:tx>
          <c:spPr>
            <a:solidFill>
              <a:srgbClr val="005868"/>
            </a:solidFill>
            <a:ln>
              <a:noFill/>
            </a:ln>
            <a:effectLst/>
          </c:spPr>
          <c:invertIfNegative val="0"/>
          <c:dLbls>
            <c:dLbl>
              <c:idx val="4"/>
              <c:layout>
                <c:manualLayout>
                  <c:x val="1.3919852197246192E-2"/>
                  <c:y val="4.62962962962958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592-4747-B10A-D77D8982D743}"/>
                </c:ext>
              </c:extLst>
            </c:dLbl>
            <c:dLbl>
              <c:idx val="5"/>
              <c:layout>
                <c:manualLayout>
                  <c:x val="3.0555555555555555E-2"/>
                  <c:y val="2.77777777777777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592-4747-B10A-D77D8982D743}"/>
                </c:ext>
              </c:extLst>
            </c:dLbl>
            <c:spPr>
              <a:noFill/>
              <a:ln w="25400">
                <a:noFill/>
              </a:ln>
            </c:spPr>
            <c:txPr>
              <a:bodyPr rot="0" vert="horz"/>
              <a:lstStyle/>
              <a:p>
                <a:pPr>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Pop_empregada_setor_atividade!$B$9:$G$10</c:f>
              <c:multiLvlStrCache>
                <c:ptCount val="6"/>
                <c:lvl>
                  <c:pt idx="0">
                    <c:v>2001</c:v>
                  </c:pt>
                  <c:pt idx="1">
                    <c:v>2011</c:v>
                  </c:pt>
                  <c:pt idx="2">
                    <c:v>2001</c:v>
                  </c:pt>
                  <c:pt idx="3">
                    <c:v>2011</c:v>
                  </c:pt>
                  <c:pt idx="4">
                    <c:v>2001</c:v>
                  </c:pt>
                  <c:pt idx="5">
                    <c:v>2011</c:v>
                  </c:pt>
                </c:lvl>
                <c:lvl>
                  <c:pt idx="0">
                    <c:v>PORTUGAL</c:v>
                  </c:pt>
                  <c:pt idx="2">
                    <c:v>NORTE</c:v>
                  </c:pt>
                  <c:pt idx="4">
                    <c:v>VILA NOVA DE FAMALICÃO</c:v>
                  </c:pt>
                </c:lvl>
              </c:multiLvlStrCache>
            </c:multiLvlStrRef>
          </c:cat>
          <c:val>
            <c:numRef>
              <c:f>Pop_empregada_setor_atividade!$B$13:$G$13</c:f>
              <c:numCache>
                <c:formatCode>0%</c:formatCode>
                <c:ptCount val="6"/>
                <c:pt idx="0">
                  <c:v>0.59916034304411558</c:v>
                </c:pt>
                <c:pt idx="1">
                  <c:v>0.70464577648241178</c:v>
                </c:pt>
                <c:pt idx="2">
                  <c:v>0.49471439880248996</c:v>
                </c:pt>
                <c:pt idx="3">
                  <c:v>0.61590150497741836</c:v>
                </c:pt>
                <c:pt idx="4">
                  <c:v>0.35202910544477928</c:v>
                </c:pt>
                <c:pt idx="5">
                  <c:v>0.49088541666666669</c:v>
                </c:pt>
              </c:numCache>
            </c:numRef>
          </c:val>
          <c:extLst>
            <c:ext xmlns:c16="http://schemas.microsoft.com/office/drawing/2014/chart" uri="{C3380CC4-5D6E-409C-BE32-E72D297353CC}">
              <c16:uniqueId val="{0000000C-A592-4747-B10A-D77D8982D743}"/>
            </c:ext>
          </c:extLst>
        </c:ser>
        <c:dLbls>
          <c:showLegendKey val="0"/>
          <c:showVal val="0"/>
          <c:showCatName val="0"/>
          <c:showSerName val="0"/>
          <c:showPercent val="0"/>
          <c:showBubbleSize val="0"/>
        </c:dLbls>
        <c:gapWidth val="219"/>
        <c:overlap val="-27"/>
        <c:axId val="205259520"/>
        <c:axId val="205261056"/>
      </c:barChart>
      <c:catAx>
        <c:axId val="20525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pt-PT"/>
          </a:p>
        </c:txPr>
        <c:crossAx val="205261056"/>
        <c:crosses val="autoZero"/>
        <c:auto val="1"/>
        <c:lblAlgn val="ctr"/>
        <c:lblOffset val="100"/>
        <c:noMultiLvlLbl val="0"/>
      </c:catAx>
      <c:valAx>
        <c:axId val="205261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pt-PT"/>
                  <a:t>%</a:t>
                </a:r>
              </a:p>
            </c:rich>
          </c:tx>
          <c:overlay val="0"/>
          <c:spPr>
            <a:noFill/>
            <a:ln w="25400">
              <a:noFill/>
            </a:ln>
          </c:spPr>
        </c:title>
        <c:numFmt formatCode="0%" sourceLinked="1"/>
        <c:majorTickMark val="none"/>
        <c:minorTickMark val="none"/>
        <c:tickLblPos val="nextTo"/>
        <c:spPr>
          <a:noFill/>
          <a:ln>
            <a:solidFill>
              <a:schemeClr val="bg1">
                <a:lumMod val="85000"/>
              </a:schemeClr>
            </a:solidFill>
          </a:ln>
          <a:effectLst/>
        </c:spPr>
        <c:txPr>
          <a:bodyPr rot="-60000000" vert="horz"/>
          <a:lstStyle/>
          <a:p>
            <a:pPr>
              <a:defRPr/>
            </a:pPr>
            <a:endParaRPr lang="pt-PT"/>
          </a:p>
        </c:txPr>
        <c:crossAx val="205259520"/>
        <c:crosses val="autoZero"/>
        <c:crossBetween val="between"/>
      </c:valAx>
      <c:spPr>
        <a:noFill/>
        <a:ln w="25400">
          <a:noFill/>
        </a:ln>
      </c:spPr>
    </c:plotArea>
    <c:legend>
      <c:legendPos val="b"/>
      <c:overlay val="0"/>
      <c:spPr>
        <a:noFill/>
        <a:ln w="25400">
          <a:noFill/>
        </a:ln>
      </c:spPr>
      <c:txPr>
        <a:bodyPr rot="0" vert="horz"/>
        <a:lstStyle/>
        <a:p>
          <a:pPr>
            <a:defRPr/>
          </a:pPr>
          <a:endParaRPr lang="pt-PT"/>
        </a:p>
      </c:txPr>
    </c:legend>
    <c:plotVisOnly val="1"/>
    <c:dispBlanksAs val="gap"/>
    <c:showDLblsOverMax val="0"/>
  </c:chart>
  <c:spPr>
    <a:solidFill>
      <a:schemeClr val="bg1"/>
    </a:solidFill>
    <a:ln w="9525" cap="flat" cmpd="sng" algn="ctr">
      <a:noFill/>
      <a:round/>
    </a:ln>
    <a:effectLst/>
  </c:spPr>
  <c:txPr>
    <a:bodyPr/>
    <a:lstStyle/>
    <a:p>
      <a:pPr>
        <a:defRPr sz="1600"/>
      </a:pPr>
      <a:endParaRPr lang="pt-P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just"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005464"/>
                </a:solidFill>
                <a:latin typeface="HurmeGeometricSans4 Regular" panose="020B0500020000000000" pitchFamily="34" charset="0"/>
                <a:ea typeface="+mn-ea"/>
                <a:cs typeface="+mn-cs"/>
              </a:defRPr>
            </a:pPr>
            <a:r>
              <a:rPr lang="pt-PT" sz="1600" b="1" i="0" baseline="0" dirty="0">
                <a:solidFill>
                  <a:srgbClr val="005464"/>
                </a:solidFill>
                <a:effectLst/>
                <a:latin typeface="HurmeGeometricSans4 Regular" panose="020B0500020000000000" pitchFamily="34" charset="0"/>
              </a:rPr>
              <a:t>População residente com 15 a 64 anos d</a:t>
            </a:r>
            <a:r>
              <a:rPr lang="pt-PT" sz="1600" b="1" dirty="0">
                <a:solidFill>
                  <a:srgbClr val="005464"/>
                </a:solidFill>
                <a:effectLst/>
                <a:latin typeface="HurmeGeometricSans4 Regular" panose="020B0500020000000000" pitchFamily="34" charset="0"/>
              </a:rPr>
              <a:t>esempregada e inscrita no IEFP</a:t>
            </a:r>
            <a:r>
              <a:rPr lang="pt-PT" sz="1600" b="1" baseline="0" dirty="0">
                <a:solidFill>
                  <a:srgbClr val="005464"/>
                </a:solidFill>
                <a:effectLst/>
                <a:latin typeface="HurmeGeometricSans4 Regular" panose="020B0500020000000000" pitchFamily="34" charset="0"/>
              </a:rPr>
              <a:t> (</a:t>
            </a:r>
            <a:r>
              <a:rPr lang="pt-PT" sz="1600" b="1" dirty="0">
                <a:solidFill>
                  <a:srgbClr val="005464"/>
                </a:solidFill>
                <a:effectLst/>
                <a:latin typeface="HurmeGeometricSans4 Regular" panose="020B0500020000000000" pitchFamily="34" charset="0"/>
              </a:rPr>
              <a:t>%)</a:t>
            </a:r>
            <a:endParaRPr lang="pt-PT" sz="1600" dirty="0">
              <a:solidFill>
                <a:srgbClr val="005464"/>
              </a:solidFill>
              <a:effectLst/>
              <a:latin typeface="HurmeGeometricSans4 Regular" panose="020B0500020000000000" pitchFamily="34" charset="0"/>
            </a:endParaRPr>
          </a:p>
        </c:rich>
      </c:tx>
      <c:overlay val="0"/>
    </c:title>
    <c:autoTitleDeleted val="0"/>
    <c:plotArea>
      <c:layout/>
      <c:lineChart>
        <c:grouping val="standard"/>
        <c:varyColors val="0"/>
        <c:ser>
          <c:idx val="0"/>
          <c:order val="0"/>
          <c:tx>
            <c:strRef>
              <c:f>Desemprego!$O$4</c:f>
              <c:strCache>
                <c:ptCount val="1"/>
                <c:pt idx="0">
                  <c:v>PORTUGAL</c:v>
                </c:pt>
              </c:strCache>
            </c:strRef>
          </c:tx>
          <c:spPr>
            <a:ln w="28575" cap="rnd">
              <a:solidFill>
                <a:srgbClr val="00B050"/>
              </a:solidFill>
              <a:round/>
            </a:ln>
            <a:effectLst/>
          </c:spPr>
          <c:marker>
            <c:symbol val="square"/>
            <c:size val="5"/>
            <c:spPr>
              <a:solidFill>
                <a:schemeClr val="bg2">
                  <a:lumMod val="10000"/>
                </a:schemeClr>
              </a:solidFill>
              <a:ln w="9525">
                <a:solidFill>
                  <a:schemeClr val="accent1"/>
                </a:solidFill>
              </a:ln>
              <a:effectLst/>
            </c:spPr>
          </c:marker>
          <c:dLbls>
            <c:dLbl>
              <c:idx val="0"/>
              <c:layout>
                <c:manualLayout>
                  <c:x val="-1.9405408673759256E-2"/>
                  <c:y val="6.94444444444443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23-4CB9-968F-59993341B280}"/>
                </c:ext>
              </c:extLst>
            </c:dLbl>
            <c:dLbl>
              <c:idx val="3"/>
              <c:layout>
                <c:manualLayout>
                  <c:x val="-1.1111111111111162E-2"/>
                  <c:y val="5.5555555555555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23-4CB9-968F-59993341B280}"/>
                </c:ext>
              </c:extLst>
            </c:dLbl>
            <c:dLbl>
              <c:idx val="5"/>
              <c:layout>
                <c:manualLayout>
                  <c:x val="-2.2111663902708679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23-4CB9-968F-59993341B280}"/>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23-4CB9-968F-59993341B280}"/>
                </c:ext>
              </c:extLst>
            </c:dLbl>
            <c:spPr>
              <a:noFill/>
              <a:ln>
                <a:noFill/>
              </a:ln>
              <a:effectLst/>
            </c:spPr>
            <c:txPr>
              <a:bodyPr rot="0" vert="horz"/>
              <a:lstStyle/>
              <a:p>
                <a:pPr>
                  <a:defRPr/>
                </a:pPr>
                <a:endParaRPr lang="pt-P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Desemprego!$P$3:$Y$3</c:f>
              <c:numCache>
                <c:formatCode>General</c:formatCode>
                <c:ptCount val="10"/>
                <c:pt idx="0">
                  <c:v>2001</c:v>
                </c:pt>
                <c:pt idx="1">
                  <c:v>2009</c:v>
                </c:pt>
                <c:pt idx="2">
                  <c:v>2010</c:v>
                </c:pt>
                <c:pt idx="3">
                  <c:v>2011</c:v>
                </c:pt>
                <c:pt idx="4">
                  <c:v>2012</c:v>
                </c:pt>
                <c:pt idx="5">
                  <c:v>2013</c:v>
                </c:pt>
                <c:pt idx="6">
                  <c:v>2014</c:v>
                </c:pt>
                <c:pt idx="7">
                  <c:v>2015</c:v>
                </c:pt>
                <c:pt idx="8">
                  <c:v>2016</c:v>
                </c:pt>
                <c:pt idx="9">
                  <c:v>2017</c:v>
                </c:pt>
              </c:numCache>
            </c:numRef>
          </c:cat>
          <c:val>
            <c:numRef>
              <c:f>Desemprego!$P$4:$Y$4</c:f>
              <c:numCache>
                <c:formatCode>0.0</c:formatCode>
                <c:ptCount val="10"/>
                <c:pt idx="0">
                  <c:v>4.7</c:v>
                </c:pt>
                <c:pt idx="1">
                  <c:v>7</c:v>
                </c:pt>
                <c:pt idx="2">
                  <c:v>7.9</c:v>
                </c:pt>
                <c:pt idx="3">
                  <c:v>7.9</c:v>
                </c:pt>
                <c:pt idx="4">
                  <c:v>9.6</c:v>
                </c:pt>
                <c:pt idx="5">
                  <c:v>10.3</c:v>
                </c:pt>
                <c:pt idx="6">
                  <c:v>9.4</c:v>
                </c:pt>
                <c:pt idx="7">
                  <c:v>8.3000000000000007</c:v>
                </c:pt>
                <c:pt idx="8">
                  <c:v>7.8</c:v>
                </c:pt>
                <c:pt idx="9">
                  <c:v>6.5</c:v>
                </c:pt>
              </c:numCache>
            </c:numRef>
          </c:val>
          <c:smooth val="0"/>
          <c:extLst>
            <c:ext xmlns:c16="http://schemas.microsoft.com/office/drawing/2014/chart" uri="{C3380CC4-5D6E-409C-BE32-E72D297353CC}">
              <c16:uniqueId val="{00000004-4923-4CB9-968F-59993341B280}"/>
            </c:ext>
          </c:extLst>
        </c:ser>
        <c:ser>
          <c:idx val="1"/>
          <c:order val="1"/>
          <c:tx>
            <c:strRef>
              <c:f>Desemprego!$O$5</c:f>
              <c:strCache>
                <c:ptCount val="1"/>
                <c:pt idx="0">
                  <c:v>NORTE</c:v>
                </c:pt>
              </c:strCache>
            </c:strRef>
          </c:tx>
          <c:spPr>
            <a:ln w="28575" cap="rnd">
              <a:solidFill>
                <a:schemeClr val="accent2"/>
              </a:solidFill>
              <a:round/>
            </a:ln>
            <a:effectLst/>
          </c:spPr>
          <c:marker>
            <c:symbol val="square"/>
            <c:size val="5"/>
            <c:spPr>
              <a:solidFill>
                <a:srgbClr val="580000"/>
              </a:solidFill>
              <a:ln w="9525">
                <a:solidFill>
                  <a:schemeClr val="accent2"/>
                </a:solidFill>
              </a:ln>
              <a:effectLst/>
            </c:spPr>
          </c:marker>
          <c:dLbls>
            <c:dLbl>
              <c:idx val="0"/>
              <c:layout>
                <c:manualLayout>
                  <c:x val="2.4949811151976219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23-4CB9-968F-59993341B280}"/>
                </c:ext>
              </c:extLst>
            </c:dLbl>
            <c:dLbl>
              <c:idx val="3"/>
              <c:layout>
                <c:manualLayout>
                  <c:x val="-3.6111111111111163E-2"/>
                  <c:y val="-8.3333333333333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923-4CB9-968F-59993341B280}"/>
                </c:ext>
              </c:extLst>
            </c:dLbl>
            <c:dLbl>
              <c:idx val="5"/>
              <c:layout>
                <c:manualLayout>
                  <c:x val="-1.658374792703151E-2"/>
                  <c:y val="-6.0185185185185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23-4CB9-968F-59993341B280}"/>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923-4CB9-968F-59993341B280}"/>
                </c:ext>
              </c:extLst>
            </c:dLbl>
            <c:spPr>
              <a:noFill/>
              <a:ln>
                <a:noFill/>
              </a:ln>
              <a:effectLst/>
            </c:spPr>
            <c:txPr>
              <a:bodyPr rot="0" vert="horz"/>
              <a:lstStyle/>
              <a:p>
                <a:pPr>
                  <a:defRPr/>
                </a:pPr>
                <a:endParaRPr lang="pt-P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Desemprego!$P$3:$Y$3</c:f>
              <c:numCache>
                <c:formatCode>General</c:formatCode>
                <c:ptCount val="10"/>
                <c:pt idx="0">
                  <c:v>2001</c:v>
                </c:pt>
                <c:pt idx="1">
                  <c:v>2009</c:v>
                </c:pt>
                <c:pt idx="2">
                  <c:v>2010</c:v>
                </c:pt>
                <c:pt idx="3">
                  <c:v>2011</c:v>
                </c:pt>
                <c:pt idx="4">
                  <c:v>2012</c:v>
                </c:pt>
                <c:pt idx="5">
                  <c:v>2013</c:v>
                </c:pt>
                <c:pt idx="6">
                  <c:v>2014</c:v>
                </c:pt>
                <c:pt idx="7">
                  <c:v>2015</c:v>
                </c:pt>
                <c:pt idx="8">
                  <c:v>2016</c:v>
                </c:pt>
                <c:pt idx="9">
                  <c:v>2017</c:v>
                </c:pt>
              </c:numCache>
            </c:numRef>
          </c:cat>
          <c:val>
            <c:numRef>
              <c:f>Desemprego!$P$5:$Y$5</c:f>
              <c:numCache>
                <c:formatCode>0.0</c:formatCode>
                <c:ptCount val="10"/>
                <c:pt idx="0">
                  <c:v>4.9000000000000004</c:v>
                </c:pt>
                <c:pt idx="1">
                  <c:v>8.6</c:v>
                </c:pt>
                <c:pt idx="2">
                  <c:v>9.6</c:v>
                </c:pt>
                <c:pt idx="3">
                  <c:v>9.4</c:v>
                </c:pt>
                <c:pt idx="4">
                  <c:v>11.2</c:v>
                </c:pt>
                <c:pt idx="5">
                  <c:v>11.9</c:v>
                </c:pt>
                <c:pt idx="6">
                  <c:v>11</c:v>
                </c:pt>
                <c:pt idx="7">
                  <c:v>9.6999999999999993</c:v>
                </c:pt>
                <c:pt idx="8">
                  <c:v>9.1</c:v>
                </c:pt>
                <c:pt idx="9">
                  <c:v>7.6</c:v>
                </c:pt>
              </c:numCache>
            </c:numRef>
          </c:val>
          <c:smooth val="0"/>
          <c:extLst>
            <c:ext xmlns:c16="http://schemas.microsoft.com/office/drawing/2014/chart" uri="{C3380CC4-5D6E-409C-BE32-E72D297353CC}">
              <c16:uniqueId val="{00000009-4923-4CB9-968F-59993341B280}"/>
            </c:ext>
          </c:extLst>
        </c:ser>
        <c:ser>
          <c:idx val="2"/>
          <c:order val="2"/>
          <c:tx>
            <c:strRef>
              <c:f>Desemprego!$O$6</c:f>
              <c:strCache>
                <c:ptCount val="1"/>
                <c:pt idx="0">
                  <c:v>VILA NOVA DE FAMALICÃO</c:v>
                </c:pt>
              </c:strCache>
            </c:strRef>
          </c:tx>
          <c:spPr>
            <a:ln w="28575" cap="rnd">
              <a:solidFill>
                <a:srgbClr val="0070C0"/>
              </a:solidFill>
              <a:round/>
            </a:ln>
            <a:effectLst/>
          </c:spPr>
          <c:marker>
            <c:symbol val="square"/>
            <c:size val="5"/>
            <c:spPr>
              <a:solidFill>
                <a:schemeClr val="bg1">
                  <a:lumMod val="95000"/>
                </a:schemeClr>
              </a:solidFill>
              <a:ln w="9525">
                <a:solidFill>
                  <a:schemeClr val="accent3"/>
                </a:solidFill>
              </a:ln>
              <a:effectLst/>
            </c:spPr>
          </c:marker>
          <c:dLbls>
            <c:dLbl>
              <c:idx val="0"/>
              <c:layout>
                <c:manualLayout>
                  <c:x val="-5.8333333333333334E-2"/>
                  <c:y val="-0.125000000000000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923-4CB9-968F-59993341B280}"/>
                </c:ext>
              </c:extLst>
            </c:dLbl>
            <c:dLbl>
              <c:idx val="3"/>
              <c:layout>
                <c:manualLayout>
                  <c:x val="-0.10555555555555561"/>
                  <c:y val="1.3888888888888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923-4CB9-968F-59993341B280}"/>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923-4CB9-968F-59993341B280}"/>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923-4CB9-968F-59993341B280}"/>
                </c:ext>
              </c:extLst>
            </c:dLbl>
            <c:spPr>
              <a:noFill/>
              <a:ln>
                <a:noFill/>
              </a:ln>
              <a:effectLst/>
            </c:spPr>
            <c:txPr>
              <a:bodyPr rot="0" vert="horz"/>
              <a:lstStyle/>
              <a:p>
                <a:pPr>
                  <a:defRPr/>
                </a:pPr>
                <a:endParaRPr lang="pt-P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Desemprego!$P$3:$Y$3</c:f>
              <c:numCache>
                <c:formatCode>General</c:formatCode>
                <c:ptCount val="10"/>
                <c:pt idx="0">
                  <c:v>2001</c:v>
                </c:pt>
                <c:pt idx="1">
                  <c:v>2009</c:v>
                </c:pt>
                <c:pt idx="2">
                  <c:v>2010</c:v>
                </c:pt>
                <c:pt idx="3">
                  <c:v>2011</c:v>
                </c:pt>
                <c:pt idx="4">
                  <c:v>2012</c:v>
                </c:pt>
                <c:pt idx="5">
                  <c:v>2013</c:v>
                </c:pt>
                <c:pt idx="6">
                  <c:v>2014</c:v>
                </c:pt>
                <c:pt idx="7">
                  <c:v>2015</c:v>
                </c:pt>
                <c:pt idx="8">
                  <c:v>2016</c:v>
                </c:pt>
                <c:pt idx="9">
                  <c:v>2017</c:v>
                </c:pt>
              </c:numCache>
            </c:numRef>
          </c:cat>
          <c:val>
            <c:numRef>
              <c:f>Desemprego!$P$6:$Y$6</c:f>
              <c:numCache>
                <c:formatCode>0.0</c:formatCode>
                <c:ptCount val="10"/>
                <c:pt idx="0">
                  <c:v>5.5</c:v>
                </c:pt>
                <c:pt idx="1">
                  <c:v>8.9</c:v>
                </c:pt>
                <c:pt idx="2">
                  <c:v>9.6</c:v>
                </c:pt>
                <c:pt idx="3">
                  <c:v>9</c:v>
                </c:pt>
                <c:pt idx="4">
                  <c:v>10.9</c:v>
                </c:pt>
                <c:pt idx="5">
                  <c:v>11</c:v>
                </c:pt>
                <c:pt idx="6">
                  <c:v>9.4</c:v>
                </c:pt>
                <c:pt idx="7">
                  <c:v>7.5</c:v>
                </c:pt>
                <c:pt idx="8">
                  <c:v>6.5</c:v>
                </c:pt>
                <c:pt idx="9">
                  <c:v>5.3</c:v>
                </c:pt>
              </c:numCache>
            </c:numRef>
          </c:val>
          <c:smooth val="0"/>
          <c:extLst>
            <c:ext xmlns:c16="http://schemas.microsoft.com/office/drawing/2014/chart" uri="{C3380CC4-5D6E-409C-BE32-E72D297353CC}">
              <c16:uniqueId val="{0000000E-4923-4CB9-968F-59993341B280}"/>
            </c:ext>
          </c:extLst>
        </c:ser>
        <c:dLbls>
          <c:showLegendKey val="0"/>
          <c:showVal val="0"/>
          <c:showCatName val="0"/>
          <c:showSerName val="0"/>
          <c:showPercent val="0"/>
          <c:showBubbleSize val="0"/>
        </c:dLbls>
        <c:marker val="1"/>
        <c:smooth val="0"/>
        <c:axId val="234822656"/>
        <c:axId val="235494400"/>
      </c:lineChart>
      <c:catAx>
        <c:axId val="234822656"/>
        <c:scaling>
          <c:orientation val="minMax"/>
        </c:scaling>
        <c:delete val="0"/>
        <c:axPos val="b"/>
        <c:title>
          <c:tx>
            <c:rich>
              <a:bodyPr rot="0" vert="horz"/>
              <a:lstStyle/>
              <a:p>
                <a:pPr>
                  <a:defRPr/>
                </a:pPr>
                <a:r>
                  <a:rPr lang="pt-PT"/>
                  <a:t>Ano</a:t>
                </a:r>
              </a:p>
            </c:rich>
          </c:tx>
          <c:layout>
            <c:manualLayout>
              <c:xMode val="edge"/>
              <c:yMode val="edge"/>
              <c:x val="0.47248297657288851"/>
              <c:y val="0.86258465476268109"/>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pt-PT"/>
          </a:p>
        </c:txPr>
        <c:crossAx val="235494400"/>
        <c:crosses val="autoZero"/>
        <c:auto val="1"/>
        <c:lblAlgn val="ctr"/>
        <c:lblOffset val="100"/>
        <c:noMultiLvlLbl val="0"/>
      </c:catAx>
      <c:valAx>
        <c:axId val="235494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pt-PT"/>
                  <a:t>%</a:t>
                </a:r>
              </a:p>
            </c:rich>
          </c:tx>
          <c:overlay val="0"/>
          <c:spPr>
            <a:noFill/>
            <a:ln>
              <a:noFill/>
            </a:ln>
            <a:effectLst/>
          </c:spPr>
        </c:title>
        <c:numFmt formatCode="0.0" sourceLinked="1"/>
        <c:majorTickMark val="none"/>
        <c:minorTickMark val="none"/>
        <c:tickLblPos val="nextTo"/>
        <c:spPr>
          <a:noFill/>
          <a:ln>
            <a:solidFill>
              <a:schemeClr val="bg1">
                <a:lumMod val="95000"/>
              </a:schemeClr>
            </a:solidFill>
          </a:ln>
          <a:effectLst/>
        </c:spPr>
        <c:txPr>
          <a:bodyPr rot="-60000000" vert="horz"/>
          <a:lstStyle/>
          <a:p>
            <a:pPr>
              <a:defRPr/>
            </a:pPr>
            <a:endParaRPr lang="pt-PT"/>
          </a:p>
        </c:txPr>
        <c:crossAx val="234822656"/>
        <c:crosses val="autoZero"/>
        <c:crossBetween val="between"/>
      </c:valAx>
      <c:spPr>
        <a:noFill/>
        <a:ln>
          <a:noFill/>
        </a:ln>
        <a:effectLst/>
      </c:spPr>
    </c:plotArea>
    <c:legend>
      <c:legendPos val="b"/>
      <c:overlay val="0"/>
      <c:spPr>
        <a:noFill/>
        <a:ln>
          <a:noFill/>
        </a:ln>
        <a:effectLst/>
      </c:spPr>
      <c:txPr>
        <a:bodyPr rot="0" vert="horz"/>
        <a:lstStyle/>
        <a:p>
          <a:pPr>
            <a:defRPr/>
          </a:pPr>
          <a:endParaRPr lang="pt-PT"/>
        </a:p>
      </c:txPr>
    </c:legend>
    <c:plotVisOnly val="1"/>
    <c:dispBlanksAs val="gap"/>
    <c:showDLblsOverMax val="0"/>
  </c:chart>
  <c:spPr>
    <a:solidFill>
      <a:schemeClr val="bg1"/>
    </a:solidFill>
    <a:ln w="9525" cap="flat" cmpd="sng" algn="ctr">
      <a:noFill/>
      <a:round/>
    </a:ln>
    <a:effectLst/>
  </c:spPr>
  <c:txPr>
    <a:bodyPr/>
    <a:lstStyle/>
    <a:p>
      <a:pPr>
        <a:defRPr sz="1400"/>
      </a:pPr>
      <a:endParaRPr lang="pt-P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p>
        </p:txBody>
      </p:sp>
      <p:sp>
        <p:nvSpPr>
          <p:cNvPr id="4" name="Marcador de Posição da Data 3"/>
          <p:cNvSpPr>
            <a:spLocks noGrp="1"/>
          </p:cNvSpPr>
          <p:nvPr>
            <p:ph type="dt" sz="half" idx="10"/>
          </p:nvPr>
        </p:nvSpPr>
        <p:spPr/>
        <p:txBody>
          <a:bodyPr/>
          <a:lstStyle/>
          <a:p>
            <a:fld id="{4441AA9F-574F-4B30-B1DC-E66B7565A85B}" type="datetimeFigureOut">
              <a:rPr lang="pt-PT" smtClean="0"/>
              <a:t>20/05/2020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F9C3075B-DE9B-4385-A12D-C3FC4F641183}" type="slidenum">
              <a:rPr lang="pt-PT" smtClean="0"/>
              <a:t>‹nº›</a:t>
            </a:fld>
            <a:endParaRPr lang="pt-PT"/>
          </a:p>
        </p:txBody>
      </p:sp>
    </p:spTree>
    <p:extLst>
      <p:ext uri="{BB962C8B-B14F-4D97-AF65-F5344CB8AC3E}">
        <p14:creationId xmlns:p14="http://schemas.microsoft.com/office/powerpoint/2010/main" val="4234164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4441AA9F-574F-4B30-B1DC-E66B7565A85B}" type="datetimeFigureOut">
              <a:rPr lang="pt-PT" smtClean="0"/>
              <a:t>20/05/2020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F9C3075B-DE9B-4385-A12D-C3FC4F641183}" type="slidenum">
              <a:rPr lang="pt-PT" smtClean="0"/>
              <a:t>‹nº›</a:t>
            </a:fld>
            <a:endParaRPr lang="pt-PT"/>
          </a:p>
        </p:txBody>
      </p:sp>
    </p:spTree>
    <p:extLst>
      <p:ext uri="{BB962C8B-B14F-4D97-AF65-F5344CB8AC3E}">
        <p14:creationId xmlns:p14="http://schemas.microsoft.com/office/powerpoint/2010/main" val="310219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4441AA9F-574F-4B30-B1DC-E66B7565A85B}" type="datetimeFigureOut">
              <a:rPr lang="pt-PT" smtClean="0"/>
              <a:t>20/05/2020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F9C3075B-DE9B-4385-A12D-C3FC4F641183}" type="slidenum">
              <a:rPr lang="pt-PT" smtClean="0"/>
              <a:t>‹nº›</a:t>
            </a:fld>
            <a:endParaRPr lang="pt-PT"/>
          </a:p>
        </p:txBody>
      </p:sp>
    </p:spTree>
    <p:extLst>
      <p:ext uri="{BB962C8B-B14F-4D97-AF65-F5344CB8AC3E}">
        <p14:creationId xmlns:p14="http://schemas.microsoft.com/office/powerpoint/2010/main" val="23276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4441AA9F-574F-4B30-B1DC-E66B7565A85B}" type="datetimeFigureOut">
              <a:rPr lang="pt-PT" smtClean="0"/>
              <a:t>20/05/2020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F9C3075B-DE9B-4385-A12D-C3FC4F641183}" type="slidenum">
              <a:rPr lang="pt-PT" smtClean="0"/>
              <a:t>‹nº›</a:t>
            </a:fld>
            <a:endParaRPr lang="pt-PT"/>
          </a:p>
        </p:txBody>
      </p:sp>
    </p:spTree>
    <p:extLst>
      <p:ext uri="{BB962C8B-B14F-4D97-AF65-F5344CB8AC3E}">
        <p14:creationId xmlns:p14="http://schemas.microsoft.com/office/powerpoint/2010/main" val="3246088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4441AA9F-574F-4B30-B1DC-E66B7565A85B}" type="datetimeFigureOut">
              <a:rPr lang="pt-PT" smtClean="0"/>
              <a:t>20/05/2020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F9C3075B-DE9B-4385-A12D-C3FC4F641183}" type="slidenum">
              <a:rPr lang="pt-PT" smtClean="0"/>
              <a:t>‹nº›</a:t>
            </a:fld>
            <a:endParaRPr lang="pt-PT"/>
          </a:p>
        </p:txBody>
      </p:sp>
    </p:spTree>
    <p:extLst>
      <p:ext uri="{BB962C8B-B14F-4D97-AF65-F5344CB8AC3E}">
        <p14:creationId xmlns:p14="http://schemas.microsoft.com/office/powerpoint/2010/main" val="36584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4441AA9F-574F-4B30-B1DC-E66B7565A85B}" type="datetimeFigureOut">
              <a:rPr lang="pt-PT" smtClean="0"/>
              <a:t>20/05/2020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F9C3075B-DE9B-4385-A12D-C3FC4F641183}" type="slidenum">
              <a:rPr lang="pt-PT" smtClean="0"/>
              <a:t>‹nº›</a:t>
            </a:fld>
            <a:endParaRPr lang="pt-PT"/>
          </a:p>
        </p:txBody>
      </p:sp>
    </p:spTree>
    <p:extLst>
      <p:ext uri="{BB962C8B-B14F-4D97-AF65-F5344CB8AC3E}">
        <p14:creationId xmlns:p14="http://schemas.microsoft.com/office/powerpoint/2010/main" val="388898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4441AA9F-574F-4B30-B1DC-E66B7565A85B}" type="datetimeFigureOut">
              <a:rPr lang="pt-PT" smtClean="0"/>
              <a:t>20/05/2020</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F9C3075B-DE9B-4385-A12D-C3FC4F641183}" type="slidenum">
              <a:rPr lang="pt-PT" smtClean="0"/>
              <a:t>‹nº›</a:t>
            </a:fld>
            <a:endParaRPr lang="pt-PT"/>
          </a:p>
        </p:txBody>
      </p:sp>
    </p:spTree>
    <p:extLst>
      <p:ext uri="{BB962C8B-B14F-4D97-AF65-F5344CB8AC3E}">
        <p14:creationId xmlns:p14="http://schemas.microsoft.com/office/powerpoint/2010/main" val="333537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4441AA9F-574F-4B30-B1DC-E66B7565A85B}" type="datetimeFigureOut">
              <a:rPr lang="pt-PT" smtClean="0"/>
              <a:t>20/05/2020</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F9C3075B-DE9B-4385-A12D-C3FC4F641183}" type="slidenum">
              <a:rPr lang="pt-PT" smtClean="0"/>
              <a:t>‹nº›</a:t>
            </a:fld>
            <a:endParaRPr lang="pt-PT"/>
          </a:p>
        </p:txBody>
      </p:sp>
    </p:spTree>
    <p:extLst>
      <p:ext uri="{BB962C8B-B14F-4D97-AF65-F5344CB8AC3E}">
        <p14:creationId xmlns:p14="http://schemas.microsoft.com/office/powerpoint/2010/main" val="1810882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4441AA9F-574F-4B30-B1DC-E66B7565A85B}" type="datetimeFigureOut">
              <a:rPr lang="pt-PT" smtClean="0"/>
              <a:t>20/05/2020</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F9C3075B-DE9B-4385-A12D-C3FC4F641183}" type="slidenum">
              <a:rPr lang="pt-PT" smtClean="0"/>
              <a:t>‹nº›</a:t>
            </a:fld>
            <a:endParaRPr lang="pt-PT"/>
          </a:p>
        </p:txBody>
      </p:sp>
    </p:spTree>
    <p:extLst>
      <p:ext uri="{BB962C8B-B14F-4D97-AF65-F5344CB8AC3E}">
        <p14:creationId xmlns:p14="http://schemas.microsoft.com/office/powerpoint/2010/main" val="283298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4441AA9F-574F-4B30-B1DC-E66B7565A85B}" type="datetimeFigureOut">
              <a:rPr lang="pt-PT" smtClean="0"/>
              <a:t>20/05/2020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F9C3075B-DE9B-4385-A12D-C3FC4F641183}" type="slidenum">
              <a:rPr lang="pt-PT" smtClean="0"/>
              <a:t>‹nº›</a:t>
            </a:fld>
            <a:endParaRPr lang="pt-PT"/>
          </a:p>
        </p:txBody>
      </p:sp>
    </p:spTree>
    <p:extLst>
      <p:ext uri="{BB962C8B-B14F-4D97-AF65-F5344CB8AC3E}">
        <p14:creationId xmlns:p14="http://schemas.microsoft.com/office/powerpoint/2010/main" val="23995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4441AA9F-574F-4B30-B1DC-E66B7565A85B}" type="datetimeFigureOut">
              <a:rPr lang="pt-PT" smtClean="0"/>
              <a:t>20/05/2020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F9C3075B-DE9B-4385-A12D-C3FC4F641183}" type="slidenum">
              <a:rPr lang="pt-PT" smtClean="0"/>
              <a:t>‹nº›</a:t>
            </a:fld>
            <a:endParaRPr lang="pt-PT"/>
          </a:p>
        </p:txBody>
      </p:sp>
    </p:spTree>
    <p:extLst>
      <p:ext uri="{BB962C8B-B14F-4D97-AF65-F5344CB8AC3E}">
        <p14:creationId xmlns:p14="http://schemas.microsoft.com/office/powerpoint/2010/main" val="391996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90000" t="57000" r="-1000"/>
          </a:stretch>
        </a:blipFill>
        <a:effectLst/>
      </p:bgPr>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1AA9F-574F-4B30-B1DC-E66B7565A85B}" type="datetimeFigureOut">
              <a:rPr lang="pt-PT" smtClean="0"/>
              <a:t>20/05/2020</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3075B-DE9B-4385-A12D-C3FC4F641183}" type="slidenum">
              <a:rPr lang="pt-PT" smtClean="0"/>
              <a:t>‹nº›</a:t>
            </a:fld>
            <a:endParaRPr lang="pt-PT"/>
          </a:p>
        </p:txBody>
      </p:sp>
    </p:spTree>
    <p:extLst>
      <p:ext uri="{BB962C8B-B14F-4D97-AF65-F5344CB8AC3E}">
        <p14:creationId xmlns:p14="http://schemas.microsoft.com/office/powerpoint/2010/main" val="1058550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video_portugal.kmz"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hyperlink" Target="https://www.ine.pt/"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121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2" name="Retângulo 1"/>
          <p:cNvSpPr/>
          <p:nvPr/>
        </p:nvSpPr>
        <p:spPr>
          <a:xfrm>
            <a:off x="263472" y="161553"/>
            <a:ext cx="11344790" cy="646331"/>
          </a:xfrm>
          <a:prstGeom prst="rect">
            <a:avLst/>
          </a:prstGeom>
          <a:noFill/>
        </p:spPr>
        <p:txBody>
          <a:bodyPr wrap="square">
            <a:spAutoFit/>
          </a:bodyPr>
          <a:lstStyle/>
          <a:p>
            <a:r>
              <a:rPr lang="pt-PT" b="1" dirty="0">
                <a:solidFill>
                  <a:srgbClr val="005464"/>
                </a:solidFill>
                <a:latin typeface="HurmeGeometricSans4 Regular" panose="020B0500020000000000" pitchFamily="34" charset="0"/>
                <a:ea typeface="Calibri" panose="020F0502020204030204" pitchFamily="34" charset="0"/>
                <a:cs typeface="Times New Roman" panose="02020603050405020304" pitchFamily="18" charset="0"/>
              </a:rPr>
              <a:t>Variação da população residente nos três últimos momentos censitários em Portugal, Região Norte e no concelho de Vila Nova de Famalicão</a:t>
            </a:r>
            <a:endParaRPr lang="pt-PT" b="1" dirty="0">
              <a:solidFill>
                <a:srgbClr val="005464"/>
              </a:solidFill>
            </a:endParaRPr>
          </a:p>
        </p:txBody>
      </p:sp>
      <p:graphicFrame>
        <p:nvGraphicFramePr>
          <p:cNvPr id="3" name="Gráfico 2"/>
          <p:cNvGraphicFramePr/>
          <p:nvPr/>
        </p:nvGraphicFramePr>
        <p:xfrm>
          <a:off x="263471" y="832266"/>
          <a:ext cx="7953429" cy="5300816"/>
        </p:xfrm>
        <a:graphic>
          <a:graphicData uri="http://schemas.openxmlformats.org/drawingml/2006/chart">
            <c:chart xmlns:c="http://schemas.openxmlformats.org/drawingml/2006/chart" xmlns:r="http://schemas.openxmlformats.org/officeDocument/2006/relationships" r:id="rId3"/>
          </a:graphicData>
        </a:graphic>
      </p:graphicFrame>
      <p:sp>
        <p:nvSpPr>
          <p:cNvPr id="5" name="Retângulo 4"/>
          <p:cNvSpPr/>
          <p:nvPr/>
        </p:nvSpPr>
        <p:spPr>
          <a:xfrm>
            <a:off x="263471" y="6070863"/>
            <a:ext cx="8432800" cy="261610"/>
          </a:xfrm>
          <a:prstGeom prst="rect">
            <a:avLst/>
          </a:prstGeom>
        </p:spPr>
        <p:txBody>
          <a:bodyPr wrap="square">
            <a:spAutoFit/>
          </a:bodyPr>
          <a:lstStyle/>
          <a:p>
            <a:pPr>
              <a:spcBef>
                <a:spcPts val="600"/>
              </a:spcBef>
              <a:spcAft>
                <a:spcPts val="1200"/>
              </a:spcAft>
              <a:tabLst>
                <a:tab pos="2409190" algn="l"/>
              </a:tabLst>
            </a:pPr>
            <a:r>
              <a:rPr lang="pt-PT" sz="1100" b="1" dirty="0">
                <a:latin typeface="HurmeGeometricSans4 Regular" panose="020B0500020000000000" pitchFamily="34" charset="0"/>
                <a:ea typeface="Calibri" panose="020F0502020204030204" pitchFamily="34" charset="0"/>
                <a:cs typeface="Times New Roman" panose="02020603050405020304" pitchFamily="18" charset="0"/>
              </a:rPr>
              <a:t>Fonte: </a:t>
            </a:r>
            <a:r>
              <a:rPr lang="pt-PT" sz="1100" dirty="0">
                <a:latin typeface="HurmeGeometricSans4 Regular" panose="020B0500020000000000" pitchFamily="34" charset="0"/>
                <a:ea typeface="Calibri" panose="020F0502020204030204" pitchFamily="34" charset="0"/>
                <a:cs typeface="Times New Roman" panose="02020603050405020304" pitchFamily="18" charset="0"/>
              </a:rPr>
              <a:t>INE, Recenseamento geral da população e habitação - Censos 1991, 2001 e 2011.</a:t>
            </a:r>
            <a:endParaRPr lang="pt-PT" sz="1100" b="1" dirty="0">
              <a:latin typeface="HurmeGeometricSans4 Regular" panose="020B0500020000000000" pitchFamily="34" charset="0"/>
              <a:ea typeface="Calibri" panose="020F0502020204030204" pitchFamily="34" charset="0"/>
              <a:cs typeface="Times New Roman" panose="02020603050405020304" pitchFamily="18" charset="0"/>
            </a:endParaRPr>
          </a:p>
        </p:txBody>
      </p:sp>
      <p:sp>
        <p:nvSpPr>
          <p:cNvPr id="6" name="Retângulo 5"/>
          <p:cNvSpPr/>
          <p:nvPr/>
        </p:nvSpPr>
        <p:spPr>
          <a:xfrm>
            <a:off x="8239150" y="1004975"/>
            <a:ext cx="3524064" cy="4939814"/>
          </a:xfrm>
          <a:prstGeom prst="rect">
            <a:avLst/>
          </a:prstGeom>
          <a:solidFill>
            <a:srgbClr val="EAEFF7"/>
          </a:solidFill>
        </p:spPr>
        <p:txBody>
          <a:bodyPr wrap="square">
            <a:spAutoFit/>
          </a:bodyPr>
          <a:lstStyle/>
          <a:p>
            <a:pPr algn="just">
              <a:lnSpc>
                <a:spcPct val="150000"/>
              </a:lnSpc>
              <a:spcAft>
                <a:spcPts val="800"/>
              </a:spcAft>
              <a:tabLst>
                <a:tab pos="2409190" algn="l"/>
              </a:tabLst>
            </a:pPr>
            <a:r>
              <a:rPr lang="pt-PT" sz="1400" dirty="0">
                <a:latin typeface="HurmeGeometricSans4 Regular" panose="020B0500020000000000" pitchFamily="34" charset="0"/>
                <a:ea typeface="Calibri" panose="020F0502020204030204" pitchFamily="34" charset="0"/>
                <a:cs typeface="Times New Roman" panose="02020603050405020304" pitchFamily="18" charset="0"/>
              </a:rPr>
              <a:t>Comparando a evolução da população residente de Vila Nova de Famalicão com a Região Norte e com Portugal, verifica-se que todas elas registaram um abrandamento do crescimento da população entre os três últimos momentos censitários, e uma diminuição da população residente entre 2011 e 2017. Não obstante, a tendência generalizada para a declínio da população residente, o concelho de Vila Nova de Famalicão apresenta um ritmo de diminuição da população mais reduzido que a Região Norte e que Portugal.</a:t>
            </a:r>
          </a:p>
        </p:txBody>
      </p:sp>
      <p:sp>
        <p:nvSpPr>
          <p:cNvPr id="8" name="CaixaDeTexto 7"/>
          <p:cNvSpPr txBox="1"/>
          <p:nvPr/>
        </p:nvSpPr>
        <p:spPr>
          <a:xfrm>
            <a:off x="8216900" y="5976230"/>
            <a:ext cx="3373064" cy="707886"/>
          </a:xfrm>
          <a:prstGeom prst="rect">
            <a:avLst/>
          </a:prstGeom>
          <a:noFill/>
        </p:spPr>
        <p:txBody>
          <a:bodyPr wrap="square" rtlCol="0">
            <a:spAutoFit/>
          </a:bodyPr>
          <a:lstStyle/>
          <a:p>
            <a:r>
              <a:rPr lang="pt-PT" sz="1000" b="1" dirty="0"/>
              <a:t>Fonte: </a:t>
            </a:r>
            <a:r>
              <a:rPr lang="pt-PT" sz="1000" dirty="0"/>
              <a:t>Relatório de avaliação do ordenamento do território de Vila Nova de Famalicão,  maio de 2019,  Câmara Municipal de Vila Nova de Famalicão, DOGU/DOTPU </a:t>
            </a:r>
          </a:p>
          <a:p>
            <a:r>
              <a:rPr lang="pt-PT" sz="1000" dirty="0"/>
              <a:t> </a:t>
            </a:r>
          </a:p>
        </p:txBody>
      </p:sp>
    </p:spTree>
    <p:extLst>
      <p:ext uri="{BB962C8B-B14F-4D97-AF65-F5344CB8AC3E}">
        <p14:creationId xmlns:p14="http://schemas.microsoft.com/office/powerpoint/2010/main" val="6462394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4" name="CaixaDeTexto 3"/>
          <p:cNvSpPr txBox="1"/>
          <p:nvPr/>
        </p:nvSpPr>
        <p:spPr>
          <a:xfrm>
            <a:off x="8805333" y="316508"/>
            <a:ext cx="3386667" cy="1323439"/>
          </a:xfrm>
          <a:prstGeom prst="rect">
            <a:avLst/>
          </a:prstGeom>
          <a:noFill/>
        </p:spPr>
        <p:txBody>
          <a:bodyPr wrap="square" rtlCol="0">
            <a:spAutoFit/>
          </a:bodyPr>
          <a:lstStyle/>
          <a:p>
            <a:pPr algn="ctr"/>
            <a:r>
              <a:rPr lang="pt-PT" sz="2000" b="1" dirty="0">
                <a:solidFill>
                  <a:srgbClr val="005464"/>
                </a:solidFill>
                <a:latin typeface="HurmeGeometricSans4 Black" panose="020B0A00020000000000" pitchFamily="34" charset="0"/>
              </a:rPr>
              <a:t>Variação relativa da população de </a:t>
            </a:r>
            <a:endParaRPr lang="pt-PT" sz="2000" b="1" dirty="0" smtClean="0">
              <a:solidFill>
                <a:srgbClr val="005464"/>
              </a:solidFill>
              <a:latin typeface="HurmeGeometricSans4 Black" panose="020B0A00020000000000" pitchFamily="34" charset="0"/>
            </a:endParaRPr>
          </a:p>
          <a:p>
            <a:pPr algn="ctr"/>
            <a:r>
              <a:rPr lang="pt-PT" sz="2000" b="1" dirty="0" smtClean="0">
                <a:solidFill>
                  <a:srgbClr val="005464"/>
                </a:solidFill>
                <a:latin typeface="HurmeGeometricSans4 Black" panose="020B0A00020000000000" pitchFamily="34" charset="0"/>
              </a:rPr>
              <a:t>Vila </a:t>
            </a:r>
            <a:r>
              <a:rPr lang="pt-PT" sz="2000" b="1" dirty="0">
                <a:solidFill>
                  <a:srgbClr val="005464"/>
                </a:solidFill>
                <a:latin typeface="HurmeGeometricSans4 Black" panose="020B0A00020000000000" pitchFamily="34" charset="0"/>
              </a:rPr>
              <a:t>Nova de Famalicão (2001 – 2011)</a:t>
            </a:r>
          </a:p>
        </p:txBody>
      </p:sp>
      <p:grpSp>
        <p:nvGrpSpPr>
          <p:cNvPr id="8" name="Grupo 7"/>
          <p:cNvGrpSpPr/>
          <p:nvPr/>
        </p:nvGrpSpPr>
        <p:grpSpPr>
          <a:xfrm>
            <a:off x="25716" y="-40546"/>
            <a:ext cx="8711882" cy="6851875"/>
            <a:chOff x="541054" y="307879"/>
            <a:chExt cx="7516421" cy="6024659"/>
          </a:xfrm>
        </p:grpSpPr>
        <p:pic>
          <p:nvPicPr>
            <p:cNvPr id="2" name="Imagem 1" descr="MAPA_POP_RESIDENTE"/>
            <p:cNvPicPr/>
            <p:nvPr/>
          </p:nvPicPr>
          <p:blipFill rotWithShape="1">
            <a:blip r:embed="rId3" cstate="print">
              <a:extLst>
                <a:ext uri="{28A0092B-C50C-407E-A947-70E740481C1C}">
                  <a14:useLocalDpi xmlns:a14="http://schemas.microsoft.com/office/drawing/2010/main" val="0"/>
                </a:ext>
              </a:extLst>
            </a:blip>
            <a:srcRect t="1212" r="20831"/>
            <a:stretch/>
          </p:blipFill>
          <p:spPr bwMode="auto">
            <a:xfrm>
              <a:off x="850533" y="307879"/>
              <a:ext cx="7206942" cy="6024659"/>
            </a:xfrm>
            <a:prstGeom prst="rect">
              <a:avLst/>
            </a:prstGeom>
            <a:noFill/>
            <a:ln>
              <a:noFill/>
            </a:ln>
          </p:spPr>
        </p:pic>
        <p:sp>
          <p:nvSpPr>
            <p:cNvPr id="5" name="CaixaDeTexto 4"/>
            <p:cNvSpPr txBox="1"/>
            <p:nvPr/>
          </p:nvSpPr>
          <p:spPr>
            <a:xfrm rot="16200000">
              <a:off x="-1197045" y="4122354"/>
              <a:ext cx="3746431" cy="270234"/>
            </a:xfrm>
            <a:prstGeom prst="rect">
              <a:avLst/>
            </a:prstGeom>
            <a:noFill/>
          </p:spPr>
          <p:txBody>
            <a:bodyPr wrap="square" rtlCol="0">
              <a:spAutoFit/>
            </a:bodyPr>
            <a:lstStyle/>
            <a:p>
              <a:r>
                <a:rPr lang="pt-PT" sz="1100" dirty="0"/>
                <a:t>Fonte: INE – Censos 2001 e 2011</a:t>
              </a:r>
            </a:p>
          </p:txBody>
        </p:sp>
      </p:grpSp>
      <p:grpSp>
        <p:nvGrpSpPr>
          <p:cNvPr id="31" name="Grupo 30"/>
          <p:cNvGrpSpPr/>
          <p:nvPr/>
        </p:nvGrpSpPr>
        <p:grpSpPr>
          <a:xfrm>
            <a:off x="8942236" y="2601775"/>
            <a:ext cx="2899833" cy="3979988"/>
            <a:chOff x="9230157" y="1511554"/>
            <a:chExt cx="2899833" cy="3979988"/>
          </a:xfrm>
        </p:grpSpPr>
        <p:sp>
          <p:nvSpPr>
            <p:cNvPr id="7" name="CaixaDeTexto 6"/>
            <p:cNvSpPr txBox="1"/>
            <p:nvPr/>
          </p:nvSpPr>
          <p:spPr>
            <a:xfrm>
              <a:off x="9260565" y="3881836"/>
              <a:ext cx="2869425" cy="1609706"/>
            </a:xfrm>
            <a:prstGeom prst="rect">
              <a:avLst/>
            </a:prstGeom>
            <a:noFill/>
          </p:spPr>
          <p:txBody>
            <a:bodyPr wrap="square" rtlCol="0">
              <a:spAutoFit/>
            </a:bodyPr>
            <a:lstStyle/>
            <a:p>
              <a:r>
                <a:rPr lang="pt-PT" sz="1100" dirty="0"/>
                <a:t>Sistema de Coordenadas PT-TM06/ETRS89</a:t>
              </a:r>
            </a:p>
            <a:p>
              <a:endParaRPr lang="pt-PT" sz="1100" b="1" dirty="0"/>
            </a:p>
            <a:p>
              <a:r>
                <a:rPr lang="pt-PT" sz="1100" b="1" dirty="0"/>
                <a:t>Fonte:</a:t>
              </a:r>
            </a:p>
            <a:p>
              <a:r>
                <a:rPr lang="pt-PT" sz="1100" dirty="0"/>
                <a:t>Limites administrativos CAOP 2017,</a:t>
              </a:r>
            </a:p>
            <a:p>
              <a:r>
                <a:rPr lang="pt-PT" sz="1100" dirty="0"/>
                <a:t>DGT, 2018</a:t>
              </a:r>
            </a:p>
            <a:p>
              <a:r>
                <a:rPr lang="pt-PT" sz="1100" dirty="0"/>
                <a:t>Censos 2001 (2001), INE, 2001</a:t>
              </a:r>
            </a:p>
            <a:p>
              <a:r>
                <a:rPr lang="pt-PT" sz="1100" dirty="0"/>
                <a:t>Censos 2011 (2011), INE, 2011</a:t>
              </a:r>
            </a:p>
            <a:p>
              <a:endParaRPr lang="pt-PT" sz="1100" dirty="0"/>
            </a:p>
          </p:txBody>
        </p:sp>
        <p:grpSp>
          <p:nvGrpSpPr>
            <p:cNvPr id="30" name="Grupo 29"/>
            <p:cNvGrpSpPr/>
            <p:nvPr/>
          </p:nvGrpSpPr>
          <p:grpSpPr>
            <a:xfrm>
              <a:off x="9230157" y="1511554"/>
              <a:ext cx="2861187" cy="2241902"/>
              <a:chOff x="9259654" y="3126503"/>
              <a:chExt cx="2861187" cy="2241902"/>
            </a:xfrm>
          </p:grpSpPr>
          <p:grpSp>
            <p:nvGrpSpPr>
              <p:cNvPr id="28" name="Grupo 27"/>
              <p:cNvGrpSpPr/>
              <p:nvPr/>
            </p:nvGrpSpPr>
            <p:grpSpPr>
              <a:xfrm>
                <a:off x="9259654" y="3426639"/>
                <a:ext cx="2861187" cy="1941766"/>
                <a:chOff x="9259654" y="3426639"/>
                <a:chExt cx="2861187" cy="1941766"/>
              </a:xfrm>
            </p:grpSpPr>
            <p:grpSp>
              <p:nvGrpSpPr>
                <p:cNvPr id="16" name="Grupo 15"/>
                <p:cNvGrpSpPr/>
                <p:nvPr/>
              </p:nvGrpSpPr>
              <p:grpSpPr>
                <a:xfrm>
                  <a:off x="9368913" y="3426639"/>
                  <a:ext cx="1756696" cy="659439"/>
                  <a:chOff x="9368913" y="3426639"/>
                  <a:chExt cx="1756696" cy="659439"/>
                </a:xfrm>
              </p:grpSpPr>
              <p:sp>
                <p:nvSpPr>
                  <p:cNvPr id="10" name="Retângulo 9"/>
                  <p:cNvSpPr/>
                  <p:nvPr/>
                </p:nvSpPr>
                <p:spPr>
                  <a:xfrm>
                    <a:off x="9372600" y="3473245"/>
                    <a:ext cx="287594" cy="154858"/>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CaixaDeTexto 10"/>
                  <p:cNvSpPr txBox="1"/>
                  <p:nvPr/>
                </p:nvSpPr>
                <p:spPr>
                  <a:xfrm>
                    <a:off x="9594645" y="3426639"/>
                    <a:ext cx="1511709" cy="230832"/>
                  </a:xfrm>
                  <a:prstGeom prst="rect">
                    <a:avLst/>
                  </a:prstGeom>
                  <a:noFill/>
                </p:spPr>
                <p:txBody>
                  <a:bodyPr wrap="square" rtlCol="0">
                    <a:spAutoFit/>
                  </a:bodyPr>
                  <a:lstStyle/>
                  <a:p>
                    <a:r>
                      <a:rPr lang="pt-PT" sz="900" dirty="0"/>
                      <a:t> Concelhos envolventes</a:t>
                    </a:r>
                  </a:p>
                </p:txBody>
              </p:sp>
              <p:sp>
                <p:nvSpPr>
                  <p:cNvPr id="12" name="Retângulo 11"/>
                  <p:cNvSpPr/>
                  <p:nvPr/>
                </p:nvSpPr>
                <p:spPr>
                  <a:xfrm>
                    <a:off x="9372600" y="3700388"/>
                    <a:ext cx="287594" cy="1548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CaixaDeTexto 12"/>
                  <p:cNvSpPr txBox="1"/>
                  <p:nvPr/>
                </p:nvSpPr>
                <p:spPr>
                  <a:xfrm>
                    <a:off x="9594645" y="3646303"/>
                    <a:ext cx="1511709" cy="230832"/>
                  </a:xfrm>
                  <a:prstGeom prst="rect">
                    <a:avLst/>
                  </a:prstGeom>
                  <a:noFill/>
                </p:spPr>
                <p:txBody>
                  <a:bodyPr wrap="square" rtlCol="0">
                    <a:spAutoFit/>
                  </a:bodyPr>
                  <a:lstStyle/>
                  <a:p>
                    <a:r>
                      <a:rPr lang="pt-PT" sz="900" dirty="0"/>
                      <a:t> V. N. de Famalicão</a:t>
                    </a:r>
                  </a:p>
                </p:txBody>
              </p:sp>
              <p:sp>
                <p:nvSpPr>
                  <p:cNvPr id="14" name="Retângulo 13"/>
                  <p:cNvSpPr/>
                  <p:nvPr/>
                </p:nvSpPr>
                <p:spPr>
                  <a:xfrm>
                    <a:off x="9368913" y="3906639"/>
                    <a:ext cx="287594" cy="15485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CaixaDeTexto 14"/>
                  <p:cNvSpPr txBox="1"/>
                  <p:nvPr/>
                </p:nvSpPr>
                <p:spPr>
                  <a:xfrm>
                    <a:off x="9613900" y="3855246"/>
                    <a:ext cx="1511709" cy="230832"/>
                  </a:xfrm>
                  <a:prstGeom prst="rect">
                    <a:avLst/>
                  </a:prstGeom>
                  <a:noFill/>
                </p:spPr>
                <p:txBody>
                  <a:bodyPr wrap="square" rtlCol="0">
                    <a:spAutoFit/>
                  </a:bodyPr>
                  <a:lstStyle/>
                  <a:p>
                    <a:r>
                      <a:rPr lang="pt-PT" sz="900" dirty="0"/>
                      <a:t> Limite de freguesia</a:t>
                    </a:r>
                  </a:p>
                </p:txBody>
              </p:sp>
            </p:grpSp>
            <p:sp>
              <p:nvSpPr>
                <p:cNvPr id="17" name="CaixaDeTexto 16"/>
                <p:cNvSpPr txBox="1"/>
                <p:nvPr/>
              </p:nvSpPr>
              <p:spPr>
                <a:xfrm>
                  <a:off x="9259654" y="4152784"/>
                  <a:ext cx="2861187" cy="246221"/>
                </a:xfrm>
                <a:prstGeom prst="rect">
                  <a:avLst/>
                </a:prstGeom>
                <a:noFill/>
              </p:spPr>
              <p:txBody>
                <a:bodyPr wrap="square" rtlCol="0">
                  <a:spAutoFit/>
                </a:bodyPr>
                <a:lstStyle/>
                <a:p>
                  <a:r>
                    <a:rPr lang="pt-PT" sz="1000" dirty="0"/>
                    <a:t>Variação da População Residente 2001-2011 (%)</a:t>
                  </a:r>
                </a:p>
              </p:txBody>
            </p:sp>
            <p:sp>
              <p:nvSpPr>
                <p:cNvPr id="18" name="Retângulo 17"/>
                <p:cNvSpPr/>
                <p:nvPr/>
              </p:nvSpPr>
              <p:spPr>
                <a:xfrm>
                  <a:off x="9370146" y="4385187"/>
                  <a:ext cx="287594" cy="154858"/>
                </a:xfrm>
                <a:prstGeom prst="rect">
                  <a:avLst/>
                </a:prstGeom>
                <a:solidFill>
                  <a:srgbClr val="65010D"/>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CaixaDeTexto 18"/>
                <p:cNvSpPr txBox="1"/>
                <p:nvPr/>
              </p:nvSpPr>
              <p:spPr>
                <a:xfrm>
                  <a:off x="9639784" y="4332520"/>
                  <a:ext cx="951271" cy="230832"/>
                </a:xfrm>
                <a:prstGeom prst="rect">
                  <a:avLst/>
                </a:prstGeom>
                <a:noFill/>
              </p:spPr>
              <p:txBody>
                <a:bodyPr wrap="square" rtlCol="0">
                  <a:spAutoFit/>
                </a:bodyPr>
                <a:lstStyle/>
                <a:p>
                  <a:r>
                    <a:rPr lang="pt-PT" sz="900" dirty="0"/>
                    <a:t>20.0% - 28.5%</a:t>
                  </a:r>
                </a:p>
              </p:txBody>
            </p:sp>
            <p:sp>
              <p:nvSpPr>
                <p:cNvPr id="20" name="Retângulo 19"/>
                <p:cNvSpPr/>
                <p:nvPr/>
              </p:nvSpPr>
              <p:spPr>
                <a:xfrm>
                  <a:off x="9370965" y="4586178"/>
                  <a:ext cx="287594" cy="154858"/>
                </a:xfrm>
                <a:prstGeom prst="rect">
                  <a:avLst/>
                </a:prstGeom>
                <a:solidFill>
                  <a:srgbClr val="FF0000"/>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CaixaDeTexto 20"/>
                <p:cNvSpPr txBox="1"/>
                <p:nvPr/>
              </p:nvSpPr>
              <p:spPr>
                <a:xfrm>
                  <a:off x="9640603" y="4533511"/>
                  <a:ext cx="951271" cy="230832"/>
                </a:xfrm>
                <a:prstGeom prst="rect">
                  <a:avLst/>
                </a:prstGeom>
                <a:noFill/>
              </p:spPr>
              <p:txBody>
                <a:bodyPr wrap="square" rtlCol="0">
                  <a:spAutoFit/>
                </a:bodyPr>
                <a:lstStyle/>
                <a:p>
                  <a:r>
                    <a:rPr lang="pt-PT" sz="900" dirty="0"/>
                    <a:t>10.0% - 20.0%</a:t>
                  </a:r>
                </a:p>
              </p:txBody>
            </p:sp>
            <p:sp>
              <p:nvSpPr>
                <p:cNvPr id="22" name="Retângulo 21"/>
                <p:cNvSpPr/>
                <p:nvPr/>
              </p:nvSpPr>
              <p:spPr>
                <a:xfrm>
                  <a:off x="9370146" y="4791810"/>
                  <a:ext cx="287594" cy="154858"/>
                </a:xfrm>
                <a:prstGeom prst="rect">
                  <a:avLst/>
                </a:prstGeom>
                <a:solidFill>
                  <a:srgbClr val="FDBFB4"/>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 name="CaixaDeTexto 22"/>
                <p:cNvSpPr txBox="1"/>
                <p:nvPr/>
              </p:nvSpPr>
              <p:spPr>
                <a:xfrm>
                  <a:off x="9639784" y="4739143"/>
                  <a:ext cx="951271" cy="230832"/>
                </a:xfrm>
                <a:prstGeom prst="rect">
                  <a:avLst/>
                </a:prstGeom>
                <a:noFill/>
              </p:spPr>
              <p:txBody>
                <a:bodyPr wrap="square" rtlCol="0">
                  <a:spAutoFit/>
                </a:bodyPr>
                <a:lstStyle/>
                <a:p>
                  <a:r>
                    <a:rPr lang="pt-PT" sz="900" dirty="0"/>
                    <a:t>0.0% - 10.0%</a:t>
                  </a:r>
                </a:p>
              </p:txBody>
            </p:sp>
            <p:sp>
              <p:nvSpPr>
                <p:cNvPr id="24" name="Retângulo 23"/>
                <p:cNvSpPr/>
                <p:nvPr/>
              </p:nvSpPr>
              <p:spPr>
                <a:xfrm>
                  <a:off x="9368913" y="4999222"/>
                  <a:ext cx="287594" cy="154858"/>
                </a:xfrm>
                <a:prstGeom prst="rect">
                  <a:avLst/>
                </a:prstGeom>
                <a:solidFill>
                  <a:srgbClr val="66A9D3"/>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 name="CaixaDeTexto 24"/>
                <p:cNvSpPr txBox="1"/>
                <p:nvPr/>
              </p:nvSpPr>
              <p:spPr>
                <a:xfrm>
                  <a:off x="9638551" y="4946555"/>
                  <a:ext cx="951271" cy="230832"/>
                </a:xfrm>
                <a:prstGeom prst="rect">
                  <a:avLst/>
                </a:prstGeom>
                <a:noFill/>
              </p:spPr>
              <p:txBody>
                <a:bodyPr wrap="square" rtlCol="0">
                  <a:spAutoFit/>
                </a:bodyPr>
                <a:lstStyle/>
                <a:p>
                  <a:r>
                    <a:rPr lang="pt-PT" sz="900" dirty="0"/>
                    <a:t>-10.0% - 00.0%</a:t>
                  </a:r>
                </a:p>
              </p:txBody>
            </p:sp>
            <p:sp>
              <p:nvSpPr>
                <p:cNvPr id="26" name="Retângulo 25"/>
                <p:cNvSpPr/>
                <p:nvPr/>
              </p:nvSpPr>
              <p:spPr>
                <a:xfrm>
                  <a:off x="9368913" y="5190240"/>
                  <a:ext cx="287594" cy="154858"/>
                </a:xfrm>
                <a:prstGeom prst="rect">
                  <a:avLst/>
                </a:prstGeom>
                <a:solidFill>
                  <a:srgbClr val="3F47B4"/>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CaixaDeTexto 26"/>
                <p:cNvSpPr txBox="1"/>
                <p:nvPr/>
              </p:nvSpPr>
              <p:spPr>
                <a:xfrm>
                  <a:off x="9638551" y="5137573"/>
                  <a:ext cx="951271" cy="230832"/>
                </a:xfrm>
                <a:prstGeom prst="rect">
                  <a:avLst/>
                </a:prstGeom>
                <a:noFill/>
              </p:spPr>
              <p:txBody>
                <a:bodyPr wrap="square" rtlCol="0">
                  <a:spAutoFit/>
                </a:bodyPr>
                <a:lstStyle/>
                <a:p>
                  <a:r>
                    <a:rPr lang="pt-PT" sz="900" dirty="0"/>
                    <a:t>&lt;    -10.0%</a:t>
                  </a:r>
                </a:p>
              </p:txBody>
            </p:sp>
          </p:grpSp>
          <p:sp>
            <p:nvSpPr>
              <p:cNvPr id="29" name="CaixaDeTexto 28"/>
              <p:cNvSpPr txBox="1"/>
              <p:nvPr/>
            </p:nvSpPr>
            <p:spPr>
              <a:xfrm>
                <a:off x="9290062" y="3126503"/>
                <a:ext cx="1321334" cy="261610"/>
              </a:xfrm>
              <a:prstGeom prst="rect">
                <a:avLst/>
              </a:prstGeom>
              <a:noFill/>
            </p:spPr>
            <p:txBody>
              <a:bodyPr wrap="square" rtlCol="0">
                <a:spAutoFit/>
              </a:bodyPr>
              <a:lstStyle/>
              <a:p>
                <a:r>
                  <a:rPr lang="pt-PT" sz="1100" b="1" dirty="0"/>
                  <a:t>Legenda:</a:t>
                </a:r>
              </a:p>
            </p:txBody>
          </p:sp>
        </p:grpSp>
      </p:grpSp>
    </p:spTree>
    <p:extLst>
      <p:ext uri="{BB962C8B-B14F-4D97-AF65-F5344CB8AC3E}">
        <p14:creationId xmlns:p14="http://schemas.microsoft.com/office/powerpoint/2010/main" val="1282010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aphicFrame>
        <p:nvGraphicFramePr>
          <p:cNvPr id="7" name="Gráfico 6"/>
          <p:cNvGraphicFramePr/>
          <p:nvPr>
            <p:extLst>
              <p:ext uri="{D42A27DB-BD31-4B8C-83A1-F6EECF244321}">
                <p14:modId xmlns:p14="http://schemas.microsoft.com/office/powerpoint/2010/main" val="3583090317"/>
              </p:ext>
            </p:extLst>
          </p:nvPr>
        </p:nvGraphicFramePr>
        <p:xfrm>
          <a:off x="1653746" y="752865"/>
          <a:ext cx="8884508" cy="5597612"/>
        </p:xfrm>
        <a:graphic>
          <a:graphicData uri="http://schemas.openxmlformats.org/drawingml/2006/chart">
            <c:chart xmlns:c="http://schemas.openxmlformats.org/drawingml/2006/chart" xmlns:r="http://schemas.openxmlformats.org/officeDocument/2006/relationships" r:id="rId3"/>
          </a:graphicData>
        </a:graphic>
      </p:graphicFrame>
      <p:sp>
        <p:nvSpPr>
          <p:cNvPr id="8" name="Retângulo 7"/>
          <p:cNvSpPr/>
          <p:nvPr/>
        </p:nvSpPr>
        <p:spPr>
          <a:xfrm>
            <a:off x="3483973" y="358679"/>
            <a:ext cx="5224059" cy="419795"/>
          </a:xfrm>
          <a:prstGeom prst="rect">
            <a:avLst/>
          </a:prstGeom>
        </p:spPr>
        <p:txBody>
          <a:bodyPr wrap="none">
            <a:spAutoFit/>
          </a:bodyPr>
          <a:lstStyle/>
          <a:p>
            <a:pPr algn="ctr">
              <a:defRPr sz="2128" b="1" i="0" u="none" strike="noStrike" kern="1200" baseline="0">
                <a:solidFill>
                  <a:srgbClr val="44546A"/>
                </a:solidFill>
                <a:latin typeface="+mn-lt"/>
                <a:ea typeface="+mn-ea"/>
                <a:cs typeface="+mn-cs"/>
              </a:defRPr>
            </a:pPr>
            <a:r>
              <a:rPr lang="en-US" dirty="0" err="1" smtClean="0">
                <a:solidFill>
                  <a:srgbClr val="317885"/>
                </a:solidFill>
              </a:rPr>
              <a:t>Freguesias</a:t>
            </a:r>
            <a:r>
              <a:rPr lang="en-US" dirty="0" smtClean="0">
                <a:solidFill>
                  <a:srgbClr val="317885"/>
                </a:solidFill>
              </a:rPr>
              <a:t> </a:t>
            </a:r>
            <a:r>
              <a:rPr lang="en-US" dirty="0" err="1">
                <a:solidFill>
                  <a:srgbClr val="317885"/>
                </a:solidFill>
              </a:rPr>
              <a:t>mais</a:t>
            </a:r>
            <a:r>
              <a:rPr lang="en-US" dirty="0">
                <a:solidFill>
                  <a:srgbClr val="317885"/>
                </a:solidFill>
              </a:rPr>
              <a:t> </a:t>
            </a:r>
            <a:r>
              <a:rPr lang="en-US" dirty="0" err="1">
                <a:solidFill>
                  <a:srgbClr val="317885"/>
                </a:solidFill>
              </a:rPr>
              <a:t>povoadas</a:t>
            </a:r>
            <a:r>
              <a:rPr lang="en-US" dirty="0">
                <a:solidFill>
                  <a:srgbClr val="317885"/>
                </a:solidFill>
              </a:rPr>
              <a:t> (nº de </a:t>
            </a:r>
            <a:r>
              <a:rPr lang="en-US" dirty="0" err="1">
                <a:solidFill>
                  <a:srgbClr val="317885"/>
                </a:solidFill>
              </a:rPr>
              <a:t>habitantes</a:t>
            </a:r>
            <a:r>
              <a:rPr lang="en-US" dirty="0">
                <a:solidFill>
                  <a:srgbClr val="317885"/>
                </a:solidFill>
              </a:rPr>
              <a:t>)</a:t>
            </a:r>
          </a:p>
        </p:txBody>
      </p:sp>
      <p:sp>
        <p:nvSpPr>
          <p:cNvPr id="9" name="CaixaDeTexto 8"/>
          <p:cNvSpPr txBox="1"/>
          <p:nvPr/>
        </p:nvSpPr>
        <p:spPr>
          <a:xfrm>
            <a:off x="2234513" y="6019340"/>
            <a:ext cx="7668904" cy="600164"/>
          </a:xfrm>
          <a:prstGeom prst="rect">
            <a:avLst/>
          </a:prstGeom>
          <a:noFill/>
        </p:spPr>
        <p:txBody>
          <a:bodyPr wrap="square" rtlCol="0">
            <a:spAutoFit/>
          </a:bodyPr>
          <a:lstStyle/>
          <a:p>
            <a:r>
              <a:rPr lang="pt-PT" sz="1100" b="1" dirty="0">
                <a:latin typeface="HurmeGeometricSans4 Regular" panose="020B0500020000000000" pitchFamily="34" charset="0"/>
              </a:rPr>
              <a:t>Fonte: </a:t>
            </a:r>
            <a:r>
              <a:rPr lang="pt-PT" sz="1100" dirty="0">
                <a:latin typeface="HurmeGeometricSans4 Regular" panose="020B0500020000000000" pitchFamily="34" charset="0"/>
              </a:rPr>
              <a:t>Relatório de avaliação do ordenamento do território de Vila Nova de Famalicão, maio de 2019, </a:t>
            </a:r>
          </a:p>
          <a:p>
            <a:r>
              <a:rPr lang="pt-PT" sz="1100" dirty="0">
                <a:latin typeface="HurmeGeometricSans4 Regular" panose="020B0500020000000000" pitchFamily="34" charset="0"/>
              </a:rPr>
              <a:t>Câmara Municipal de Vila Nova de Famalicão, DOGU/DOTPU </a:t>
            </a:r>
          </a:p>
          <a:p>
            <a:r>
              <a:rPr lang="pt-PT" sz="1100" dirty="0">
                <a:latin typeface="HurmeGeometricSans4 Regular" panose="020B0500020000000000" pitchFamily="34" charset="0"/>
              </a:rPr>
              <a:t> </a:t>
            </a:r>
          </a:p>
        </p:txBody>
      </p:sp>
    </p:spTree>
    <p:extLst>
      <p:ext uri="{BB962C8B-B14F-4D97-AF65-F5344CB8AC3E}">
        <p14:creationId xmlns:p14="http://schemas.microsoft.com/office/powerpoint/2010/main" val="2334750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4" name="Retângulo 3"/>
          <p:cNvSpPr/>
          <p:nvPr/>
        </p:nvSpPr>
        <p:spPr>
          <a:xfrm>
            <a:off x="1127578" y="640954"/>
            <a:ext cx="1544012" cy="707886"/>
          </a:xfrm>
          <a:prstGeom prst="rect">
            <a:avLst/>
          </a:prstGeom>
        </p:spPr>
        <p:txBody>
          <a:bodyPr wrap="none">
            <a:spAutoFit/>
          </a:bodyPr>
          <a:lstStyle/>
          <a:p>
            <a:r>
              <a:rPr lang="pt-PT" sz="2000" b="1" dirty="0">
                <a:solidFill>
                  <a:srgbClr val="005868"/>
                </a:solidFill>
                <a:latin typeface="HurmeGeometricSans4 Regular" panose="020B0500020000000000" pitchFamily="34" charset="0"/>
                <a:ea typeface="Calibri" panose="020F0502020204030204" pitchFamily="34" charset="0"/>
                <a:cs typeface="Times New Roman" panose="02020603050405020304" pitchFamily="18" charset="0"/>
              </a:rPr>
              <a:t>Conclusão:</a:t>
            </a:r>
          </a:p>
          <a:p>
            <a:endParaRPr lang="pt-PT" sz="2000" b="1" dirty="0">
              <a:solidFill>
                <a:srgbClr val="005868"/>
              </a:solidFill>
              <a:latin typeface="HurmeGeometricSans4 Regular" panose="020B0500020000000000" pitchFamily="34" charset="0"/>
              <a:ea typeface="Calibri" panose="020F0502020204030204" pitchFamily="34" charset="0"/>
              <a:cs typeface="Times New Roman" panose="02020603050405020304" pitchFamily="18" charset="0"/>
            </a:endParaRPr>
          </a:p>
        </p:txBody>
      </p:sp>
      <p:grpSp>
        <p:nvGrpSpPr>
          <p:cNvPr id="8" name="Grupo 7"/>
          <p:cNvGrpSpPr/>
          <p:nvPr/>
        </p:nvGrpSpPr>
        <p:grpSpPr>
          <a:xfrm>
            <a:off x="1134534" y="1348841"/>
            <a:ext cx="10126134" cy="4724413"/>
            <a:chOff x="1134534" y="1348841"/>
            <a:chExt cx="10126134" cy="4724413"/>
          </a:xfrm>
        </p:grpSpPr>
        <p:sp>
          <p:nvSpPr>
            <p:cNvPr id="3" name="Retângulo 2"/>
            <p:cNvSpPr/>
            <p:nvPr/>
          </p:nvSpPr>
          <p:spPr>
            <a:xfrm>
              <a:off x="1134534" y="1348841"/>
              <a:ext cx="10126134" cy="4724413"/>
            </a:xfrm>
            <a:prstGeom prst="rect">
              <a:avLst/>
            </a:prstGeom>
            <a:solidFill>
              <a:srgbClr val="005B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Retângulo 4"/>
            <p:cNvSpPr/>
            <p:nvPr/>
          </p:nvSpPr>
          <p:spPr>
            <a:xfrm>
              <a:off x="1279977" y="1530963"/>
              <a:ext cx="9823620" cy="4360168"/>
            </a:xfrm>
            <a:prstGeom prst="rect">
              <a:avLst/>
            </a:prstGeom>
            <a:solidFill>
              <a:srgbClr val="EAEFF7"/>
            </a:solidFill>
            <a:ln w="57150">
              <a:solidFill>
                <a:srgbClr val="005B6B"/>
              </a:solidFill>
            </a:ln>
          </p:spPr>
          <p:txBody>
            <a:bodyPr wrap="square">
              <a:spAutoFit/>
            </a:bodyPr>
            <a:lstStyle/>
            <a:p>
              <a:pPr algn="just">
                <a:lnSpc>
                  <a:spcPct val="150000"/>
                </a:lnSpc>
                <a:spcAft>
                  <a:spcPts val="800"/>
                </a:spcAft>
                <a:tabLst>
                  <a:tab pos="2409190" algn="l"/>
                </a:tabLst>
              </a:pPr>
              <a:r>
                <a:rPr lang="pt-PT" sz="1600" b="1" dirty="0">
                  <a:solidFill>
                    <a:srgbClr val="005868"/>
                  </a:solidFill>
                  <a:latin typeface="HurmeGeometricSans4 Regular" panose="020B0500020000000000" pitchFamily="34" charset="0"/>
                  <a:ea typeface="Calibri" panose="020F0502020204030204" pitchFamily="34" charset="0"/>
                  <a:cs typeface="Times New Roman" panose="02020603050405020304" pitchFamily="18" charset="0"/>
                </a:rPr>
                <a:t>Distribuição da população à escala da freguesia</a:t>
              </a:r>
              <a:endParaRPr lang="pt-PT" sz="1600" b="1" dirty="0">
                <a:solidFill>
                  <a:srgbClr val="005868"/>
                </a:solidFill>
              </a:endParaRPr>
            </a:p>
            <a:p>
              <a:pPr algn="just">
                <a:lnSpc>
                  <a:spcPct val="150000"/>
                </a:lnSpc>
                <a:spcAft>
                  <a:spcPts val="800"/>
                </a:spcAft>
                <a:tabLst>
                  <a:tab pos="2409190" algn="l"/>
                </a:tabLst>
              </a:pP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Analisando a distribuição da população à escala da freguesia, de acordo com a nova reorganização administrativa, a </a:t>
              </a:r>
              <a:r>
                <a:rPr lang="pt-PT" sz="1600" b="1" dirty="0">
                  <a:latin typeface="HurmeGeometricSans4 Regular" panose="020B0500020000000000" pitchFamily="34" charset="0"/>
                  <a:ea typeface="Calibri" panose="020F0502020204030204" pitchFamily="34" charset="0"/>
                  <a:cs typeface="Times New Roman" panose="02020603050405020304" pitchFamily="18" charset="0"/>
                </a:rPr>
                <a:t>união das freguesias de Vila Nova de Famalicão e Calendário</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assume a posição preponderante em termos de população residente, com 20</a:t>
              </a:r>
              <a:r>
                <a:rPr lang="pt-PT" sz="1600" dirty="0">
                  <a:latin typeface="Calibri" panose="020F0502020204030204" pitchFamily="34" charset="0"/>
                  <a:ea typeface="Calibri" panose="020F0502020204030204" pitchFamily="34" charset="0"/>
                  <a:cs typeface="Times New Roman" panose="02020603050405020304" pitchFamily="18" charset="0"/>
                </a:rPr>
                <a:t> </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145 indivíduos, representando cerca de 15,1% do total da população residente do concelho, em 2011 (ao nível das freguesias só existem dados dos Recenseamentos Gerais da População e da Habitação). Logo a seguir destacam-se a freguesia de </a:t>
              </a:r>
              <a:r>
                <a:rPr lang="pt-PT" sz="1600" b="1" dirty="0">
                  <a:latin typeface="HurmeGeometricSans4 Regular" panose="020B0500020000000000" pitchFamily="34" charset="0"/>
                  <a:ea typeface="Calibri" panose="020F0502020204030204" pitchFamily="34" charset="0"/>
                  <a:cs typeface="Times New Roman" panose="02020603050405020304" pitchFamily="18" charset="0"/>
                </a:rPr>
                <a:t>Ribeirão</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com um total de 8</a:t>
              </a:r>
              <a:r>
                <a:rPr lang="pt-PT" sz="1600" dirty="0">
                  <a:latin typeface="Calibri" panose="020F0502020204030204" pitchFamily="34" charset="0"/>
                  <a:ea typeface="Calibri" panose="020F0502020204030204" pitchFamily="34" charset="0"/>
                  <a:cs typeface="Times New Roman" panose="02020603050405020304" pitchFamily="18" charset="0"/>
                </a:rPr>
                <a:t> </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828 indiv</a:t>
              </a:r>
              <a:r>
                <a:rPr lang="pt-PT" sz="1600" dirty="0">
                  <a:latin typeface="HurmeGeometricSans4 Regular" panose="020B0500020000000000" pitchFamily="34" charset="0"/>
                  <a:ea typeface="Calibri" panose="020F0502020204030204" pitchFamily="34" charset="0"/>
                  <a:cs typeface="HurmeGeometricSans4 Regular" panose="020B0500020000000000" pitchFamily="34" charset="0"/>
                </a:rPr>
                <a:t>í</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duos (cerca de 6,6% do total da população residente), a freguesia de </a:t>
              </a:r>
              <a:r>
                <a:rPr lang="pt-PT" sz="1600" b="1" dirty="0">
                  <a:latin typeface="HurmeGeometricSans4 Regular" panose="020B0500020000000000" pitchFamily="34" charset="0"/>
                  <a:ea typeface="Calibri" panose="020F0502020204030204" pitchFamily="34" charset="0"/>
                  <a:cs typeface="Times New Roman" panose="02020603050405020304" pitchFamily="18" charset="0"/>
                </a:rPr>
                <a:t>Joane</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com um total de 7</a:t>
              </a:r>
              <a:r>
                <a:rPr lang="pt-PT" sz="1600" dirty="0">
                  <a:latin typeface="Calibri" panose="020F0502020204030204" pitchFamily="34" charset="0"/>
                  <a:ea typeface="Calibri" panose="020F0502020204030204" pitchFamily="34" charset="0"/>
                  <a:cs typeface="Times New Roman" panose="02020603050405020304" pitchFamily="18" charset="0"/>
                </a:rPr>
                <a:t> </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528 indiv</a:t>
              </a:r>
              <a:r>
                <a:rPr lang="pt-PT" sz="1600" dirty="0">
                  <a:latin typeface="HurmeGeometricSans4 Regular" panose="020B0500020000000000" pitchFamily="34" charset="0"/>
                  <a:ea typeface="Calibri" panose="020F0502020204030204" pitchFamily="34" charset="0"/>
                  <a:cs typeface="HurmeGeometricSans4 Regular" panose="020B0500020000000000" pitchFamily="34" charset="0"/>
                </a:rPr>
                <a:t>í</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duos (cerca de 6,0% do total da popula</a:t>
              </a:r>
              <a:r>
                <a:rPr lang="pt-PT" sz="1600" dirty="0">
                  <a:latin typeface="HurmeGeometricSans4 Regular" panose="020B0500020000000000" pitchFamily="34" charset="0"/>
                  <a:ea typeface="Calibri" panose="020F0502020204030204" pitchFamily="34" charset="0"/>
                  <a:cs typeface="HurmeGeometricSans4 Regular" panose="020B0500020000000000" pitchFamily="34" charset="0"/>
                </a:rPr>
                <a:t>çã</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o residente) e a união das freguesias de </a:t>
              </a:r>
              <a:r>
                <a:rPr lang="pt-PT" sz="1600" b="1" dirty="0">
                  <a:latin typeface="HurmeGeometricSans4 Regular" panose="020B0500020000000000" pitchFamily="34" charset="0"/>
                  <a:ea typeface="Calibri" panose="020F0502020204030204" pitchFamily="34" charset="0"/>
                  <a:cs typeface="Times New Roman" panose="02020603050405020304" pitchFamily="18" charset="0"/>
                </a:rPr>
                <a:t>Antas </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e </a:t>
              </a:r>
              <a:r>
                <a:rPr lang="pt-PT" sz="1600" b="1" dirty="0">
                  <a:latin typeface="HurmeGeometricSans4 Regular" panose="020B0500020000000000" pitchFamily="34" charset="0"/>
                  <a:ea typeface="Calibri" panose="020F0502020204030204" pitchFamily="34" charset="0"/>
                  <a:cs typeface="Times New Roman" panose="02020603050405020304" pitchFamily="18" charset="0"/>
                </a:rPr>
                <a:t>Abade de Vermoim</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com um total de 5</a:t>
              </a:r>
              <a:r>
                <a:rPr lang="pt-PT" sz="1600" dirty="0">
                  <a:latin typeface="Calibri" panose="020F0502020204030204" pitchFamily="34" charset="0"/>
                  <a:ea typeface="Calibri" panose="020F0502020204030204" pitchFamily="34" charset="0"/>
                  <a:cs typeface="Times New Roman" panose="02020603050405020304" pitchFamily="18" charset="0"/>
                </a:rPr>
                <a:t> </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727 indiv</a:t>
              </a:r>
              <a:r>
                <a:rPr lang="pt-PT" sz="1600" dirty="0">
                  <a:latin typeface="HurmeGeometricSans4 Regular" panose="020B0500020000000000" pitchFamily="34" charset="0"/>
                  <a:ea typeface="Calibri" panose="020F0502020204030204" pitchFamily="34" charset="0"/>
                  <a:cs typeface="HurmeGeometricSans4 Regular" panose="020B0500020000000000" pitchFamily="34" charset="0"/>
                </a:rPr>
                <a:t>í</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duos (cerca de 5,5% do total da população residente</a:t>
              </a:r>
              <a:r>
                <a:rPr lang="pt-PT" sz="1600" dirty="0" smtClean="0">
                  <a:latin typeface="HurmeGeometricSans4 Regular" panose="020B0500020000000000" pitchFamily="34" charset="0"/>
                  <a:ea typeface="Calibri" panose="020F0502020204030204" pitchFamily="34" charset="0"/>
                  <a:cs typeface="Times New Roman" panose="02020603050405020304" pitchFamily="18" charset="0"/>
                </a:rPr>
                <a:t>).</a:t>
              </a:r>
            </a:p>
            <a:p>
              <a:pPr algn="just">
                <a:lnSpc>
                  <a:spcPct val="150000"/>
                </a:lnSpc>
                <a:spcAft>
                  <a:spcPts val="800"/>
                </a:spcAft>
                <a:tabLst>
                  <a:tab pos="2409190" algn="l"/>
                </a:tabLst>
              </a:pPr>
              <a:endParaRPr lang="pt-PT" sz="1600" dirty="0">
                <a:latin typeface="HurmeGeometricSans4 Regular" panose="020B0500020000000000" pitchFamily="34" charset="0"/>
                <a:ea typeface="Calibri" panose="020F0502020204030204" pitchFamily="34" charset="0"/>
                <a:cs typeface="Times New Roman" panose="02020603050405020304" pitchFamily="18" charset="0"/>
              </a:endParaRPr>
            </a:p>
          </p:txBody>
        </p:sp>
        <p:sp>
          <p:nvSpPr>
            <p:cNvPr id="2" name="CaixaDeTexto 1"/>
            <p:cNvSpPr txBox="1"/>
            <p:nvPr/>
          </p:nvSpPr>
          <p:spPr>
            <a:xfrm>
              <a:off x="1294681" y="5491094"/>
              <a:ext cx="9823620" cy="430887"/>
            </a:xfrm>
            <a:prstGeom prst="rect">
              <a:avLst/>
            </a:prstGeom>
            <a:noFill/>
          </p:spPr>
          <p:txBody>
            <a:bodyPr wrap="square" rtlCol="0">
              <a:spAutoFit/>
            </a:bodyPr>
            <a:lstStyle/>
            <a:p>
              <a:r>
                <a:rPr lang="pt-PT" sz="1100" b="1" dirty="0"/>
                <a:t>Fonte: </a:t>
              </a:r>
              <a:r>
                <a:rPr lang="pt-PT" sz="1100" dirty="0"/>
                <a:t>Relatório de avaliação do ordenamento do território de Vila Nova de Famalicão, maio de 2019, Câmara Municipal de Vila Nova de Famalicão, DOGU/DOTPU </a:t>
              </a:r>
            </a:p>
            <a:p>
              <a:r>
                <a:rPr lang="pt-PT" sz="1100" dirty="0"/>
                <a:t> </a:t>
              </a:r>
            </a:p>
          </p:txBody>
        </p:sp>
      </p:grpSp>
    </p:spTree>
    <p:extLst>
      <p:ext uri="{BB962C8B-B14F-4D97-AF65-F5344CB8AC3E}">
        <p14:creationId xmlns:p14="http://schemas.microsoft.com/office/powerpoint/2010/main" val="2360974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2" name="Retângulo 1"/>
          <p:cNvSpPr/>
          <p:nvPr/>
        </p:nvSpPr>
        <p:spPr>
          <a:xfrm>
            <a:off x="8248551" y="886167"/>
            <a:ext cx="3513389" cy="4893647"/>
          </a:xfrm>
          <a:prstGeom prst="rect">
            <a:avLst/>
          </a:prstGeom>
          <a:solidFill>
            <a:srgbClr val="EAEFF7"/>
          </a:solidFill>
        </p:spPr>
        <p:txBody>
          <a:bodyPr wrap="square">
            <a:spAutoFit/>
          </a:bodyPr>
          <a:lstStyle/>
          <a:p>
            <a:pPr algn="just">
              <a:lnSpc>
                <a:spcPct val="150000"/>
              </a:lnSpc>
              <a:spcAft>
                <a:spcPts val="800"/>
              </a:spcAft>
              <a:tabLst>
                <a:tab pos="2409190" algn="l"/>
              </a:tabLst>
            </a:pP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Analisando a evolução demográfica dos principais centros urbanos do concelho (Vila de Joane, Ribeirão e Riba d’Ave), verifica-se que todos apresentaram um crescimento positivo da população entre 2001 e 2011, surgindo Ribeirão com o maior valor de população residente com cerca de 8 828 habitantes, logo seguindo-se Joane com 8 089, e Riba de Ave com 3 425 residentes</a:t>
            </a:r>
            <a:r>
              <a:rPr lang="pt-PT" sz="1600" dirty="0" smtClean="0">
                <a:latin typeface="HurmeGeometricSans4 Regular" panose="020B0500020000000000" pitchFamily="34" charset="0"/>
                <a:ea typeface="Calibri" panose="020F0502020204030204" pitchFamily="34" charset="0"/>
                <a:cs typeface="Times New Roman" panose="02020603050405020304" pitchFamily="18" charset="0"/>
              </a:rPr>
              <a:t>.</a:t>
            </a:r>
            <a:endParaRPr lang="pt-PT" sz="1600" dirty="0">
              <a:latin typeface="HurmeGeometricSans4 Regular" panose="020B0500020000000000" pitchFamily="34" charset="0"/>
              <a:ea typeface="Calibri" panose="020F0502020204030204" pitchFamily="34" charset="0"/>
              <a:cs typeface="Times New Roman" panose="02020603050405020304" pitchFamily="18" charset="0"/>
            </a:endParaRPr>
          </a:p>
        </p:txBody>
      </p:sp>
      <p:graphicFrame>
        <p:nvGraphicFramePr>
          <p:cNvPr id="5" name="Gráfico 4"/>
          <p:cNvGraphicFramePr/>
          <p:nvPr>
            <p:extLst>
              <p:ext uri="{D42A27DB-BD31-4B8C-83A1-F6EECF244321}">
                <p14:modId xmlns:p14="http://schemas.microsoft.com/office/powerpoint/2010/main" val="2236561625"/>
              </p:ext>
            </p:extLst>
          </p:nvPr>
        </p:nvGraphicFramePr>
        <p:xfrm>
          <a:off x="610507" y="876822"/>
          <a:ext cx="7456255" cy="4902992"/>
        </p:xfrm>
        <a:graphic>
          <a:graphicData uri="http://schemas.openxmlformats.org/drawingml/2006/chart">
            <c:chart xmlns:c="http://schemas.openxmlformats.org/drawingml/2006/chart" xmlns:r="http://schemas.openxmlformats.org/officeDocument/2006/relationships" r:id="rId3"/>
          </a:graphicData>
        </a:graphic>
      </p:graphicFrame>
      <p:sp>
        <p:nvSpPr>
          <p:cNvPr id="7" name="Retângulo 6"/>
          <p:cNvSpPr/>
          <p:nvPr/>
        </p:nvSpPr>
        <p:spPr>
          <a:xfrm>
            <a:off x="3084598" y="280906"/>
            <a:ext cx="6022804" cy="378886"/>
          </a:xfrm>
          <a:prstGeom prst="rect">
            <a:avLst/>
          </a:prstGeom>
        </p:spPr>
        <p:txBody>
          <a:bodyPr wrap="none">
            <a:spAutoFit/>
          </a:bodyPr>
          <a:lstStyle/>
          <a:p>
            <a:pPr algn="ctr">
              <a:defRPr sz="1862" b="0" i="0" u="none" strike="noStrike" kern="1200" spc="0" baseline="0">
                <a:solidFill>
                  <a:prstClr val="black">
                    <a:lumMod val="65000"/>
                    <a:lumOff val="35000"/>
                  </a:prstClr>
                </a:solidFill>
                <a:latin typeface="+mn-lt"/>
                <a:ea typeface="+mn-ea"/>
                <a:cs typeface="+mn-cs"/>
              </a:defRPr>
            </a:pPr>
            <a:r>
              <a:rPr lang="pt-PT" b="1" dirty="0">
                <a:solidFill>
                  <a:srgbClr val="005464"/>
                </a:solidFill>
                <a:latin typeface="HurmeGeometricSans4 Regular" panose="020B0500020000000000" pitchFamily="34" charset="0"/>
              </a:rPr>
              <a:t>N.º de Habitantes por centros urbanos (2001-2011)</a:t>
            </a:r>
          </a:p>
        </p:txBody>
      </p:sp>
      <p:sp>
        <p:nvSpPr>
          <p:cNvPr id="8" name="CaixaDeTexto 7"/>
          <p:cNvSpPr txBox="1"/>
          <p:nvPr/>
        </p:nvSpPr>
        <p:spPr>
          <a:xfrm>
            <a:off x="610507" y="5779814"/>
            <a:ext cx="9823620" cy="600164"/>
          </a:xfrm>
          <a:prstGeom prst="rect">
            <a:avLst/>
          </a:prstGeom>
          <a:noFill/>
        </p:spPr>
        <p:txBody>
          <a:bodyPr wrap="square" rtlCol="0">
            <a:spAutoFit/>
          </a:bodyPr>
          <a:lstStyle/>
          <a:p>
            <a:r>
              <a:rPr lang="pt-PT" sz="1100" b="1" dirty="0">
                <a:latin typeface="HurmeGeometricSans4 Regular" panose="020B0500020000000000" pitchFamily="34" charset="0"/>
              </a:rPr>
              <a:t>Fonte: </a:t>
            </a:r>
            <a:r>
              <a:rPr lang="pt-PT" sz="1100" dirty="0">
                <a:latin typeface="HurmeGeometricSans4 Regular" panose="020B0500020000000000" pitchFamily="34" charset="0"/>
              </a:rPr>
              <a:t>Relatório de avaliação do ordenamento do território de Vila Nova de Famalicão, maio de 2019, </a:t>
            </a:r>
          </a:p>
          <a:p>
            <a:r>
              <a:rPr lang="pt-PT" sz="1100" dirty="0">
                <a:latin typeface="HurmeGeometricSans4 Regular" panose="020B0500020000000000" pitchFamily="34" charset="0"/>
              </a:rPr>
              <a:t>Câmara Municipal de Vila Nova de Famalicão, DOGU/DOTPU </a:t>
            </a:r>
          </a:p>
          <a:p>
            <a:r>
              <a:rPr lang="pt-PT" sz="1100" dirty="0">
                <a:latin typeface="HurmeGeometricSans4 Regular" panose="020B0500020000000000" pitchFamily="34" charset="0"/>
              </a:rPr>
              <a:t> </a:t>
            </a:r>
          </a:p>
        </p:txBody>
      </p:sp>
    </p:spTree>
    <p:extLst>
      <p:ext uri="{BB962C8B-B14F-4D97-AF65-F5344CB8AC3E}">
        <p14:creationId xmlns:p14="http://schemas.microsoft.com/office/powerpoint/2010/main" val="12760084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pSp>
        <p:nvGrpSpPr>
          <p:cNvPr id="7" name="Grupo 6"/>
          <p:cNvGrpSpPr/>
          <p:nvPr/>
        </p:nvGrpSpPr>
        <p:grpSpPr>
          <a:xfrm>
            <a:off x="854134" y="670837"/>
            <a:ext cx="11182864" cy="3980696"/>
            <a:chOff x="854134" y="670837"/>
            <a:chExt cx="11182864" cy="3980696"/>
          </a:xfrm>
        </p:grpSpPr>
        <p:sp>
          <p:nvSpPr>
            <p:cNvPr id="2" name="Retângulo 1"/>
            <p:cNvSpPr/>
            <p:nvPr/>
          </p:nvSpPr>
          <p:spPr>
            <a:xfrm>
              <a:off x="854135" y="670837"/>
              <a:ext cx="10499229" cy="400110"/>
            </a:xfrm>
            <a:prstGeom prst="rect">
              <a:avLst/>
            </a:prstGeom>
            <a:solidFill>
              <a:srgbClr val="008B99"/>
            </a:solidFill>
          </p:spPr>
          <p:txBody>
            <a:bodyPr wrap="square">
              <a:spAutoFit/>
            </a:bodyPr>
            <a:lstStyle/>
            <a:p>
              <a:r>
                <a:rPr lang="pt-PT" sz="2000" b="1" dirty="0">
                  <a:solidFill>
                    <a:schemeClr val="bg1"/>
                  </a:solidFill>
                  <a:latin typeface="HurmeGeometricSans4 Regular" panose="020B0500020000000000" pitchFamily="34" charset="0"/>
                  <a:ea typeface="Calibri" panose="020F0502020204030204" pitchFamily="34" charset="0"/>
                  <a:cs typeface="Times New Roman" panose="02020603050405020304" pitchFamily="18" charset="0"/>
                </a:rPr>
                <a:t>Densidade Populacional</a:t>
              </a:r>
              <a:endParaRPr lang="pt-PT" sz="2000" b="1" dirty="0">
                <a:solidFill>
                  <a:schemeClr val="bg1"/>
                </a:solidFill>
              </a:endParaRPr>
            </a:p>
          </p:txBody>
        </p:sp>
        <p:sp>
          <p:nvSpPr>
            <p:cNvPr id="3" name="Retângulo 2"/>
            <p:cNvSpPr/>
            <p:nvPr/>
          </p:nvSpPr>
          <p:spPr>
            <a:xfrm>
              <a:off x="854134" y="1070947"/>
              <a:ext cx="10499229" cy="2308324"/>
            </a:xfrm>
            <a:prstGeom prst="rect">
              <a:avLst/>
            </a:prstGeom>
            <a:noFill/>
          </p:spPr>
          <p:txBody>
            <a:bodyPr wrap="square">
              <a:spAutoFit/>
            </a:bodyPr>
            <a:lstStyle/>
            <a:p>
              <a:pPr>
                <a:lnSpc>
                  <a:spcPct val="200000"/>
                </a:lnSpc>
              </a:pPr>
              <a:r>
                <a:rPr lang="pt-PT" dirty="0">
                  <a:latin typeface="HurmeGeometricSans4 Regular" panose="020B0500020000000000" pitchFamily="34" charset="0"/>
                </a:rPr>
                <a:t>Descrição sumária</a:t>
              </a:r>
            </a:p>
            <a:p>
              <a:pPr>
                <a:lnSpc>
                  <a:spcPct val="200000"/>
                </a:lnSpc>
              </a:pPr>
              <a:r>
                <a:rPr lang="pt-PT" dirty="0">
                  <a:latin typeface="HurmeGeometricSans4 Regular" panose="020B0500020000000000" pitchFamily="34" charset="0"/>
                  <a:ea typeface="Calibri" panose="020F0502020204030204" pitchFamily="34" charset="0"/>
                  <a:cs typeface="Times New Roman" panose="02020603050405020304" pitchFamily="18" charset="0"/>
                </a:rPr>
                <a:t>Intensidade do povoamento expressa pela relação entre o número de habitantes de uma área territorial determinada e a superfície desse território (habitualmente expressa em número de habitantes por quilómetro quadrado) - (sistema de </a:t>
              </a:r>
              <a:r>
                <a:rPr lang="pt-PT" dirty="0" err="1">
                  <a:latin typeface="HurmeGeometricSans4 Regular" panose="020B0500020000000000" pitchFamily="34" charset="0"/>
                  <a:ea typeface="Calibri" panose="020F0502020204030204" pitchFamily="34" charset="0"/>
                  <a:cs typeface="Times New Roman" panose="02020603050405020304" pitchFamily="18" charset="0"/>
                </a:rPr>
                <a:t>metainformação</a:t>
              </a:r>
              <a:r>
                <a:rPr lang="pt-PT" dirty="0">
                  <a:latin typeface="HurmeGeometricSans4 Regular" panose="020B0500020000000000" pitchFamily="34" charset="0"/>
                  <a:ea typeface="Calibri" panose="020F0502020204030204" pitchFamily="34" charset="0"/>
                  <a:cs typeface="Times New Roman" panose="02020603050405020304" pitchFamily="18" charset="0"/>
                </a:rPr>
                <a:t>, INE).</a:t>
              </a:r>
              <a:endParaRPr lang="pt-PT" dirty="0">
                <a:latin typeface="HurmeGeometricSans4 Regular" panose="020B0500020000000000" pitchFamily="34" charset="0"/>
              </a:endParaRPr>
            </a:p>
          </p:txBody>
        </p:sp>
        <p:sp>
          <p:nvSpPr>
            <p:cNvPr id="6" name="Retângulo 5"/>
            <p:cNvSpPr/>
            <p:nvPr/>
          </p:nvSpPr>
          <p:spPr>
            <a:xfrm>
              <a:off x="854134" y="3911330"/>
              <a:ext cx="11182864" cy="740203"/>
            </a:xfrm>
            <a:prstGeom prst="rect">
              <a:avLst/>
            </a:prstGeom>
          </p:spPr>
          <p:txBody>
            <a:bodyPr wrap="square">
              <a:spAutoFit/>
            </a:bodyPr>
            <a:lstStyle/>
            <a:p>
              <a:pPr>
                <a:lnSpc>
                  <a:spcPct val="115000"/>
                </a:lnSpc>
                <a:spcBef>
                  <a:spcPts val="300"/>
                </a:spcBef>
                <a:spcAft>
                  <a:spcPts val="300"/>
                </a:spcAft>
                <a:tabLst>
                  <a:tab pos="2409190" algn="l"/>
                </a:tabLst>
              </a:pPr>
              <a:r>
                <a:rPr lang="pt-PT" sz="1200" b="1" dirty="0">
                  <a:latin typeface="HurmeGeometricSans4 Regular" panose="020B0500020000000000" pitchFamily="34" charset="0"/>
                </a:rPr>
                <a:t>Fonte: </a:t>
              </a:r>
              <a:r>
                <a:rPr lang="pt-PT" sz="1200" dirty="0">
                  <a:latin typeface="HurmeGeometricSans4 Regular" panose="020B0500020000000000" pitchFamily="34" charset="0"/>
                </a:rPr>
                <a:t>INE - Anuários Estatísticos da Região Norte</a:t>
              </a:r>
            </a:p>
            <a:p>
              <a:pPr>
                <a:lnSpc>
                  <a:spcPct val="115000"/>
                </a:lnSpc>
                <a:tabLst>
                  <a:tab pos="2409190" algn="l"/>
                </a:tabLst>
              </a:pPr>
              <a:r>
                <a:rPr lang="pt-PT" sz="1200" dirty="0">
                  <a:latin typeface="HurmeGeometricSans4 Regular" panose="020B0500020000000000" pitchFamily="34" charset="0"/>
                </a:rPr>
                <a:t>INE – Recenseamento Geral da População </a:t>
              </a:r>
            </a:p>
            <a:p>
              <a:r>
                <a:rPr lang="pt-PT" sz="1200" dirty="0">
                  <a:latin typeface="HurmeGeometricSans4 Regular" panose="020B0500020000000000" pitchFamily="34" charset="0"/>
                  <a:ea typeface="Calibri" panose="020F0502020204030204" pitchFamily="34" charset="0"/>
                  <a:cs typeface="Times New Roman" panose="02020603050405020304" pitchFamily="18" charset="0"/>
                </a:rPr>
                <a:t>DGT – Carta Administrativa Oficial de Portugal (CAOP)</a:t>
              </a:r>
              <a:endParaRPr lang="pt-PT" sz="1200" dirty="0">
                <a:latin typeface="HurmeGeometricSans4 Regular" panose="020B0500020000000000" pitchFamily="34" charset="0"/>
              </a:endParaRPr>
            </a:p>
          </p:txBody>
        </p:sp>
      </p:grpSp>
    </p:spTree>
    <p:extLst>
      <p:ext uri="{BB962C8B-B14F-4D97-AF65-F5344CB8AC3E}">
        <p14:creationId xmlns:p14="http://schemas.microsoft.com/office/powerpoint/2010/main" val="544978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1735554" y="1255362"/>
          <a:ext cx="8814564" cy="5052446"/>
        </p:xfrm>
        <a:graphic>
          <a:graphicData uri="http://schemas.openxmlformats.org/drawingml/2006/table">
            <a:tbl>
              <a:tblPr firstRow="1" firstCol="1" bandRow="1">
                <a:tableStyleId>{5C22544A-7EE6-4342-B048-85BDC9FD1C3A}</a:tableStyleId>
              </a:tblPr>
              <a:tblGrid>
                <a:gridCol w="2104548">
                  <a:extLst>
                    <a:ext uri="{9D8B030D-6E8A-4147-A177-3AD203B41FA5}">
                      <a16:colId xmlns:a16="http://schemas.microsoft.com/office/drawing/2014/main" val="8003620"/>
                    </a:ext>
                  </a:extLst>
                </a:gridCol>
                <a:gridCol w="2236672">
                  <a:extLst>
                    <a:ext uri="{9D8B030D-6E8A-4147-A177-3AD203B41FA5}">
                      <a16:colId xmlns:a16="http://schemas.microsoft.com/office/drawing/2014/main" val="2170013216"/>
                    </a:ext>
                  </a:extLst>
                </a:gridCol>
                <a:gridCol w="2236672">
                  <a:extLst>
                    <a:ext uri="{9D8B030D-6E8A-4147-A177-3AD203B41FA5}">
                      <a16:colId xmlns:a16="http://schemas.microsoft.com/office/drawing/2014/main" val="4123021674"/>
                    </a:ext>
                  </a:extLst>
                </a:gridCol>
                <a:gridCol w="2236672">
                  <a:extLst>
                    <a:ext uri="{9D8B030D-6E8A-4147-A177-3AD203B41FA5}">
                      <a16:colId xmlns:a16="http://schemas.microsoft.com/office/drawing/2014/main" val="2355358678"/>
                    </a:ext>
                  </a:extLst>
                </a:gridCol>
              </a:tblGrid>
              <a:tr h="1263112">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ANO</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PORTUGAL (</a:t>
                      </a:r>
                      <a:r>
                        <a:rPr lang="pt-PT" sz="1600" b="0" dirty="0" err="1">
                          <a:effectLst/>
                          <a:latin typeface="HurmeGeometricSans4 Regular" panose="020B0500020000000000" pitchFamily="34" charset="0"/>
                        </a:rPr>
                        <a:t>hab</a:t>
                      </a:r>
                      <a:r>
                        <a:rPr lang="pt-PT" sz="1600" b="0" dirty="0">
                          <a:effectLst/>
                          <a:latin typeface="HurmeGeometricSans4 Regular" panose="020B0500020000000000" pitchFamily="34" charset="0"/>
                        </a:rPr>
                        <a:t>./km</a:t>
                      </a:r>
                      <a:r>
                        <a:rPr lang="pt-PT" sz="1600" b="0" baseline="30000" dirty="0">
                          <a:effectLst/>
                          <a:latin typeface="HurmeGeometricSans4 Regular" panose="020B0500020000000000" pitchFamily="34" charset="0"/>
                        </a:rPr>
                        <a:t>2</a:t>
                      </a:r>
                      <a:r>
                        <a:rPr lang="pt-PT" sz="1600" b="0" dirty="0">
                          <a:effectLst/>
                          <a:latin typeface="HurmeGeometricSans4 Regular" panose="020B0500020000000000" pitchFamily="34" charset="0"/>
                        </a:rPr>
                        <a:t>)</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NORTE  (</a:t>
                      </a:r>
                      <a:r>
                        <a:rPr lang="pt-PT" sz="1600" b="0" dirty="0" err="1">
                          <a:effectLst/>
                          <a:latin typeface="HurmeGeometricSans4 Regular" panose="020B0500020000000000" pitchFamily="34" charset="0"/>
                        </a:rPr>
                        <a:t>hab</a:t>
                      </a:r>
                      <a:r>
                        <a:rPr lang="pt-PT" sz="1600" b="0" dirty="0">
                          <a:effectLst/>
                          <a:latin typeface="HurmeGeometricSans4 Regular" panose="020B0500020000000000" pitchFamily="34" charset="0"/>
                        </a:rPr>
                        <a:t>./km</a:t>
                      </a:r>
                      <a:r>
                        <a:rPr lang="pt-PT" sz="1600" b="0" baseline="30000" dirty="0">
                          <a:effectLst/>
                          <a:latin typeface="HurmeGeometricSans4 Regular" panose="020B0500020000000000" pitchFamily="34" charset="0"/>
                        </a:rPr>
                        <a:t>2</a:t>
                      </a:r>
                      <a:r>
                        <a:rPr lang="pt-PT" sz="1600" b="0" dirty="0">
                          <a:effectLst/>
                          <a:latin typeface="HurmeGeometricSans4 Regular" panose="020B0500020000000000" pitchFamily="34" charset="0"/>
                        </a:rPr>
                        <a:t>)</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VILA NOVA DE FAMALICÃO  (</a:t>
                      </a:r>
                      <a:r>
                        <a:rPr lang="pt-PT" sz="1600" b="0" dirty="0" err="1">
                          <a:effectLst/>
                          <a:latin typeface="HurmeGeometricSans4 Regular" panose="020B0500020000000000" pitchFamily="34" charset="0"/>
                        </a:rPr>
                        <a:t>hab</a:t>
                      </a:r>
                      <a:r>
                        <a:rPr lang="pt-PT" sz="1600" b="0" dirty="0">
                          <a:effectLst/>
                          <a:latin typeface="HurmeGeometricSans4 Regular" panose="020B0500020000000000" pitchFamily="34" charset="0"/>
                        </a:rPr>
                        <a:t>./km</a:t>
                      </a:r>
                      <a:r>
                        <a:rPr lang="pt-PT" sz="1600" b="0" baseline="30000" dirty="0">
                          <a:effectLst/>
                          <a:latin typeface="HurmeGeometricSans4 Regular" panose="020B0500020000000000" pitchFamily="34" charset="0"/>
                        </a:rPr>
                        <a:t>2</a:t>
                      </a:r>
                      <a:r>
                        <a:rPr lang="pt-PT" sz="1600" b="0" dirty="0">
                          <a:effectLst/>
                          <a:latin typeface="HurmeGeometricSans4 Regular" panose="020B0500020000000000" pitchFamily="34" charset="0"/>
                        </a:rPr>
                        <a:t>)</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extLst>
                  <a:ext uri="{0D108BD9-81ED-4DB2-BD59-A6C34878D82A}">
                    <a16:rowId xmlns:a16="http://schemas.microsoft.com/office/drawing/2014/main" val="3948323967"/>
                  </a:ext>
                </a:extLst>
              </a:tr>
              <a:tr h="421037">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2011 </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114,3</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173,2</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665,7</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extLst>
                  <a:ext uri="{0D108BD9-81ED-4DB2-BD59-A6C34878D82A}">
                    <a16:rowId xmlns:a16="http://schemas.microsoft.com/office/drawing/2014/main" val="48152234"/>
                  </a:ext>
                </a:extLst>
              </a:tr>
              <a:tr h="421037">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2012</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600" b="0">
                          <a:effectLst/>
                          <a:latin typeface="HurmeGeometricSans4 Regular" panose="020B0500020000000000" pitchFamily="34" charset="0"/>
                        </a:rPr>
                        <a:t>113,7</a:t>
                      </a:r>
                      <a:endParaRPr lang="pt-PT" sz="1600" b="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b="0">
                          <a:effectLst/>
                          <a:latin typeface="HurmeGeometricSans4 Regular" panose="020B0500020000000000" pitchFamily="34" charset="0"/>
                        </a:rPr>
                        <a:t>172,2</a:t>
                      </a:r>
                      <a:endParaRPr lang="pt-PT" sz="1600" b="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b="0">
                          <a:effectLst/>
                          <a:latin typeface="HurmeGeometricSans4 Regular" panose="020B0500020000000000" pitchFamily="34" charset="0"/>
                        </a:rPr>
                        <a:t>664,6</a:t>
                      </a:r>
                      <a:endParaRPr lang="pt-PT" sz="1600" b="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71542001"/>
                  </a:ext>
                </a:extLst>
              </a:tr>
              <a:tr h="421037">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2013</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113,1</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171,2</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663,3</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extLst>
                  <a:ext uri="{0D108BD9-81ED-4DB2-BD59-A6C34878D82A}">
                    <a16:rowId xmlns:a16="http://schemas.microsoft.com/office/drawing/2014/main" val="3429510852"/>
                  </a:ext>
                </a:extLst>
              </a:tr>
              <a:tr h="421037">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2014</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600" b="0">
                          <a:effectLst/>
                          <a:latin typeface="HurmeGeometricSans4 Regular" panose="020B0500020000000000" pitchFamily="34" charset="0"/>
                        </a:rPr>
                        <a:t>112,5</a:t>
                      </a:r>
                      <a:endParaRPr lang="pt-PT" sz="1600" b="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b="0">
                          <a:effectLst/>
                          <a:latin typeface="HurmeGeometricSans4 Regular" panose="020B0500020000000000" pitchFamily="34" charset="0"/>
                        </a:rPr>
                        <a:t>170,1</a:t>
                      </a:r>
                      <a:endParaRPr lang="pt-PT" sz="1600" b="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b="0">
                          <a:effectLst/>
                          <a:latin typeface="HurmeGeometricSans4 Regular" panose="020B0500020000000000" pitchFamily="34" charset="0"/>
                        </a:rPr>
                        <a:t>661,1</a:t>
                      </a:r>
                      <a:endParaRPr lang="pt-PT" sz="1600" b="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75048008"/>
                  </a:ext>
                </a:extLst>
              </a:tr>
              <a:tr h="421037">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2015</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112,1</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169,3</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659,9</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extLst>
                  <a:ext uri="{0D108BD9-81ED-4DB2-BD59-A6C34878D82A}">
                    <a16:rowId xmlns:a16="http://schemas.microsoft.com/office/drawing/2014/main" val="424716485"/>
                  </a:ext>
                </a:extLst>
              </a:tr>
              <a:tr h="421037">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2016</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600" b="0">
                          <a:effectLst/>
                          <a:latin typeface="HurmeGeometricSans4 Regular" panose="020B0500020000000000" pitchFamily="34" charset="0"/>
                        </a:rPr>
                        <a:t>111,8</a:t>
                      </a:r>
                      <a:endParaRPr lang="pt-PT" sz="1600" b="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b="0">
                          <a:effectLst/>
                          <a:latin typeface="HurmeGeometricSans4 Regular" panose="020B0500020000000000" pitchFamily="34" charset="0"/>
                        </a:rPr>
                        <a:t>168,4</a:t>
                      </a:r>
                      <a:endParaRPr lang="pt-PT" sz="1600" b="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b="0">
                          <a:effectLst/>
                          <a:latin typeface="HurmeGeometricSans4 Regular" panose="020B0500020000000000" pitchFamily="34" charset="0"/>
                        </a:rPr>
                        <a:t>656,5</a:t>
                      </a:r>
                      <a:endParaRPr lang="pt-PT" sz="1600" b="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73841876"/>
                  </a:ext>
                </a:extLst>
              </a:tr>
              <a:tr h="421037">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2017</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111,6</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168,0</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654,3</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extLst>
                  <a:ext uri="{0D108BD9-81ED-4DB2-BD59-A6C34878D82A}">
                    <a16:rowId xmlns:a16="http://schemas.microsoft.com/office/drawing/2014/main" val="2015071462"/>
                  </a:ext>
                </a:extLst>
              </a:tr>
              <a:tr h="842075">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Variação Relativa 2011-2017 (%)</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600" b="0">
                          <a:effectLst/>
                          <a:latin typeface="HurmeGeometricSans4 Regular" panose="020B0500020000000000" pitchFamily="34" charset="0"/>
                        </a:rPr>
                        <a:t>-2,4</a:t>
                      </a:r>
                      <a:endParaRPr lang="pt-PT" sz="1600" b="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b="0">
                          <a:effectLst/>
                          <a:latin typeface="HurmeGeometricSans4 Regular" panose="020B0500020000000000" pitchFamily="34" charset="0"/>
                        </a:rPr>
                        <a:t>-3,0</a:t>
                      </a:r>
                      <a:endParaRPr lang="pt-PT" sz="1600" b="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b="0" dirty="0">
                          <a:effectLst/>
                          <a:latin typeface="HurmeGeometricSans4 Regular" panose="020B0500020000000000" pitchFamily="34" charset="0"/>
                        </a:rPr>
                        <a:t>-1,7</a:t>
                      </a:r>
                      <a:endParaRPr lang="pt-PT" sz="1600" b="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81926077"/>
                  </a:ext>
                </a:extLst>
              </a:tr>
            </a:tbl>
          </a:graphicData>
        </a:graphic>
      </p:graphicFrame>
      <p:sp>
        <p:nvSpPr>
          <p:cNvPr id="3" name="Retângulo 2"/>
          <p:cNvSpPr/>
          <p:nvPr/>
        </p:nvSpPr>
        <p:spPr>
          <a:xfrm>
            <a:off x="1735554" y="6307808"/>
            <a:ext cx="4206600" cy="276999"/>
          </a:xfrm>
          <a:prstGeom prst="rect">
            <a:avLst/>
          </a:prstGeom>
        </p:spPr>
        <p:txBody>
          <a:bodyPr wrap="none">
            <a:spAutoFit/>
          </a:bodyPr>
          <a:lstStyle/>
          <a:p>
            <a:pPr algn="ctr">
              <a:spcBef>
                <a:spcPts val="600"/>
              </a:spcBef>
              <a:spcAft>
                <a:spcPts val="1200"/>
              </a:spcAft>
              <a:tabLst>
                <a:tab pos="2409190" algn="l"/>
              </a:tabLst>
            </a:pPr>
            <a:r>
              <a:rPr lang="pt-PT" sz="1200" b="1" dirty="0">
                <a:latin typeface="HurmeGeometricSans4 Regular" panose="020B0500020000000000" pitchFamily="34" charset="0"/>
                <a:ea typeface="Calibri" panose="020F0502020204030204" pitchFamily="34" charset="0"/>
                <a:cs typeface="Times New Roman" panose="02020603050405020304" pitchFamily="18" charset="0"/>
              </a:rPr>
              <a:t>Fonte: </a:t>
            </a:r>
            <a:r>
              <a:rPr lang="pt-PT" sz="1200" dirty="0">
                <a:latin typeface="HurmeGeometricSans4 Regular" panose="020B0500020000000000" pitchFamily="34" charset="0"/>
                <a:ea typeface="Calibri" panose="020F0502020204030204" pitchFamily="34" charset="0"/>
                <a:cs typeface="Times New Roman" panose="02020603050405020304" pitchFamily="18" charset="0"/>
              </a:rPr>
              <a:t>INE, Estimativas anuais da população residente. </a:t>
            </a:r>
            <a:endParaRPr lang="pt-PT" sz="1200" b="1" dirty="0">
              <a:latin typeface="HurmeGeometricSans4 Regular" panose="020B0500020000000000" pitchFamily="34" charset="0"/>
              <a:ea typeface="Calibri" panose="020F0502020204030204" pitchFamily="34" charset="0"/>
              <a:cs typeface="Times New Roman" panose="02020603050405020304" pitchFamily="18" charset="0"/>
            </a:endParaRPr>
          </a:p>
        </p:txBody>
      </p:sp>
      <p:sp>
        <p:nvSpPr>
          <p:cNvPr id="4" name="Retângulo 3"/>
          <p:cNvSpPr/>
          <p:nvPr/>
        </p:nvSpPr>
        <p:spPr>
          <a:xfrm>
            <a:off x="1735554" y="260295"/>
            <a:ext cx="8814564" cy="830997"/>
          </a:xfrm>
          <a:prstGeom prst="rect">
            <a:avLst/>
          </a:prstGeom>
          <a:noFill/>
        </p:spPr>
        <p:txBody>
          <a:bodyPr wrap="square">
            <a:spAutoFit/>
          </a:bodyPr>
          <a:lstStyle/>
          <a:p>
            <a:r>
              <a:rPr lang="pt-PT" sz="2400" b="1" dirty="0">
                <a:solidFill>
                  <a:srgbClr val="005464"/>
                </a:solidFill>
                <a:latin typeface="HurmeGeometricSans4 Regular" panose="020B0500020000000000" pitchFamily="34" charset="0"/>
                <a:ea typeface="Calibri" panose="020F0502020204030204" pitchFamily="34" charset="0"/>
                <a:cs typeface="Times New Roman" panose="02020603050405020304" pitchFamily="18" charset="0"/>
              </a:rPr>
              <a:t>Densidade populacional em Portugal, Região Norte e Vila Nova de Famalicão, entre 2011 e 2017</a:t>
            </a:r>
            <a:endParaRPr lang="pt-PT" sz="2400" b="1" dirty="0">
              <a:solidFill>
                <a:srgbClr val="005464"/>
              </a:solidFill>
            </a:endParaRPr>
          </a:p>
        </p:txBody>
      </p:sp>
    </p:spTree>
    <p:extLst>
      <p:ext uri="{BB962C8B-B14F-4D97-AF65-F5344CB8AC3E}">
        <p14:creationId xmlns:p14="http://schemas.microsoft.com/office/powerpoint/2010/main" val="38169367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pSp>
        <p:nvGrpSpPr>
          <p:cNvPr id="9" name="Grupo 8"/>
          <p:cNvGrpSpPr/>
          <p:nvPr/>
        </p:nvGrpSpPr>
        <p:grpSpPr>
          <a:xfrm>
            <a:off x="812800" y="989109"/>
            <a:ext cx="11182864" cy="4519260"/>
            <a:chOff x="812800" y="989109"/>
            <a:chExt cx="11182864" cy="4519260"/>
          </a:xfrm>
        </p:grpSpPr>
        <p:grpSp>
          <p:nvGrpSpPr>
            <p:cNvPr id="8" name="Grupo 7"/>
            <p:cNvGrpSpPr/>
            <p:nvPr/>
          </p:nvGrpSpPr>
          <p:grpSpPr>
            <a:xfrm>
              <a:off x="812800" y="1465084"/>
              <a:ext cx="10583333" cy="4043285"/>
              <a:chOff x="812800" y="1465084"/>
              <a:chExt cx="10583333" cy="4043285"/>
            </a:xfrm>
          </p:grpSpPr>
          <p:sp>
            <p:nvSpPr>
              <p:cNvPr id="5" name="Retângulo 4"/>
              <p:cNvSpPr/>
              <p:nvPr/>
            </p:nvSpPr>
            <p:spPr>
              <a:xfrm>
                <a:off x="812800" y="1465084"/>
                <a:ext cx="10583333" cy="4043285"/>
              </a:xfrm>
              <a:prstGeom prst="rect">
                <a:avLst/>
              </a:prstGeom>
              <a:solidFill>
                <a:srgbClr val="005B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Retângulo 1"/>
              <p:cNvSpPr/>
              <p:nvPr/>
            </p:nvSpPr>
            <p:spPr>
              <a:xfrm>
                <a:off x="962623" y="1621130"/>
                <a:ext cx="10266754" cy="3724096"/>
              </a:xfrm>
              <a:prstGeom prst="rect">
                <a:avLst/>
              </a:prstGeom>
              <a:solidFill>
                <a:srgbClr val="EAEFF7"/>
              </a:solidFill>
              <a:ln w="57150">
                <a:solidFill>
                  <a:srgbClr val="005B6B"/>
                </a:solidFill>
              </a:ln>
            </p:spPr>
            <p:txBody>
              <a:bodyPr wrap="square">
                <a:spAutoFit/>
              </a:bodyPr>
              <a:lstStyle/>
              <a:p>
                <a:pPr algn="just">
                  <a:lnSpc>
                    <a:spcPct val="150000"/>
                  </a:lnSpc>
                  <a:spcAft>
                    <a:spcPts val="800"/>
                  </a:spcAft>
                  <a:tabLst>
                    <a:tab pos="2409190" algn="l"/>
                  </a:tabLst>
                </a:pPr>
                <a:r>
                  <a:rPr lang="pt-PT" sz="1600" b="1" dirty="0">
                    <a:latin typeface="HurmeGeometricSans4 Regular" panose="020B0500020000000000" pitchFamily="34" charset="0"/>
                  </a:rPr>
                  <a:t>N.º de Habitantes por centros urbanos (2001-2011</a:t>
                </a:r>
                <a:r>
                  <a:rPr lang="pt-PT" sz="1600" b="1" dirty="0" smtClean="0">
                    <a:latin typeface="HurmeGeometricSans4 Regular" panose="020B0500020000000000" pitchFamily="34" charset="0"/>
                  </a:rPr>
                  <a:t>)</a:t>
                </a:r>
                <a:endParaRPr lang="pt-PT" sz="1600" b="1" dirty="0">
                  <a:latin typeface="HurmeGeometricSans4 Regular" panose="020B0500020000000000"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2409190" algn="l"/>
                  </a:tabLst>
                </a:pP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Tal como em anos anteriores, de acordo com as estimativas da população residente, em 2017, a densidade populacional do concelho de Vila Nova de Famalicão era 654,3 </a:t>
                </a:r>
                <a:r>
                  <a:rPr lang="pt-PT" sz="1600" dirty="0" err="1">
                    <a:latin typeface="HurmeGeometricSans4 Regular" panose="020B0500020000000000" pitchFamily="34" charset="0"/>
                    <a:ea typeface="Calibri" panose="020F0502020204030204" pitchFamily="34" charset="0"/>
                    <a:cs typeface="Times New Roman" panose="02020603050405020304" pitchFamily="18" charset="0"/>
                  </a:rPr>
                  <a:t>hab</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./km</a:t>
                </a:r>
                <a:r>
                  <a:rPr lang="pt-PT" sz="1600" baseline="30000" dirty="0">
                    <a:latin typeface="HurmeGeometricSans4 Regular" panose="020B0500020000000000" pitchFamily="34" charset="0"/>
                    <a:ea typeface="Calibri" panose="020F0502020204030204" pitchFamily="34" charset="0"/>
                    <a:cs typeface="Times New Roman" panose="02020603050405020304" pitchFamily="18" charset="0"/>
                  </a:rPr>
                  <a:t>2</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bastante superior aos valores registados na Região Norte (168,0 </a:t>
                </a:r>
                <a:r>
                  <a:rPr lang="pt-PT" sz="1600" dirty="0" err="1">
                    <a:latin typeface="HurmeGeometricSans4 Regular" panose="020B0500020000000000" pitchFamily="34" charset="0"/>
                    <a:ea typeface="Calibri" panose="020F0502020204030204" pitchFamily="34" charset="0"/>
                    <a:cs typeface="Times New Roman" panose="02020603050405020304" pitchFamily="18" charset="0"/>
                  </a:rPr>
                  <a:t>hab</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./km</a:t>
                </a:r>
                <a:r>
                  <a:rPr lang="pt-PT" sz="1600" baseline="30000" dirty="0">
                    <a:latin typeface="HurmeGeometricSans4 Regular" panose="020B0500020000000000" pitchFamily="34" charset="0"/>
                    <a:ea typeface="Calibri" panose="020F0502020204030204" pitchFamily="34" charset="0"/>
                    <a:cs typeface="Times New Roman" panose="02020603050405020304" pitchFamily="18" charset="0"/>
                  </a:rPr>
                  <a:t>2</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e em Portugal (111,6 </a:t>
                </a:r>
                <a:r>
                  <a:rPr lang="pt-PT" sz="1600" dirty="0" err="1">
                    <a:latin typeface="HurmeGeometricSans4 Regular" panose="020B0500020000000000" pitchFamily="34" charset="0"/>
                    <a:ea typeface="Calibri" panose="020F0502020204030204" pitchFamily="34" charset="0"/>
                    <a:cs typeface="Times New Roman" panose="02020603050405020304" pitchFamily="18" charset="0"/>
                  </a:rPr>
                  <a:t>hab</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./km</a:t>
                </a:r>
                <a:r>
                  <a:rPr lang="pt-PT" sz="1600" baseline="30000" dirty="0">
                    <a:latin typeface="HurmeGeometricSans4 Regular" panose="020B0500020000000000" pitchFamily="34" charset="0"/>
                    <a:ea typeface="Calibri" panose="020F0502020204030204" pitchFamily="34" charset="0"/>
                    <a:cs typeface="Times New Roman" panose="02020603050405020304" pitchFamily="18" charset="0"/>
                  </a:rPr>
                  <a:t>2</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a:t>
                </a:r>
              </a:p>
              <a:p>
                <a:pPr algn="just">
                  <a:lnSpc>
                    <a:spcPct val="150000"/>
                  </a:lnSpc>
                  <a:spcAft>
                    <a:spcPts val="800"/>
                  </a:spcAft>
                  <a:tabLst>
                    <a:tab pos="2409190" algn="l"/>
                  </a:tabLst>
                </a:pP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Analisando a evolução da densidade populacional, entre 2011 e 2017, verifica-se que das unidades territoriais em análise, o concelho de Vila Nova de Famalicão foi o que apresentou a menor diminuição de população por km</a:t>
                </a:r>
                <a:r>
                  <a:rPr lang="pt-PT" sz="1600" baseline="30000" dirty="0">
                    <a:latin typeface="HurmeGeometricSans4 Regular" panose="020B0500020000000000" pitchFamily="34" charset="0"/>
                    <a:ea typeface="Calibri" panose="020F0502020204030204" pitchFamily="34" charset="0"/>
                    <a:cs typeface="Times New Roman" panose="02020603050405020304" pitchFamily="18" charset="0"/>
                  </a:rPr>
                  <a:t>2</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(-1,7%), seguido de Portugal que registou uma variação de -2,4% e por fim da Região Norte com -3,0%. </a:t>
                </a:r>
              </a:p>
              <a:p>
                <a:pPr algn="just">
                  <a:lnSpc>
                    <a:spcPct val="150000"/>
                  </a:lnSpc>
                  <a:spcAft>
                    <a:spcPts val="800"/>
                  </a:spcAft>
                  <a:tabLst>
                    <a:tab pos="2409190" algn="l"/>
                  </a:tabLst>
                </a:pPr>
                <a:endParaRPr lang="pt-PT" sz="1600" dirty="0">
                  <a:latin typeface="HurmeGeometricSans4 Regular" panose="020B0500020000000000" pitchFamily="34" charset="0"/>
                  <a:ea typeface="Calibri" panose="020F0502020204030204" pitchFamily="34" charset="0"/>
                  <a:cs typeface="Times New Roman" panose="02020603050405020304" pitchFamily="18" charset="0"/>
                </a:endParaRPr>
              </a:p>
            </p:txBody>
          </p:sp>
        </p:grpSp>
        <p:sp>
          <p:nvSpPr>
            <p:cNvPr id="3" name="Retângulo 2"/>
            <p:cNvSpPr/>
            <p:nvPr/>
          </p:nvSpPr>
          <p:spPr>
            <a:xfrm>
              <a:off x="812800" y="989109"/>
              <a:ext cx="11182864" cy="369332"/>
            </a:xfrm>
            <a:prstGeom prst="rect">
              <a:avLst/>
            </a:prstGeom>
            <a:noFill/>
          </p:spPr>
          <p:txBody>
            <a:bodyPr wrap="square">
              <a:spAutoFit/>
            </a:bodyPr>
            <a:lstStyle/>
            <a:p>
              <a:pPr algn="just">
                <a:spcAft>
                  <a:spcPts val="800"/>
                </a:spcAft>
                <a:tabLst>
                  <a:tab pos="2409190" algn="l"/>
                </a:tabLst>
              </a:pPr>
              <a:r>
                <a:rPr lang="pt-PT" b="1" dirty="0">
                  <a:solidFill>
                    <a:srgbClr val="005464"/>
                  </a:solidFill>
                  <a:latin typeface="HurmeGeometricSans4 Regular" panose="020B0500020000000000" pitchFamily="34" charset="0"/>
                  <a:ea typeface="Calibri" panose="020F0502020204030204" pitchFamily="34" charset="0"/>
                  <a:cs typeface="Times New Roman" panose="02020603050405020304" pitchFamily="18" charset="0"/>
                </a:rPr>
                <a:t>Conclusão:</a:t>
              </a:r>
            </a:p>
          </p:txBody>
        </p:sp>
      </p:grpSp>
      <p:pic>
        <p:nvPicPr>
          <p:cNvPr id="4" name="Imagem 3"/>
          <p:cNvPicPr>
            <a:picLocks noChangeAspect="1"/>
          </p:cNvPicPr>
          <p:nvPr/>
        </p:nvPicPr>
        <p:blipFill>
          <a:blip r:embed="rId3"/>
          <a:stretch>
            <a:fillRect/>
          </a:stretch>
        </p:blipFill>
        <p:spPr>
          <a:xfrm>
            <a:off x="962623" y="5075515"/>
            <a:ext cx="9821507" cy="432854"/>
          </a:xfrm>
          <a:prstGeom prst="rect">
            <a:avLst/>
          </a:prstGeom>
        </p:spPr>
      </p:pic>
    </p:spTree>
    <p:extLst>
      <p:ext uri="{BB962C8B-B14F-4D97-AF65-F5344CB8AC3E}">
        <p14:creationId xmlns:p14="http://schemas.microsoft.com/office/powerpoint/2010/main" val="13304563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28" name="Retângulo 27"/>
          <p:cNvSpPr/>
          <p:nvPr/>
        </p:nvSpPr>
        <p:spPr>
          <a:xfrm>
            <a:off x="7995508" y="629599"/>
            <a:ext cx="3986138" cy="923330"/>
          </a:xfrm>
          <a:prstGeom prst="rect">
            <a:avLst/>
          </a:prstGeom>
        </p:spPr>
        <p:txBody>
          <a:bodyPr wrap="square">
            <a:spAutoFit/>
          </a:bodyPr>
          <a:lstStyle/>
          <a:p>
            <a:pPr algn="ctr"/>
            <a:r>
              <a:rPr lang="pt-PT" b="1" dirty="0" smtClean="0">
                <a:solidFill>
                  <a:srgbClr val="317885"/>
                </a:solidFill>
                <a:latin typeface="HurmeGeometricSans4 Regular" panose="020B0500020000000000" pitchFamily="34" charset="0"/>
                <a:ea typeface="Calibri" panose="020F0502020204030204" pitchFamily="34" charset="0"/>
                <a:cs typeface="Times New Roman" panose="02020603050405020304" pitchFamily="18" charset="0"/>
              </a:rPr>
              <a:t>Densidade </a:t>
            </a:r>
            <a:r>
              <a:rPr lang="pt-PT" b="1" dirty="0">
                <a:solidFill>
                  <a:srgbClr val="317885"/>
                </a:solidFill>
                <a:latin typeface="HurmeGeometricSans4 Regular" panose="020B0500020000000000" pitchFamily="34" charset="0"/>
                <a:ea typeface="Calibri" panose="020F0502020204030204" pitchFamily="34" charset="0"/>
                <a:cs typeface="Times New Roman" panose="02020603050405020304" pitchFamily="18" charset="0"/>
              </a:rPr>
              <a:t>populacional (</a:t>
            </a:r>
            <a:r>
              <a:rPr lang="pt-PT" b="1" dirty="0" err="1">
                <a:solidFill>
                  <a:srgbClr val="317885"/>
                </a:solidFill>
                <a:latin typeface="HurmeGeometricSans4 Regular" panose="020B0500020000000000" pitchFamily="34" charset="0"/>
                <a:ea typeface="Calibri" panose="020F0502020204030204" pitchFamily="34" charset="0"/>
                <a:cs typeface="Times New Roman" panose="02020603050405020304" pitchFamily="18" charset="0"/>
              </a:rPr>
              <a:t>n.ºhab</a:t>
            </a:r>
            <a:r>
              <a:rPr lang="pt-PT" b="1" dirty="0">
                <a:solidFill>
                  <a:srgbClr val="317885"/>
                </a:solidFill>
                <a:latin typeface="HurmeGeometricSans4 Regular" panose="020B0500020000000000" pitchFamily="34" charset="0"/>
                <a:ea typeface="Calibri" panose="020F0502020204030204" pitchFamily="34" charset="0"/>
                <a:cs typeface="Times New Roman" panose="02020603050405020304" pitchFamily="18" charset="0"/>
              </a:rPr>
              <a:t>/km</a:t>
            </a:r>
            <a:r>
              <a:rPr lang="pt-PT" b="1" baseline="30000" dirty="0">
                <a:solidFill>
                  <a:srgbClr val="317885"/>
                </a:solidFill>
                <a:latin typeface="HurmeGeometricSans4 Regular" panose="020B0500020000000000" pitchFamily="34" charset="0"/>
                <a:ea typeface="Calibri" panose="020F0502020204030204" pitchFamily="34" charset="0"/>
                <a:cs typeface="Times New Roman" panose="02020603050405020304" pitchFamily="18" charset="0"/>
              </a:rPr>
              <a:t>2</a:t>
            </a:r>
            <a:r>
              <a:rPr lang="pt-PT" b="1" dirty="0">
                <a:solidFill>
                  <a:srgbClr val="317885"/>
                </a:solidFill>
                <a:latin typeface="HurmeGeometricSans4 Regular" panose="020B0500020000000000" pitchFamily="34" charset="0"/>
                <a:ea typeface="Calibri" panose="020F0502020204030204" pitchFamily="34" charset="0"/>
                <a:cs typeface="Times New Roman" panose="02020603050405020304" pitchFamily="18" charset="0"/>
              </a:rPr>
              <a:t>) do concelho de </a:t>
            </a:r>
            <a:endParaRPr lang="pt-PT" b="1" dirty="0" smtClean="0">
              <a:solidFill>
                <a:srgbClr val="317885"/>
              </a:solidFill>
              <a:latin typeface="HurmeGeometricSans4 Regular" panose="020B0500020000000000" pitchFamily="34" charset="0"/>
              <a:ea typeface="Calibri" panose="020F0502020204030204" pitchFamily="34" charset="0"/>
              <a:cs typeface="Times New Roman" panose="02020603050405020304" pitchFamily="18" charset="0"/>
            </a:endParaRPr>
          </a:p>
          <a:p>
            <a:pPr algn="ctr"/>
            <a:r>
              <a:rPr lang="pt-PT" b="1" dirty="0" smtClean="0">
                <a:solidFill>
                  <a:srgbClr val="317885"/>
                </a:solidFill>
                <a:latin typeface="HurmeGeometricSans4 Regular" panose="020B0500020000000000" pitchFamily="34" charset="0"/>
                <a:ea typeface="Calibri" panose="020F0502020204030204" pitchFamily="34" charset="0"/>
                <a:cs typeface="Times New Roman" panose="02020603050405020304" pitchFamily="18" charset="0"/>
              </a:rPr>
              <a:t>Vila </a:t>
            </a:r>
            <a:r>
              <a:rPr lang="pt-PT" b="1" dirty="0">
                <a:solidFill>
                  <a:srgbClr val="317885"/>
                </a:solidFill>
                <a:latin typeface="HurmeGeometricSans4 Regular" panose="020B0500020000000000" pitchFamily="34" charset="0"/>
                <a:ea typeface="Calibri" panose="020F0502020204030204" pitchFamily="34" charset="0"/>
                <a:cs typeface="Times New Roman" panose="02020603050405020304" pitchFamily="18" charset="0"/>
              </a:rPr>
              <a:t>Nova de Famalicão</a:t>
            </a:r>
            <a:endParaRPr lang="pt-PT" dirty="0">
              <a:solidFill>
                <a:srgbClr val="317885"/>
              </a:solidFill>
            </a:endParaRPr>
          </a:p>
        </p:txBody>
      </p:sp>
      <p:grpSp>
        <p:nvGrpSpPr>
          <p:cNvPr id="4" name="Grupo 3"/>
          <p:cNvGrpSpPr/>
          <p:nvPr/>
        </p:nvGrpSpPr>
        <p:grpSpPr>
          <a:xfrm>
            <a:off x="8421181" y="2650709"/>
            <a:ext cx="2899833" cy="3979988"/>
            <a:chOff x="9230157" y="1511554"/>
            <a:chExt cx="2899833" cy="3979988"/>
          </a:xfrm>
        </p:grpSpPr>
        <p:sp>
          <p:nvSpPr>
            <p:cNvPr id="5" name="CaixaDeTexto 4"/>
            <p:cNvSpPr txBox="1"/>
            <p:nvPr/>
          </p:nvSpPr>
          <p:spPr>
            <a:xfrm>
              <a:off x="9260565" y="3881836"/>
              <a:ext cx="2869425" cy="1609706"/>
            </a:xfrm>
            <a:prstGeom prst="rect">
              <a:avLst/>
            </a:prstGeom>
            <a:noFill/>
          </p:spPr>
          <p:txBody>
            <a:bodyPr wrap="square" rtlCol="0">
              <a:spAutoFit/>
            </a:bodyPr>
            <a:lstStyle/>
            <a:p>
              <a:r>
                <a:rPr lang="pt-PT" sz="1100" dirty="0"/>
                <a:t>Sistema de Coordenadas PT-TM06/ETRS89</a:t>
              </a:r>
            </a:p>
            <a:p>
              <a:endParaRPr lang="pt-PT" sz="1100" b="1" dirty="0"/>
            </a:p>
            <a:p>
              <a:r>
                <a:rPr lang="pt-PT" sz="1100" b="1" dirty="0"/>
                <a:t>Fonte:</a:t>
              </a:r>
            </a:p>
            <a:p>
              <a:r>
                <a:rPr lang="pt-PT" sz="1100" dirty="0"/>
                <a:t>Limites administrativos CAOP 2017,</a:t>
              </a:r>
            </a:p>
            <a:p>
              <a:r>
                <a:rPr lang="pt-PT" sz="1100" dirty="0"/>
                <a:t>DGT, 2018</a:t>
              </a:r>
            </a:p>
            <a:p>
              <a:r>
                <a:rPr lang="pt-PT" sz="1100" dirty="0"/>
                <a:t>Censos 2001 (2001), INE, 2001</a:t>
              </a:r>
            </a:p>
            <a:p>
              <a:r>
                <a:rPr lang="pt-PT" sz="1100" dirty="0"/>
                <a:t>Censos 2011 (2011), INE, 2011</a:t>
              </a:r>
            </a:p>
            <a:p>
              <a:endParaRPr lang="pt-PT" sz="1100" dirty="0"/>
            </a:p>
          </p:txBody>
        </p:sp>
        <p:grpSp>
          <p:nvGrpSpPr>
            <p:cNvPr id="6" name="Grupo 5"/>
            <p:cNvGrpSpPr/>
            <p:nvPr/>
          </p:nvGrpSpPr>
          <p:grpSpPr>
            <a:xfrm>
              <a:off x="9230157" y="1511554"/>
              <a:ext cx="2861187" cy="2241902"/>
              <a:chOff x="9259654" y="3126503"/>
              <a:chExt cx="2861187" cy="2241902"/>
            </a:xfrm>
          </p:grpSpPr>
          <p:grpSp>
            <p:nvGrpSpPr>
              <p:cNvPr id="7" name="Grupo 6"/>
              <p:cNvGrpSpPr/>
              <p:nvPr/>
            </p:nvGrpSpPr>
            <p:grpSpPr>
              <a:xfrm>
                <a:off x="9259654" y="3426639"/>
                <a:ext cx="2861187" cy="1941766"/>
                <a:chOff x="9259654" y="3426639"/>
                <a:chExt cx="2861187" cy="1941766"/>
              </a:xfrm>
            </p:grpSpPr>
            <p:grpSp>
              <p:nvGrpSpPr>
                <p:cNvPr id="9" name="Grupo 8"/>
                <p:cNvGrpSpPr/>
                <p:nvPr/>
              </p:nvGrpSpPr>
              <p:grpSpPr>
                <a:xfrm>
                  <a:off x="9368913" y="3426639"/>
                  <a:ext cx="1756696" cy="659439"/>
                  <a:chOff x="9368913" y="3426639"/>
                  <a:chExt cx="1756696" cy="659439"/>
                </a:xfrm>
              </p:grpSpPr>
              <p:sp>
                <p:nvSpPr>
                  <p:cNvPr id="21" name="Retângulo 20"/>
                  <p:cNvSpPr/>
                  <p:nvPr/>
                </p:nvSpPr>
                <p:spPr>
                  <a:xfrm>
                    <a:off x="9372600" y="3473245"/>
                    <a:ext cx="287594" cy="154858"/>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CaixaDeTexto 21"/>
                  <p:cNvSpPr txBox="1"/>
                  <p:nvPr/>
                </p:nvSpPr>
                <p:spPr>
                  <a:xfrm>
                    <a:off x="9594645" y="3426639"/>
                    <a:ext cx="1511709" cy="230832"/>
                  </a:xfrm>
                  <a:prstGeom prst="rect">
                    <a:avLst/>
                  </a:prstGeom>
                  <a:noFill/>
                </p:spPr>
                <p:txBody>
                  <a:bodyPr wrap="square" rtlCol="0">
                    <a:spAutoFit/>
                  </a:bodyPr>
                  <a:lstStyle/>
                  <a:p>
                    <a:r>
                      <a:rPr lang="pt-PT" sz="900" dirty="0"/>
                      <a:t> Concelhos envolventes</a:t>
                    </a:r>
                  </a:p>
                </p:txBody>
              </p:sp>
              <p:sp>
                <p:nvSpPr>
                  <p:cNvPr id="23" name="Retângulo 22"/>
                  <p:cNvSpPr/>
                  <p:nvPr/>
                </p:nvSpPr>
                <p:spPr>
                  <a:xfrm>
                    <a:off x="9372600" y="3700388"/>
                    <a:ext cx="287594" cy="1548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 name="CaixaDeTexto 23"/>
                  <p:cNvSpPr txBox="1"/>
                  <p:nvPr/>
                </p:nvSpPr>
                <p:spPr>
                  <a:xfrm>
                    <a:off x="9594645" y="3646303"/>
                    <a:ext cx="1511709" cy="230832"/>
                  </a:xfrm>
                  <a:prstGeom prst="rect">
                    <a:avLst/>
                  </a:prstGeom>
                  <a:noFill/>
                </p:spPr>
                <p:txBody>
                  <a:bodyPr wrap="square" rtlCol="0">
                    <a:spAutoFit/>
                  </a:bodyPr>
                  <a:lstStyle/>
                  <a:p>
                    <a:r>
                      <a:rPr lang="pt-PT" sz="900" dirty="0"/>
                      <a:t> V. N. de Famalicão</a:t>
                    </a:r>
                  </a:p>
                </p:txBody>
              </p:sp>
              <p:sp>
                <p:nvSpPr>
                  <p:cNvPr id="25" name="Retângulo 24"/>
                  <p:cNvSpPr/>
                  <p:nvPr/>
                </p:nvSpPr>
                <p:spPr>
                  <a:xfrm>
                    <a:off x="9368913" y="3906639"/>
                    <a:ext cx="287594" cy="15485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 name="CaixaDeTexto 25"/>
                  <p:cNvSpPr txBox="1"/>
                  <p:nvPr/>
                </p:nvSpPr>
                <p:spPr>
                  <a:xfrm>
                    <a:off x="9613900" y="3855246"/>
                    <a:ext cx="1511709" cy="230832"/>
                  </a:xfrm>
                  <a:prstGeom prst="rect">
                    <a:avLst/>
                  </a:prstGeom>
                  <a:noFill/>
                </p:spPr>
                <p:txBody>
                  <a:bodyPr wrap="square" rtlCol="0">
                    <a:spAutoFit/>
                  </a:bodyPr>
                  <a:lstStyle/>
                  <a:p>
                    <a:r>
                      <a:rPr lang="pt-PT" sz="900" dirty="0"/>
                      <a:t> Limite de freguesia</a:t>
                    </a:r>
                  </a:p>
                </p:txBody>
              </p:sp>
            </p:grpSp>
            <p:sp>
              <p:nvSpPr>
                <p:cNvPr id="10" name="CaixaDeTexto 9"/>
                <p:cNvSpPr txBox="1"/>
                <p:nvPr/>
              </p:nvSpPr>
              <p:spPr>
                <a:xfrm>
                  <a:off x="9259654" y="4152784"/>
                  <a:ext cx="2861187" cy="246221"/>
                </a:xfrm>
                <a:prstGeom prst="rect">
                  <a:avLst/>
                </a:prstGeom>
                <a:noFill/>
              </p:spPr>
              <p:txBody>
                <a:bodyPr wrap="square" rtlCol="0">
                  <a:spAutoFit/>
                </a:bodyPr>
                <a:lstStyle/>
                <a:p>
                  <a:r>
                    <a:rPr lang="pt-PT" sz="1000" dirty="0"/>
                    <a:t>Densidade populacional 2011 (</a:t>
                  </a:r>
                  <a:r>
                    <a:rPr lang="pt-PT" sz="1000" dirty="0" err="1"/>
                    <a:t>hab</a:t>
                  </a:r>
                  <a:r>
                    <a:rPr lang="pt-PT" sz="1000" dirty="0"/>
                    <a:t>./km2)</a:t>
                  </a:r>
                </a:p>
              </p:txBody>
            </p:sp>
            <p:sp>
              <p:nvSpPr>
                <p:cNvPr id="11" name="Retângulo 10"/>
                <p:cNvSpPr/>
                <p:nvPr/>
              </p:nvSpPr>
              <p:spPr>
                <a:xfrm>
                  <a:off x="9370146" y="4385187"/>
                  <a:ext cx="287594" cy="154858"/>
                </a:xfrm>
                <a:prstGeom prst="rect">
                  <a:avLst/>
                </a:prstGeom>
                <a:solidFill>
                  <a:srgbClr val="7F2704"/>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11"/>
                <p:cNvSpPr txBox="1"/>
                <p:nvPr/>
              </p:nvSpPr>
              <p:spPr>
                <a:xfrm>
                  <a:off x="9639784" y="4332520"/>
                  <a:ext cx="951271" cy="230832"/>
                </a:xfrm>
                <a:prstGeom prst="rect">
                  <a:avLst/>
                </a:prstGeom>
                <a:noFill/>
              </p:spPr>
              <p:txBody>
                <a:bodyPr wrap="square" rtlCol="0">
                  <a:spAutoFit/>
                </a:bodyPr>
                <a:lstStyle/>
                <a:p>
                  <a:r>
                    <a:rPr lang="pt-PT" sz="900" dirty="0"/>
                    <a:t>&gt; 1200</a:t>
                  </a:r>
                </a:p>
              </p:txBody>
            </p:sp>
            <p:sp>
              <p:nvSpPr>
                <p:cNvPr id="13" name="Retângulo 12"/>
                <p:cNvSpPr/>
                <p:nvPr/>
              </p:nvSpPr>
              <p:spPr>
                <a:xfrm>
                  <a:off x="9370965" y="4586178"/>
                  <a:ext cx="287594" cy="154858"/>
                </a:xfrm>
                <a:prstGeom prst="rect">
                  <a:avLst/>
                </a:prstGeom>
                <a:solidFill>
                  <a:srgbClr val="DF4F05"/>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CaixaDeTexto 13"/>
                <p:cNvSpPr txBox="1"/>
                <p:nvPr/>
              </p:nvSpPr>
              <p:spPr>
                <a:xfrm>
                  <a:off x="9640603" y="4533511"/>
                  <a:ext cx="951271" cy="230832"/>
                </a:xfrm>
                <a:prstGeom prst="rect">
                  <a:avLst/>
                </a:prstGeom>
                <a:noFill/>
              </p:spPr>
              <p:txBody>
                <a:bodyPr wrap="square" rtlCol="0">
                  <a:spAutoFit/>
                </a:bodyPr>
                <a:lstStyle/>
                <a:p>
                  <a:r>
                    <a:rPr lang="pt-PT" sz="900" dirty="0"/>
                    <a:t>900-1200</a:t>
                  </a:r>
                </a:p>
              </p:txBody>
            </p:sp>
            <p:sp>
              <p:nvSpPr>
                <p:cNvPr id="15" name="Retângulo 14"/>
                <p:cNvSpPr/>
                <p:nvPr/>
              </p:nvSpPr>
              <p:spPr>
                <a:xfrm>
                  <a:off x="9370146" y="4791810"/>
                  <a:ext cx="287594" cy="154858"/>
                </a:xfrm>
                <a:prstGeom prst="rect">
                  <a:avLst/>
                </a:prstGeom>
                <a:solidFill>
                  <a:srgbClr val="FD9243"/>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CaixaDeTexto 15"/>
                <p:cNvSpPr txBox="1"/>
                <p:nvPr/>
              </p:nvSpPr>
              <p:spPr>
                <a:xfrm>
                  <a:off x="9639784" y="4739143"/>
                  <a:ext cx="951271" cy="230832"/>
                </a:xfrm>
                <a:prstGeom prst="rect">
                  <a:avLst/>
                </a:prstGeom>
                <a:noFill/>
              </p:spPr>
              <p:txBody>
                <a:bodyPr wrap="square" rtlCol="0">
                  <a:spAutoFit/>
                </a:bodyPr>
                <a:lstStyle/>
                <a:p>
                  <a:r>
                    <a:rPr lang="pt-PT" sz="900" dirty="0"/>
                    <a:t>600-900</a:t>
                  </a:r>
                </a:p>
              </p:txBody>
            </p:sp>
            <p:sp>
              <p:nvSpPr>
                <p:cNvPr id="17" name="Retângulo 16"/>
                <p:cNvSpPr/>
                <p:nvPr/>
              </p:nvSpPr>
              <p:spPr>
                <a:xfrm>
                  <a:off x="9368913" y="4999222"/>
                  <a:ext cx="287594" cy="154858"/>
                </a:xfrm>
                <a:prstGeom prst="rect">
                  <a:avLst/>
                </a:prstGeom>
                <a:solidFill>
                  <a:srgbClr val="FED2A6"/>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CaixaDeTexto 17"/>
                <p:cNvSpPr txBox="1"/>
                <p:nvPr/>
              </p:nvSpPr>
              <p:spPr>
                <a:xfrm>
                  <a:off x="9638551" y="4946555"/>
                  <a:ext cx="951271" cy="230832"/>
                </a:xfrm>
                <a:prstGeom prst="rect">
                  <a:avLst/>
                </a:prstGeom>
                <a:noFill/>
              </p:spPr>
              <p:txBody>
                <a:bodyPr wrap="square" rtlCol="0">
                  <a:spAutoFit/>
                </a:bodyPr>
                <a:lstStyle/>
                <a:p>
                  <a:r>
                    <a:rPr lang="pt-PT" sz="900" dirty="0"/>
                    <a:t>300-600</a:t>
                  </a:r>
                </a:p>
              </p:txBody>
            </p:sp>
            <p:sp>
              <p:nvSpPr>
                <p:cNvPr id="19" name="Retângulo 18"/>
                <p:cNvSpPr/>
                <p:nvPr/>
              </p:nvSpPr>
              <p:spPr>
                <a:xfrm>
                  <a:off x="9368913" y="5190240"/>
                  <a:ext cx="287594" cy="154858"/>
                </a:xfrm>
                <a:prstGeom prst="rect">
                  <a:avLst/>
                </a:prstGeom>
                <a:solidFill>
                  <a:srgbClr val="FFF3E7"/>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CaixaDeTexto 19"/>
                <p:cNvSpPr txBox="1"/>
                <p:nvPr/>
              </p:nvSpPr>
              <p:spPr>
                <a:xfrm>
                  <a:off x="9638551" y="5137573"/>
                  <a:ext cx="951271" cy="230832"/>
                </a:xfrm>
                <a:prstGeom prst="rect">
                  <a:avLst/>
                </a:prstGeom>
                <a:noFill/>
              </p:spPr>
              <p:txBody>
                <a:bodyPr wrap="square" rtlCol="0">
                  <a:spAutoFit/>
                </a:bodyPr>
                <a:lstStyle/>
                <a:p>
                  <a:r>
                    <a:rPr lang="pt-PT" sz="900" dirty="0"/>
                    <a:t>&lt; 300</a:t>
                  </a:r>
                </a:p>
              </p:txBody>
            </p:sp>
          </p:grpSp>
          <p:sp>
            <p:nvSpPr>
              <p:cNvPr id="8" name="CaixaDeTexto 7"/>
              <p:cNvSpPr txBox="1"/>
              <p:nvPr/>
            </p:nvSpPr>
            <p:spPr>
              <a:xfrm>
                <a:off x="9290062" y="3126503"/>
                <a:ext cx="1321334" cy="261610"/>
              </a:xfrm>
              <a:prstGeom prst="rect">
                <a:avLst/>
              </a:prstGeom>
              <a:noFill/>
            </p:spPr>
            <p:txBody>
              <a:bodyPr wrap="square" rtlCol="0">
                <a:spAutoFit/>
              </a:bodyPr>
              <a:lstStyle/>
              <a:p>
                <a:r>
                  <a:rPr lang="pt-PT" sz="1100" b="1" dirty="0"/>
                  <a:t>Legenda:</a:t>
                </a:r>
              </a:p>
            </p:txBody>
          </p:sp>
        </p:grpSp>
      </p:grpSp>
      <p:pic>
        <p:nvPicPr>
          <p:cNvPr id="27" name="Imagem 26"/>
          <p:cNvPicPr/>
          <p:nvPr/>
        </p:nvPicPr>
        <p:blipFill rotWithShape="1">
          <a:blip r:embed="rId3">
            <a:extLst>
              <a:ext uri="{28A0092B-C50C-407E-A947-70E740481C1C}">
                <a14:useLocalDpi xmlns:a14="http://schemas.microsoft.com/office/drawing/2010/main" val="0"/>
              </a:ext>
            </a:extLst>
          </a:blip>
          <a:srcRect l="1147" t="1094" r="19831"/>
          <a:stretch/>
        </p:blipFill>
        <p:spPr bwMode="auto">
          <a:xfrm>
            <a:off x="283784" y="61210"/>
            <a:ext cx="7711724" cy="6735580"/>
          </a:xfrm>
          <a:prstGeom prst="rect">
            <a:avLst/>
          </a:prstGeom>
          <a:noFill/>
          <a:ln>
            <a:noFill/>
          </a:ln>
        </p:spPr>
      </p:pic>
      <p:sp>
        <p:nvSpPr>
          <p:cNvPr id="32" name="CaixaDeTexto 31"/>
          <p:cNvSpPr txBox="1"/>
          <p:nvPr/>
        </p:nvSpPr>
        <p:spPr>
          <a:xfrm rot="16200000">
            <a:off x="-1825223" y="4251688"/>
            <a:ext cx="3934230" cy="283783"/>
          </a:xfrm>
          <a:prstGeom prst="rect">
            <a:avLst/>
          </a:prstGeom>
          <a:noFill/>
        </p:spPr>
        <p:txBody>
          <a:bodyPr wrap="square" rtlCol="0">
            <a:spAutoFit/>
          </a:bodyPr>
          <a:lstStyle/>
          <a:p>
            <a:r>
              <a:rPr lang="pt-PT" sz="1100" dirty="0"/>
              <a:t>Fonte: INE – Censos 2001 e 2011</a:t>
            </a:r>
          </a:p>
        </p:txBody>
      </p:sp>
    </p:spTree>
    <p:extLst>
      <p:ext uri="{BB962C8B-B14F-4D97-AF65-F5344CB8AC3E}">
        <p14:creationId xmlns:p14="http://schemas.microsoft.com/office/powerpoint/2010/main" val="2983973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pSp>
        <p:nvGrpSpPr>
          <p:cNvPr id="8" name="Grupo 7"/>
          <p:cNvGrpSpPr/>
          <p:nvPr/>
        </p:nvGrpSpPr>
        <p:grpSpPr>
          <a:xfrm>
            <a:off x="575733" y="1337733"/>
            <a:ext cx="11023600" cy="4673600"/>
            <a:chOff x="575733" y="1337733"/>
            <a:chExt cx="11023600" cy="4673600"/>
          </a:xfrm>
        </p:grpSpPr>
        <p:sp>
          <p:nvSpPr>
            <p:cNvPr id="5" name="Retângulo 4"/>
            <p:cNvSpPr/>
            <p:nvPr/>
          </p:nvSpPr>
          <p:spPr>
            <a:xfrm>
              <a:off x="575733" y="1337733"/>
              <a:ext cx="11023600" cy="4673600"/>
            </a:xfrm>
            <a:prstGeom prst="rect">
              <a:avLst/>
            </a:prstGeom>
            <a:solidFill>
              <a:srgbClr val="005B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Retângulo 1"/>
            <p:cNvSpPr/>
            <p:nvPr/>
          </p:nvSpPr>
          <p:spPr>
            <a:xfrm>
              <a:off x="743919" y="1521959"/>
              <a:ext cx="10709328" cy="4303742"/>
            </a:xfrm>
            <a:prstGeom prst="rect">
              <a:avLst/>
            </a:prstGeom>
            <a:solidFill>
              <a:srgbClr val="EAEFF7"/>
            </a:solidFill>
            <a:ln w="57150">
              <a:solidFill>
                <a:srgbClr val="005B6B"/>
              </a:solidFill>
            </a:ln>
          </p:spPr>
          <p:txBody>
            <a:bodyPr wrap="square">
              <a:spAutoFit/>
            </a:bodyPr>
            <a:lstStyle/>
            <a:p>
              <a:pPr algn="just">
                <a:lnSpc>
                  <a:spcPct val="150000"/>
                </a:lnSpc>
                <a:spcAft>
                  <a:spcPts val="800"/>
                </a:spcAft>
                <a:tabLst>
                  <a:tab pos="2409190" algn="l"/>
                </a:tabLst>
              </a:pPr>
              <a:r>
                <a:rPr lang="pt-PT" dirty="0">
                  <a:latin typeface="HurmeGeometricSans4 Regular" panose="020B0500020000000000" pitchFamily="34" charset="0"/>
                  <a:ea typeface="Calibri" panose="020F0502020204030204" pitchFamily="34" charset="0"/>
                  <a:cs typeface="Times New Roman" panose="02020603050405020304" pitchFamily="18" charset="0"/>
                </a:rPr>
                <a:t>Ao nível das </a:t>
              </a:r>
              <a:r>
                <a:rPr lang="pt-PT" b="1" dirty="0">
                  <a:latin typeface="HurmeGeometricSans4 Regular" panose="020B0500020000000000" pitchFamily="34" charset="0"/>
                  <a:ea typeface="Calibri" panose="020F0502020204030204" pitchFamily="34" charset="0"/>
                  <a:cs typeface="Times New Roman" panose="02020603050405020304" pitchFamily="18" charset="0"/>
                </a:rPr>
                <a:t>freguesias</a:t>
              </a:r>
              <a:r>
                <a:rPr lang="pt-PT" dirty="0">
                  <a:latin typeface="HurmeGeometricSans4 Regular" panose="020B0500020000000000" pitchFamily="34" charset="0"/>
                  <a:ea typeface="Calibri" panose="020F0502020204030204" pitchFamily="34" charset="0"/>
                  <a:cs typeface="Times New Roman" panose="02020603050405020304" pitchFamily="18" charset="0"/>
                </a:rPr>
                <a:t>, e reportando ao ano de 2011, para o qual se dispõe de informação desagregada, os valores evidenciavam </a:t>
              </a:r>
              <a:r>
                <a:rPr lang="pt-PT" b="1" dirty="0">
                  <a:latin typeface="HurmeGeometricSans4 Regular" panose="020B0500020000000000" pitchFamily="34" charset="0"/>
                  <a:ea typeface="Calibri" panose="020F0502020204030204" pitchFamily="34" charset="0"/>
                  <a:cs typeface="Times New Roman" panose="02020603050405020304" pitchFamily="18" charset="0"/>
                </a:rPr>
                <a:t>diferenças significativas</a:t>
              </a:r>
              <a:r>
                <a:rPr lang="pt-PT" dirty="0">
                  <a:latin typeface="HurmeGeometricSans4 Regular" panose="020B0500020000000000" pitchFamily="34" charset="0"/>
                  <a:ea typeface="Calibri" panose="020F0502020204030204" pitchFamily="34" charset="0"/>
                  <a:cs typeface="Times New Roman" panose="02020603050405020304" pitchFamily="18" charset="0"/>
                </a:rPr>
                <a:t>, com valores mais elevados nas que apresentam uma maior densidade de funções urbanas, destacando-se a união das freguesias de Vila Nova de Famalicão com 2</a:t>
              </a:r>
              <a:r>
                <a:rPr lang="pt-PT" dirty="0">
                  <a:latin typeface="Calibri" panose="020F0502020204030204" pitchFamily="34" charset="0"/>
                  <a:ea typeface="Calibri" panose="020F0502020204030204" pitchFamily="34" charset="0"/>
                  <a:cs typeface="Times New Roman" panose="02020603050405020304" pitchFamily="18" charset="0"/>
                </a:rPr>
                <a:t> </a:t>
              </a:r>
              <a:r>
                <a:rPr lang="pt-PT" dirty="0">
                  <a:latin typeface="HurmeGeometricSans4 Regular" panose="020B0500020000000000" pitchFamily="34" charset="0"/>
                  <a:ea typeface="Calibri" panose="020F0502020204030204" pitchFamily="34" charset="0"/>
                  <a:cs typeface="Times New Roman" panose="02020603050405020304" pitchFamily="18" charset="0"/>
                </a:rPr>
                <a:t>255,88 </a:t>
              </a:r>
              <a:r>
                <a:rPr lang="pt-PT" dirty="0" err="1">
                  <a:latin typeface="HurmeGeometricSans4 Regular" panose="020B0500020000000000" pitchFamily="34" charset="0"/>
                  <a:ea typeface="Calibri" panose="020F0502020204030204" pitchFamily="34" charset="0"/>
                  <a:cs typeface="Times New Roman" panose="02020603050405020304" pitchFamily="18" charset="0"/>
                </a:rPr>
                <a:t>hab</a:t>
              </a:r>
              <a:r>
                <a:rPr lang="pt-PT" dirty="0">
                  <a:latin typeface="HurmeGeometricSans4 Regular" panose="020B0500020000000000" pitchFamily="34" charset="0"/>
                  <a:ea typeface="Calibri" panose="020F0502020204030204" pitchFamily="34" charset="0"/>
                  <a:cs typeface="Times New Roman" panose="02020603050405020304" pitchFamily="18" charset="0"/>
                </a:rPr>
                <a:t>./km</a:t>
              </a:r>
              <a:r>
                <a:rPr lang="pt-PT" baseline="30000" dirty="0">
                  <a:latin typeface="HurmeGeometricSans4 Regular" panose="020B0500020000000000" pitchFamily="34" charset="0"/>
                  <a:ea typeface="Calibri" panose="020F0502020204030204" pitchFamily="34" charset="0"/>
                  <a:cs typeface="Times New Roman" panose="02020603050405020304" pitchFamily="18" charset="0"/>
                </a:rPr>
                <a:t>2</a:t>
              </a:r>
              <a:r>
                <a:rPr lang="pt-PT" dirty="0">
                  <a:latin typeface="HurmeGeometricSans4 Regular" panose="020B0500020000000000" pitchFamily="34" charset="0"/>
                  <a:ea typeface="Calibri" panose="020F0502020204030204" pitchFamily="34" charset="0"/>
                  <a:cs typeface="Times New Roman" panose="02020603050405020304" pitchFamily="18" charset="0"/>
                </a:rPr>
                <a:t>, união das freguesias de Antas e Abade de Vermoim com 1</a:t>
              </a:r>
              <a:r>
                <a:rPr lang="pt-PT" dirty="0">
                  <a:latin typeface="Calibri" panose="020F0502020204030204" pitchFamily="34" charset="0"/>
                  <a:ea typeface="Calibri" panose="020F0502020204030204" pitchFamily="34" charset="0"/>
                  <a:cs typeface="Times New Roman" panose="02020603050405020304" pitchFamily="18" charset="0"/>
                </a:rPr>
                <a:t> </a:t>
              </a:r>
              <a:r>
                <a:rPr lang="pt-PT" dirty="0">
                  <a:latin typeface="HurmeGeometricSans4 Regular" panose="020B0500020000000000" pitchFamily="34" charset="0"/>
                  <a:ea typeface="Calibri" panose="020F0502020204030204" pitchFamily="34" charset="0"/>
                  <a:cs typeface="Times New Roman" panose="02020603050405020304" pitchFamily="18" charset="0"/>
                </a:rPr>
                <a:t>353,31 </a:t>
              </a:r>
              <a:r>
                <a:rPr lang="pt-PT" dirty="0" err="1">
                  <a:latin typeface="HurmeGeometricSans4 Regular" panose="020B0500020000000000" pitchFamily="34" charset="0"/>
                  <a:ea typeface="Calibri" panose="020F0502020204030204" pitchFamily="34" charset="0"/>
                  <a:cs typeface="Times New Roman" panose="02020603050405020304" pitchFamily="18" charset="0"/>
                </a:rPr>
                <a:t>hab</a:t>
              </a:r>
              <a:r>
                <a:rPr lang="pt-PT" dirty="0">
                  <a:latin typeface="HurmeGeometricSans4 Regular" panose="020B0500020000000000" pitchFamily="34" charset="0"/>
                  <a:ea typeface="Calibri" panose="020F0502020204030204" pitchFamily="34" charset="0"/>
                  <a:cs typeface="Times New Roman" panose="02020603050405020304" pitchFamily="18" charset="0"/>
                </a:rPr>
                <a:t>./km</a:t>
              </a:r>
              <a:r>
                <a:rPr lang="pt-PT" baseline="30000" dirty="0">
                  <a:latin typeface="HurmeGeometricSans4 Regular" panose="020B0500020000000000" pitchFamily="34" charset="0"/>
                  <a:ea typeface="Calibri" panose="020F0502020204030204" pitchFamily="34" charset="0"/>
                  <a:cs typeface="Times New Roman" panose="02020603050405020304" pitchFamily="18" charset="0"/>
                </a:rPr>
                <a:t>2</a:t>
              </a:r>
              <a:r>
                <a:rPr lang="pt-PT" dirty="0">
                  <a:latin typeface="HurmeGeometricSans4 Regular" panose="020B0500020000000000" pitchFamily="34" charset="0"/>
                  <a:ea typeface="Calibri" panose="020F0502020204030204" pitchFamily="34" charset="0"/>
                  <a:cs typeface="Times New Roman" panose="02020603050405020304" pitchFamily="18" charset="0"/>
                </a:rPr>
                <a:t>, Riba d’Ave com 1</a:t>
              </a:r>
              <a:r>
                <a:rPr lang="pt-PT" dirty="0">
                  <a:latin typeface="Calibri" panose="020F0502020204030204" pitchFamily="34" charset="0"/>
                  <a:ea typeface="Calibri" panose="020F0502020204030204" pitchFamily="34" charset="0"/>
                  <a:cs typeface="Times New Roman" panose="02020603050405020304" pitchFamily="18" charset="0"/>
                </a:rPr>
                <a:t> </a:t>
              </a:r>
              <a:r>
                <a:rPr lang="pt-PT" dirty="0">
                  <a:latin typeface="HurmeGeometricSans4 Regular" panose="020B0500020000000000" pitchFamily="34" charset="0"/>
                  <a:ea typeface="Calibri" panose="020F0502020204030204" pitchFamily="34" charset="0"/>
                  <a:cs typeface="Times New Roman" panose="02020603050405020304" pitchFamily="18" charset="0"/>
                </a:rPr>
                <a:t>245,45 </a:t>
              </a:r>
              <a:r>
                <a:rPr lang="pt-PT" dirty="0" err="1">
                  <a:latin typeface="HurmeGeometricSans4 Regular" panose="020B0500020000000000" pitchFamily="34" charset="0"/>
                  <a:ea typeface="Calibri" panose="020F0502020204030204" pitchFamily="34" charset="0"/>
                  <a:cs typeface="Times New Roman" panose="02020603050405020304" pitchFamily="18" charset="0"/>
                </a:rPr>
                <a:t>hab</a:t>
              </a:r>
              <a:r>
                <a:rPr lang="pt-PT" dirty="0">
                  <a:latin typeface="HurmeGeometricSans4 Regular" panose="020B0500020000000000" pitchFamily="34" charset="0"/>
                  <a:ea typeface="Calibri" panose="020F0502020204030204" pitchFamily="34" charset="0"/>
                  <a:cs typeface="Times New Roman" panose="02020603050405020304" pitchFamily="18" charset="0"/>
                </a:rPr>
                <a:t>./km</a:t>
              </a:r>
              <a:r>
                <a:rPr lang="pt-PT" baseline="30000" dirty="0">
                  <a:latin typeface="HurmeGeometricSans4 Regular" panose="020B0500020000000000" pitchFamily="34" charset="0"/>
                  <a:ea typeface="Calibri" panose="020F0502020204030204" pitchFamily="34" charset="0"/>
                  <a:cs typeface="Times New Roman" panose="02020603050405020304" pitchFamily="18" charset="0"/>
                </a:rPr>
                <a:t>2</a:t>
              </a:r>
              <a:r>
                <a:rPr lang="pt-PT" dirty="0">
                  <a:latin typeface="HurmeGeometricSans4 Regular" panose="020B0500020000000000" pitchFamily="34" charset="0"/>
                  <a:ea typeface="Calibri" panose="020F0502020204030204" pitchFamily="34" charset="0"/>
                  <a:cs typeface="Times New Roman" panose="02020603050405020304" pitchFamily="18" charset="0"/>
                </a:rPr>
                <a:t>, Joane com 1 106,57 </a:t>
              </a:r>
              <a:r>
                <a:rPr lang="pt-PT" dirty="0" err="1">
                  <a:latin typeface="HurmeGeometricSans4 Regular" panose="020B0500020000000000" pitchFamily="34" charset="0"/>
                  <a:ea typeface="Calibri" panose="020F0502020204030204" pitchFamily="34" charset="0"/>
                  <a:cs typeface="Times New Roman" panose="02020603050405020304" pitchFamily="18" charset="0"/>
                </a:rPr>
                <a:t>hab</a:t>
              </a:r>
              <a:r>
                <a:rPr lang="pt-PT" dirty="0">
                  <a:latin typeface="HurmeGeometricSans4 Regular" panose="020B0500020000000000" pitchFamily="34" charset="0"/>
                  <a:ea typeface="Calibri" panose="020F0502020204030204" pitchFamily="34" charset="0"/>
                  <a:cs typeface="Times New Roman" panose="02020603050405020304" pitchFamily="18" charset="0"/>
                </a:rPr>
                <a:t>/km</a:t>
              </a:r>
              <a:r>
                <a:rPr lang="pt-PT" baseline="30000" dirty="0">
                  <a:latin typeface="HurmeGeometricSans4 Regular" panose="020B0500020000000000" pitchFamily="34" charset="0"/>
                  <a:ea typeface="Calibri" panose="020F0502020204030204" pitchFamily="34" charset="0"/>
                  <a:cs typeface="Times New Roman" panose="02020603050405020304" pitchFamily="18" charset="0"/>
                </a:rPr>
                <a:t>2</a:t>
              </a:r>
              <a:r>
                <a:rPr lang="pt-PT" dirty="0">
                  <a:latin typeface="HurmeGeometricSans4 Regular" panose="020B0500020000000000" pitchFamily="34" charset="0"/>
                  <a:ea typeface="Calibri" panose="020F0502020204030204" pitchFamily="34" charset="0"/>
                  <a:cs typeface="Times New Roman" panose="02020603050405020304" pitchFamily="18" charset="0"/>
                </a:rPr>
                <a:t> e Ribeirão com 857,9hab/Km</a:t>
              </a:r>
              <a:r>
                <a:rPr lang="pt-PT" baseline="30000" dirty="0">
                  <a:latin typeface="HurmeGeometricSans4 Regular" panose="020B0500020000000000" pitchFamily="34" charset="0"/>
                  <a:ea typeface="Calibri" panose="020F0502020204030204" pitchFamily="34" charset="0"/>
                  <a:cs typeface="Times New Roman" panose="02020603050405020304" pitchFamily="18" charset="0"/>
                </a:rPr>
                <a:t>2</a:t>
              </a:r>
              <a:r>
                <a:rPr lang="pt-PT" dirty="0">
                  <a:latin typeface="HurmeGeometricSans4 Regular" panose="020B0500020000000000" pitchFamily="34" charset="0"/>
                  <a:ea typeface="Calibri" panose="020F0502020204030204" pitchFamily="34" charset="0"/>
                  <a:cs typeface="Times New Roman" panose="02020603050405020304" pitchFamily="18" charset="0"/>
                </a:rPr>
                <a:t>.  Por outro lado, os valores mais reduzidos registam-se nas freguesias que evidenciam características mais rurais, destacando-se Vilarinho das Cambas com 162,43 </a:t>
              </a:r>
              <a:r>
                <a:rPr lang="pt-PT" dirty="0" err="1">
                  <a:latin typeface="HurmeGeometricSans4 Regular" panose="020B0500020000000000" pitchFamily="34" charset="0"/>
                  <a:ea typeface="Calibri" panose="020F0502020204030204" pitchFamily="34" charset="0"/>
                  <a:cs typeface="Times New Roman" panose="02020603050405020304" pitchFamily="18" charset="0"/>
                </a:rPr>
                <a:t>hab</a:t>
              </a:r>
              <a:r>
                <a:rPr lang="pt-PT" dirty="0">
                  <a:latin typeface="HurmeGeometricSans4 Regular" panose="020B0500020000000000" pitchFamily="34" charset="0"/>
                  <a:ea typeface="Calibri" panose="020F0502020204030204" pitchFamily="34" charset="0"/>
                  <a:cs typeface="Times New Roman" panose="02020603050405020304" pitchFamily="18" charset="0"/>
                </a:rPr>
                <a:t>./km</a:t>
              </a:r>
              <a:r>
                <a:rPr lang="pt-PT" baseline="30000" dirty="0">
                  <a:latin typeface="HurmeGeometricSans4 Regular" panose="020B0500020000000000" pitchFamily="34" charset="0"/>
                  <a:ea typeface="Calibri" panose="020F0502020204030204" pitchFamily="34" charset="0"/>
                  <a:cs typeface="Times New Roman" panose="02020603050405020304" pitchFamily="18" charset="0"/>
                </a:rPr>
                <a:t>2</a:t>
              </a:r>
              <a:r>
                <a:rPr lang="pt-PT" dirty="0">
                  <a:latin typeface="HurmeGeometricSans4 Regular" panose="020B0500020000000000" pitchFamily="34" charset="0"/>
                  <a:ea typeface="Calibri" panose="020F0502020204030204" pitchFamily="34" charset="0"/>
                  <a:cs typeface="Times New Roman" panose="02020603050405020304" pitchFamily="18" charset="0"/>
                </a:rPr>
                <a:t>, Fradelos com 232,98 </a:t>
              </a:r>
              <a:r>
                <a:rPr lang="pt-PT" dirty="0" err="1">
                  <a:latin typeface="HurmeGeometricSans4 Regular" panose="020B0500020000000000" pitchFamily="34" charset="0"/>
                  <a:ea typeface="Calibri" panose="020F0502020204030204" pitchFamily="34" charset="0"/>
                  <a:cs typeface="Times New Roman" panose="02020603050405020304" pitchFamily="18" charset="0"/>
                </a:rPr>
                <a:t>hab</a:t>
              </a:r>
              <a:r>
                <a:rPr lang="pt-PT" dirty="0">
                  <a:latin typeface="HurmeGeometricSans4 Regular" panose="020B0500020000000000" pitchFamily="34" charset="0"/>
                  <a:ea typeface="Calibri" panose="020F0502020204030204" pitchFamily="34" charset="0"/>
                  <a:cs typeface="Times New Roman" panose="02020603050405020304" pitchFamily="18" charset="0"/>
                </a:rPr>
                <a:t>./km</a:t>
              </a:r>
              <a:r>
                <a:rPr lang="pt-PT" baseline="30000" dirty="0">
                  <a:latin typeface="HurmeGeometricSans4 Regular" panose="020B0500020000000000" pitchFamily="34" charset="0"/>
                  <a:ea typeface="Calibri" panose="020F0502020204030204" pitchFamily="34" charset="0"/>
                  <a:cs typeface="Times New Roman" panose="02020603050405020304" pitchFamily="18" charset="0"/>
                </a:rPr>
                <a:t>2</a:t>
              </a:r>
              <a:r>
                <a:rPr lang="pt-PT" dirty="0">
                  <a:latin typeface="HurmeGeometricSans4 Regular" panose="020B0500020000000000" pitchFamily="34" charset="0"/>
                  <a:ea typeface="Calibri" panose="020F0502020204030204" pitchFamily="34" charset="0"/>
                  <a:cs typeface="Times New Roman" panose="02020603050405020304" pitchFamily="18" charset="0"/>
                </a:rPr>
                <a:t> e a união das freguesias de Gondifelos, Cavalões e Outiz com 292,81 </a:t>
              </a:r>
              <a:r>
                <a:rPr lang="pt-PT" dirty="0" err="1">
                  <a:latin typeface="HurmeGeometricSans4 Regular" panose="020B0500020000000000" pitchFamily="34" charset="0"/>
                  <a:ea typeface="Calibri" panose="020F0502020204030204" pitchFamily="34" charset="0"/>
                  <a:cs typeface="Times New Roman" panose="02020603050405020304" pitchFamily="18" charset="0"/>
                </a:rPr>
                <a:t>hab</a:t>
              </a:r>
              <a:r>
                <a:rPr lang="pt-PT" dirty="0">
                  <a:latin typeface="HurmeGeometricSans4 Regular" panose="020B0500020000000000" pitchFamily="34" charset="0"/>
                  <a:ea typeface="Calibri" panose="020F0502020204030204" pitchFamily="34" charset="0"/>
                  <a:cs typeface="Times New Roman" panose="02020603050405020304" pitchFamily="18" charset="0"/>
                </a:rPr>
                <a:t>./km</a:t>
              </a:r>
              <a:r>
                <a:rPr lang="pt-PT" baseline="30000" dirty="0">
                  <a:latin typeface="HurmeGeometricSans4 Regular" panose="020B0500020000000000" pitchFamily="34" charset="0"/>
                  <a:ea typeface="Calibri" panose="020F0502020204030204" pitchFamily="34" charset="0"/>
                  <a:cs typeface="Times New Roman" panose="02020603050405020304" pitchFamily="18" charset="0"/>
                </a:rPr>
                <a:t>2</a:t>
              </a:r>
              <a:r>
                <a:rPr lang="pt-PT" dirty="0">
                  <a:latin typeface="HurmeGeometricSans4 Regular" panose="020B0500020000000000" pitchFamily="34" charset="0"/>
                  <a:ea typeface="Calibri" panose="020F0502020204030204" pitchFamily="34" charset="0"/>
                  <a:cs typeface="Times New Roman" panose="02020603050405020304" pitchFamily="18" charset="0"/>
                </a:rPr>
                <a:t>.</a:t>
              </a:r>
            </a:p>
            <a:p>
              <a:pPr algn="just">
                <a:lnSpc>
                  <a:spcPct val="150000"/>
                </a:lnSpc>
                <a:spcAft>
                  <a:spcPts val="800"/>
                </a:spcAft>
                <a:tabLst>
                  <a:tab pos="2409190" algn="l"/>
                </a:tabLst>
              </a:pPr>
              <a:endParaRPr lang="pt-PT" dirty="0">
                <a:latin typeface="HurmeGeometricSans4 Regular" panose="020B0500020000000000" pitchFamily="34" charset="0"/>
                <a:ea typeface="Calibri" panose="020F0502020204030204" pitchFamily="34" charset="0"/>
                <a:cs typeface="Times New Roman" panose="02020603050405020304" pitchFamily="18" charset="0"/>
              </a:endParaRPr>
            </a:p>
          </p:txBody>
        </p:sp>
      </p:grpSp>
      <p:sp>
        <p:nvSpPr>
          <p:cNvPr id="3" name="Retângulo 2"/>
          <p:cNvSpPr/>
          <p:nvPr/>
        </p:nvSpPr>
        <p:spPr>
          <a:xfrm>
            <a:off x="491319" y="906405"/>
            <a:ext cx="1729961" cy="369332"/>
          </a:xfrm>
          <a:prstGeom prst="rect">
            <a:avLst/>
          </a:prstGeom>
        </p:spPr>
        <p:txBody>
          <a:bodyPr wrap="none">
            <a:spAutoFit/>
          </a:bodyPr>
          <a:lstStyle/>
          <a:p>
            <a:r>
              <a:rPr lang="pt-PT" dirty="0">
                <a:solidFill>
                  <a:srgbClr val="317885"/>
                </a:solidFill>
                <a:latin typeface="HurmeGeometricSans4 Black" panose="020B0A00020000000000" pitchFamily="34" charset="0"/>
              </a:rPr>
              <a:t>CONCLUSÃO:</a:t>
            </a:r>
          </a:p>
        </p:txBody>
      </p:sp>
      <p:sp>
        <p:nvSpPr>
          <p:cNvPr id="4" name="CaixaDeTexto 3"/>
          <p:cNvSpPr txBox="1"/>
          <p:nvPr/>
        </p:nvSpPr>
        <p:spPr>
          <a:xfrm>
            <a:off x="743919" y="5293402"/>
            <a:ext cx="9823620" cy="430887"/>
          </a:xfrm>
          <a:prstGeom prst="rect">
            <a:avLst/>
          </a:prstGeom>
          <a:noFill/>
        </p:spPr>
        <p:txBody>
          <a:bodyPr wrap="square" rtlCol="0">
            <a:spAutoFit/>
          </a:bodyPr>
          <a:lstStyle/>
          <a:p>
            <a:r>
              <a:rPr lang="pt-PT" sz="1100" b="1" dirty="0"/>
              <a:t>Fonte: </a:t>
            </a:r>
            <a:r>
              <a:rPr lang="pt-PT" sz="1100" dirty="0"/>
              <a:t>Relatório de avaliação do ordenamento do território de Vila Nova de Famalicão, maio de 2019, Câmara Municipal de Vila Nova de Famalicão, DOGU/DOTPU </a:t>
            </a:r>
          </a:p>
          <a:p>
            <a:r>
              <a:rPr lang="pt-PT" sz="1100" dirty="0"/>
              <a:t> </a:t>
            </a:r>
          </a:p>
        </p:txBody>
      </p:sp>
    </p:spTree>
    <p:extLst>
      <p:ext uri="{BB962C8B-B14F-4D97-AF65-F5344CB8AC3E}">
        <p14:creationId xmlns:p14="http://schemas.microsoft.com/office/powerpoint/2010/main" val="422754909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84412" y="123391"/>
            <a:ext cx="11423176" cy="6555641"/>
          </a:xfrm>
          <a:prstGeom prst="rect">
            <a:avLst/>
          </a:prstGeom>
          <a:noFill/>
        </p:spPr>
        <p:txBody>
          <a:bodyPr wrap="square" rtlCol="0">
            <a:spAutoFit/>
          </a:bodyPr>
          <a:lstStyle/>
          <a:p>
            <a:r>
              <a:rPr lang="pt-PT" sz="1400" b="1" dirty="0">
                <a:latin typeface="HurmeGeometricSans4 Regular" panose="020B0500020000000000" pitchFamily="34" charset="0"/>
              </a:rPr>
              <a:t>Público-Alvo preferencial/Temas programáticos: </a:t>
            </a:r>
            <a:r>
              <a:rPr lang="pt-PT" sz="1400" dirty="0">
                <a:latin typeface="HurmeGeometricSans4 Regular" panose="020B0500020000000000" pitchFamily="34" charset="0"/>
              </a:rPr>
              <a:t>	</a:t>
            </a:r>
          </a:p>
          <a:p>
            <a:r>
              <a:rPr lang="pt-PT" sz="1400" b="1" dirty="0" smtClean="0">
                <a:solidFill>
                  <a:srgbClr val="0070C0"/>
                </a:solidFill>
                <a:latin typeface="HurmeGeometricSans4 Regular" panose="020B0500020000000000" pitchFamily="34" charset="0"/>
              </a:rPr>
              <a:t>1.º ciclo</a:t>
            </a:r>
          </a:p>
          <a:p>
            <a:r>
              <a:rPr lang="pt-PT" sz="1400" b="1" dirty="0" smtClean="0">
                <a:latin typeface="HurmeGeometricSans4 Regular" panose="020B0500020000000000" pitchFamily="34" charset="0"/>
              </a:rPr>
              <a:t>Estudo do Meio</a:t>
            </a:r>
          </a:p>
          <a:p>
            <a:r>
              <a:rPr lang="pt-PT" sz="1400" dirty="0" smtClean="0">
                <a:latin typeface="HurmeGeometricSans4 Regular" panose="020B0500020000000000" pitchFamily="34" charset="0"/>
              </a:rPr>
              <a:t>4.º ano - Relacionar </a:t>
            </a:r>
            <a:r>
              <a:rPr lang="pt-PT" sz="1400" dirty="0">
                <a:latin typeface="HurmeGeometricSans4 Regular" panose="020B0500020000000000" pitchFamily="34" charset="0"/>
              </a:rPr>
              <a:t>a distribuição espacial de alguns fenómenos físicos (relevo, clima, rede hidrográfica, etc.) com a distribuição espacial de fenómenos humanos (população, atividades económicas, etc.) a diferentes escalas. </a:t>
            </a:r>
            <a:endParaRPr lang="pt-PT" sz="1400" dirty="0" smtClean="0">
              <a:latin typeface="HurmeGeometricSans4 Regular" panose="020B0500020000000000" pitchFamily="34" charset="0"/>
            </a:endParaRPr>
          </a:p>
          <a:p>
            <a:r>
              <a:rPr lang="pt-PT" sz="1400" dirty="0">
                <a:latin typeface="HurmeGeometricSans4 Regular" panose="020B0500020000000000" pitchFamily="34" charset="0"/>
              </a:rPr>
              <a:t>À</a:t>
            </a:r>
            <a:r>
              <a:rPr lang="pt-PT" sz="1400" dirty="0" smtClean="0">
                <a:latin typeface="HurmeGeometricSans4 Regular" panose="020B0500020000000000" pitchFamily="34" charset="0"/>
              </a:rPr>
              <a:t> descoberta das inter-relações entre espaços: Os </a:t>
            </a:r>
            <a:r>
              <a:rPr lang="pt-PT" sz="1400" dirty="0">
                <a:latin typeface="HurmeGeometricSans4 Regular" panose="020B0500020000000000" pitchFamily="34" charset="0"/>
              </a:rPr>
              <a:t>aglomerados populacionais</a:t>
            </a:r>
          </a:p>
          <a:p>
            <a:r>
              <a:rPr lang="pt-PT" sz="1400" dirty="0">
                <a:latin typeface="HurmeGeometricSans4 Regular" panose="020B0500020000000000" pitchFamily="34" charset="0"/>
              </a:rPr>
              <a:t>	</a:t>
            </a:r>
          </a:p>
          <a:p>
            <a:r>
              <a:rPr lang="pt-PT" sz="1400" b="1" dirty="0" smtClean="0">
                <a:solidFill>
                  <a:srgbClr val="0070C0"/>
                </a:solidFill>
                <a:latin typeface="HurmeGeometricSans4 Regular" panose="020B0500020000000000" pitchFamily="34" charset="0"/>
              </a:rPr>
              <a:t>2.º </a:t>
            </a:r>
            <a:r>
              <a:rPr lang="pt-PT" sz="1400" b="1" dirty="0">
                <a:solidFill>
                  <a:srgbClr val="0070C0"/>
                </a:solidFill>
                <a:latin typeface="HurmeGeometricSans4 Regular" panose="020B0500020000000000" pitchFamily="34" charset="0"/>
              </a:rPr>
              <a:t>ciclo</a:t>
            </a:r>
          </a:p>
          <a:p>
            <a:r>
              <a:rPr lang="pt-PT" sz="1400" b="1" dirty="0" smtClean="0">
                <a:latin typeface="HurmeGeometricSans4 Regular" panose="020B0500020000000000" pitchFamily="34" charset="0"/>
              </a:rPr>
              <a:t>História e Geografia de Portugal</a:t>
            </a:r>
          </a:p>
          <a:p>
            <a:r>
              <a:rPr lang="pt-PT" sz="1400" dirty="0" smtClean="0">
                <a:latin typeface="HurmeGeometricSans4 Regular" panose="020B0500020000000000" pitchFamily="34" charset="0"/>
              </a:rPr>
              <a:t>6.º ano – Portugal Hoje</a:t>
            </a:r>
          </a:p>
          <a:p>
            <a:endParaRPr lang="pt-PT" sz="1400" b="1" dirty="0" smtClean="0">
              <a:solidFill>
                <a:srgbClr val="0070C0"/>
              </a:solidFill>
              <a:latin typeface="HurmeGeometricSans4 Regular" panose="020B0500020000000000" pitchFamily="34" charset="0"/>
            </a:endParaRPr>
          </a:p>
          <a:p>
            <a:r>
              <a:rPr lang="pt-PT" sz="1400" b="1" dirty="0" smtClean="0">
                <a:solidFill>
                  <a:srgbClr val="0070C0"/>
                </a:solidFill>
                <a:latin typeface="HurmeGeometricSans4 Regular" panose="020B0500020000000000" pitchFamily="34" charset="0"/>
              </a:rPr>
              <a:t>3.º </a:t>
            </a:r>
            <a:r>
              <a:rPr lang="pt-PT" sz="1400" b="1" dirty="0">
                <a:solidFill>
                  <a:srgbClr val="0070C0"/>
                </a:solidFill>
                <a:latin typeface="HurmeGeometricSans4 Regular" panose="020B0500020000000000" pitchFamily="34" charset="0"/>
              </a:rPr>
              <a:t>ciclo</a:t>
            </a:r>
          </a:p>
          <a:p>
            <a:r>
              <a:rPr lang="pt-PT" sz="1400" b="1" dirty="0" smtClean="0">
                <a:latin typeface="HurmeGeometricSans4 Regular" panose="020B0500020000000000" pitchFamily="34" charset="0"/>
              </a:rPr>
              <a:t>Geografia </a:t>
            </a:r>
            <a:endParaRPr lang="pt-PT" sz="1400" b="1" dirty="0">
              <a:latin typeface="HurmeGeometricSans4 Regular" panose="020B0500020000000000" pitchFamily="34" charset="0"/>
            </a:endParaRPr>
          </a:p>
          <a:p>
            <a:r>
              <a:rPr lang="pt-PT" sz="1400" dirty="0">
                <a:latin typeface="HurmeGeometricSans4 Regular" panose="020B0500020000000000" pitchFamily="34" charset="0"/>
              </a:rPr>
              <a:t>7.º ano - </a:t>
            </a:r>
            <a:r>
              <a:rPr lang="pt-PT" sz="1400" dirty="0" smtClean="0">
                <a:latin typeface="HurmeGeometricSans4 Regular" panose="020B0500020000000000" pitchFamily="34" charset="0"/>
              </a:rPr>
              <a:t>Meio Natural.</a:t>
            </a:r>
            <a:r>
              <a:rPr lang="pt-PT" sz="1400" dirty="0">
                <a:latin typeface="HurmeGeometricSans4 Regular" panose="020B0500020000000000" pitchFamily="34" charset="0"/>
              </a:rPr>
              <a:t>	</a:t>
            </a:r>
          </a:p>
          <a:p>
            <a:r>
              <a:rPr lang="pt-PT" sz="1400" dirty="0">
                <a:latin typeface="HurmeGeometricSans4 Regular" panose="020B0500020000000000" pitchFamily="34" charset="0"/>
              </a:rPr>
              <a:t>8.º ano - População e Povoamento; As Atividades </a:t>
            </a:r>
            <a:r>
              <a:rPr lang="pt-PT" sz="1400" dirty="0" smtClean="0">
                <a:latin typeface="HurmeGeometricSans4 Regular" panose="020B0500020000000000" pitchFamily="34" charset="0"/>
              </a:rPr>
              <a:t>Económicas.</a:t>
            </a:r>
            <a:r>
              <a:rPr lang="pt-PT" sz="1400" dirty="0">
                <a:solidFill>
                  <a:srgbClr val="FF0000"/>
                </a:solidFill>
                <a:latin typeface="HurmeGeometricSans4 Regular" panose="020B0500020000000000" pitchFamily="34" charset="0"/>
              </a:rPr>
              <a:t>	</a:t>
            </a:r>
          </a:p>
          <a:p>
            <a:endParaRPr lang="pt-PT" sz="1400" dirty="0">
              <a:solidFill>
                <a:srgbClr val="FF0000"/>
              </a:solidFill>
              <a:latin typeface="HurmeGeometricSans4 Regular" panose="020B0500020000000000" pitchFamily="34" charset="0"/>
            </a:endParaRPr>
          </a:p>
          <a:p>
            <a:r>
              <a:rPr lang="pt-PT" sz="1400" b="1" dirty="0" smtClean="0">
                <a:solidFill>
                  <a:srgbClr val="0070C0"/>
                </a:solidFill>
                <a:latin typeface="HurmeGeometricSans4 Regular" panose="020B0500020000000000" pitchFamily="34" charset="0"/>
              </a:rPr>
              <a:t>Ensino </a:t>
            </a:r>
            <a:r>
              <a:rPr lang="pt-PT" sz="1400" b="1" dirty="0">
                <a:solidFill>
                  <a:srgbClr val="0070C0"/>
                </a:solidFill>
                <a:latin typeface="HurmeGeometricSans4 Regular" panose="020B0500020000000000" pitchFamily="34" charset="0"/>
              </a:rPr>
              <a:t>Secundário</a:t>
            </a:r>
          </a:p>
          <a:p>
            <a:r>
              <a:rPr lang="pt-PT" sz="1400" b="1" dirty="0">
                <a:latin typeface="HurmeGeometricSans4 Regular" panose="020B0500020000000000" pitchFamily="34" charset="0"/>
              </a:rPr>
              <a:t>Geografia A</a:t>
            </a:r>
          </a:p>
          <a:p>
            <a:r>
              <a:rPr lang="pt-PT" sz="1400" dirty="0">
                <a:latin typeface="HurmeGeometricSans4 Regular" panose="020B0500020000000000" pitchFamily="34" charset="0"/>
              </a:rPr>
              <a:t>10.º ano – A população evolução e diferenças </a:t>
            </a:r>
            <a:r>
              <a:rPr lang="pt-PT" sz="1400" dirty="0" smtClean="0">
                <a:latin typeface="HurmeGeometricSans4 Regular" panose="020B0500020000000000" pitchFamily="34" charset="0"/>
              </a:rPr>
              <a:t>regionais.</a:t>
            </a:r>
          </a:p>
          <a:p>
            <a:endParaRPr lang="pt-PT" sz="1400" b="1" dirty="0" smtClean="0">
              <a:latin typeface="HurmeGeometricSans4 Regular" panose="020B0500020000000000" pitchFamily="34" charset="0"/>
            </a:endParaRPr>
          </a:p>
          <a:p>
            <a:r>
              <a:rPr lang="pt-PT" sz="1400" b="1" dirty="0" smtClean="0">
                <a:latin typeface="HurmeGeometricSans4 Regular" panose="020B0500020000000000" pitchFamily="34" charset="0"/>
              </a:rPr>
              <a:t>Economia A</a:t>
            </a:r>
            <a:endParaRPr lang="pt-PT" sz="1400" b="1" dirty="0">
              <a:latin typeface="HurmeGeometricSans4 Regular" panose="020B0500020000000000" pitchFamily="34" charset="0"/>
            </a:endParaRPr>
          </a:p>
          <a:p>
            <a:r>
              <a:rPr lang="pt-PT" sz="1400" dirty="0">
                <a:latin typeface="HurmeGeometricSans4 Regular" panose="020B0500020000000000" pitchFamily="34" charset="0"/>
              </a:rPr>
              <a:t>10.º ano – A atividade económica e a ciência </a:t>
            </a:r>
            <a:r>
              <a:rPr lang="pt-PT" sz="1400" dirty="0" smtClean="0">
                <a:latin typeface="HurmeGeometricSans4 Regular" panose="020B0500020000000000" pitchFamily="34" charset="0"/>
              </a:rPr>
              <a:t>económica;</a:t>
            </a:r>
          </a:p>
          <a:p>
            <a:r>
              <a:rPr lang="pt-PT" sz="1400" dirty="0" smtClean="0">
                <a:latin typeface="HurmeGeometricSans4 Regular" panose="020B0500020000000000" pitchFamily="34" charset="0"/>
              </a:rPr>
              <a:t>A </a:t>
            </a:r>
            <a:r>
              <a:rPr lang="pt-PT" sz="1400" dirty="0">
                <a:latin typeface="HurmeGeometricSans4 Regular" panose="020B0500020000000000" pitchFamily="34" charset="0"/>
              </a:rPr>
              <a:t>produção de bens e de serviços - </a:t>
            </a:r>
            <a:r>
              <a:rPr lang="pt-PT" sz="1400" dirty="0" smtClean="0">
                <a:latin typeface="HurmeGeometricSans4 Regular" panose="020B0500020000000000" pitchFamily="34" charset="0"/>
              </a:rPr>
              <a:t>Calcular </a:t>
            </a:r>
            <a:r>
              <a:rPr lang="pt-PT" sz="1400" dirty="0">
                <a:latin typeface="HurmeGeometricSans4 Regular" panose="020B0500020000000000" pitchFamily="34" charset="0"/>
              </a:rPr>
              <a:t>e interpretar indicadores associados ao fator trabalho (população ativa e inativa, taxas de atividade e taxas de desemprego);</a:t>
            </a:r>
            <a:endParaRPr lang="pt-PT" sz="1400" dirty="0" smtClean="0">
              <a:latin typeface="HurmeGeometricSans4 Regular" panose="020B0500020000000000" pitchFamily="34" charset="0"/>
            </a:endParaRPr>
          </a:p>
          <a:p>
            <a:r>
              <a:rPr lang="pt-PT" sz="1400" dirty="0">
                <a:latin typeface="HurmeGeometricSans4 Regular" panose="020B0500020000000000" pitchFamily="34" charset="0"/>
              </a:rPr>
              <a:t>1</a:t>
            </a:r>
            <a:r>
              <a:rPr lang="pt-PT" sz="1400" dirty="0" smtClean="0">
                <a:latin typeface="HurmeGeometricSans4 Regular" panose="020B0500020000000000" pitchFamily="34" charset="0"/>
              </a:rPr>
              <a:t>1.º </a:t>
            </a:r>
            <a:r>
              <a:rPr lang="pt-PT" sz="1400" dirty="0">
                <a:latin typeface="HurmeGeometricSans4 Regular" panose="020B0500020000000000" pitchFamily="34" charset="0"/>
              </a:rPr>
              <a:t>ano - A economia portuguesa no contexto da União </a:t>
            </a:r>
            <a:r>
              <a:rPr lang="pt-PT" sz="1400" dirty="0" smtClean="0">
                <a:latin typeface="HurmeGeometricSans4 Regular" panose="020B0500020000000000" pitchFamily="34" charset="0"/>
              </a:rPr>
              <a:t>Europeia.</a:t>
            </a:r>
          </a:p>
          <a:p>
            <a:endParaRPr lang="pt-PT" sz="1400" dirty="0" smtClean="0">
              <a:latin typeface="HurmeGeometricSans4 Regular" panose="020B0500020000000000" pitchFamily="34" charset="0"/>
            </a:endParaRPr>
          </a:p>
          <a:p>
            <a:r>
              <a:rPr lang="pt-PT" sz="1400" b="1" dirty="0" smtClean="0">
                <a:latin typeface="HurmeGeometricSans4 Regular" panose="020B0500020000000000" pitchFamily="34" charset="0"/>
              </a:rPr>
              <a:t>Economia C</a:t>
            </a:r>
            <a:r>
              <a:rPr lang="pt-PT" sz="1400" dirty="0" smtClean="0">
                <a:latin typeface="HurmeGeometricSans4 Regular" panose="020B0500020000000000" pitchFamily="34" charset="0"/>
              </a:rPr>
              <a:t> </a:t>
            </a:r>
          </a:p>
          <a:p>
            <a:r>
              <a:rPr lang="pt-PT" sz="1400" dirty="0" smtClean="0">
                <a:latin typeface="HurmeGeometricSans4 Regular" panose="020B0500020000000000" pitchFamily="34" charset="0"/>
              </a:rPr>
              <a:t>12.º ano </a:t>
            </a:r>
            <a:r>
              <a:rPr lang="pt-PT" sz="1400" dirty="0">
                <a:latin typeface="HurmeGeometricSans4 Regular" panose="020B0500020000000000" pitchFamily="34" charset="0"/>
              </a:rPr>
              <a:t>-  </a:t>
            </a:r>
            <a:r>
              <a:rPr lang="pt-PT" sz="1400" dirty="0" smtClean="0">
                <a:latin typeface="HurmeGeometricSans4 Regular" panose="020B0500020000000000" pitchFamily="34" charset="0"/>
              </a:rPr>
              <a:t>Crescimento </a:t>
            </a:r>
            <a:r>
              <a:rPr lang="pt-PT" sz="1400" dirty="0">
                <a:latin typeface="HurmeGeometricSans4 Regular" panose="020B0500020000000000" pitchFamily="34" charset="0"/>
              </a:rPr>
              <a:t>e </a:t>
            </a:r>
            <a:r>
              <a:rPr lang="pt-PT" sz="1400" dirty="0" smtClean="0">
                <a:latin typeface="HurmeGeometricSans4 Regular" panose="020B0500020000000000" pitchFamily="34" charset="0"/>
              </a:rPr>
              <a:t>desenvolvimento;</a:t>
            </a:r>
          </a:p>
          <a:p>
            <a:r>
              <a:rPr lang="pt-PT" sz="1400" dirty="0">
                <a:latin typeface="HurmeGeometricSans4 Regular" panose="020B0500020000000000" pitchFamily="34" charset="0"/>
              </a:rPr>
              <a:t>A globalização e </a:t>
            </a:r>
            <a:r>
              <a:rPr lang="pt-PT" sz="1400" dirty="0" smtClean="0">
                <a:latin typeface="HurmeGeometricSans4 Regular" panose="020B0500020000000000" pitchFamily="34" charset="0"/>
              </a:rPr>
              <a:t>a </a:t>
            </a:r>
            <a:r>
              <a:rPr lang="pt-PT" sz="1400" dirty="0">
                <a:latin typeface="HurmeGeometricSans4 Regular" panose="020B0500020000000000" pitchFamily="34" charset="0"/>
              </a:rPr>
              <a:t>regionalização </a:t>
            </a:r>
            <a:r>
              <a:rPr lang="pt-PT" sz="1400" dirty="0" smtClean="0">
                <a:latin typeface="HurmeGeometricSans4 Regular" panose="020B0500020000000000" pitchFamily="34" charset="0"/>
              </a:rPr>
              <a:t>económica. Globalização económica;</a:t>
            </a:r>
          </a:p>
          <a:p>
            <a:r>
              <a:rPr lang="pt-PT" sz="1400" dirty="0">
                <a:latin typeface="HurmeGeometricSans4 Regular" panose="020B0500020000000000" pitchFamily="34" charset="0"/>
              </a:rPr>
              <a:t>O </a:t>
            </a:r>
            <a:r>
              <a:rPr lang="pt-PT" sz="1400" dirty="0" smtClean="0">
                <a:latin typeface="HurmeGeometricSans4 Regular" panose="020B0500020000000000" pitchFamily="34" charset="0"/>
              </a:rPr>
              <a:t>desenvolvimento </a:t>
            </a:r>
            <a:r>
              <a:rPr lang="pt-PT" sz="1400" dirty="0">
                <a:latin typeface="HurmeGeometricSans4 Regular" panose="020B0500020000000000" pitchFamily="34" charset="0"/>
              </a:rPr>
              <a:t>e a </a:t>
            </a:r>
            <a:r>
              <a:rPr lang="pt-PT" sz="1400" dirty="0" smtClean="0">
                <a:latin typeface="HurmeGeometricSans4 Regular" panose="020B0500020000000000" pitchFamily="34" charset="0"/>
              </a:rPr>
              <a:t>utilização dos recursos. Estruturas demográficas</a:t>
            </a:r>
            <a:r>
              <a:rPr lang="pt-PT" sz="1400" dirty="0" smtClean="0">
                <a:latin typeface="HurmeGeometricSans4 Regular" panose="020B0500020000000000" pitchFamily="34" charset="0"/>
              </a:rPr>
              <a:t>.</a:t>
            </a:r>
            <a:endParaRPr lang="pt-PT" sz="1400" dirty="0">
              <a:latin typeface="HurmeGeometricSans4 Regular" panose="020B0500020000000000" pitchFamily="34" charset="0"/>
            </a:endParaRPr>
          </a:p>
        </p:txBody>
      </p:sp>
    </p:spTree>
    <p:extLst>
      <p:ext uri="{BB962C8B-B14F-4D97-AF65-F5344CB8AC3E}">
        <p14:creationId xmlns:p14="http://schemas.microsoft.com/office/powerpoint/2010/main" val="1394352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734367606"/>
              </p:ext>
            </p:extLst>
          </p:nvPr>
        </p:nvGraphicFramePr>
        <p:xfrm>
          <a:off x="1054185" y="1435550"/>
          <a:ext cx="10517583" cy="3101340"/>
        </p:xfrm>
        <a:graphic>
          <a:graphicData uri="http://schemas.openxmlformats.org/drawingml/2006/table">
            <a:tbl>
              <a:tblPr firstRow="1" firstCol="1" bandRow="1">
                <a:tableStyleId>{5C22544A-7EE6-4342-B048-85BDC9FD1C3A}</a:tableStyleId>
              </a:tblPr>
              <a:tblGrid>
                <a:gridCol w="10517583">
                  <a:extLst>
                    <a:ext uri="{9D8B030D-6E8A-4147-A177-3AD203B41FA5}">
                      <a16:colId xmlns:a16="http://schemas.microsoft.com/office/drawing/2014/main" val="2588435277"/>
                    </a:ext>
                  </a:extLst>
                </a:gridCol>
              </a:tblGrid>
              <a:tr h="231832">
                <a:tc>
                  <a:txBody>
                    <a:bodyPr/>
                    <a:lstStyle/>
                    <a:p>
                      <a:pPr algn="just">
                        <a:lnSpc>
                          <a:spcPct val="150000"/>
                        </a:lnSpc>
                        <a:spcBef>
                          <a:spcPts val="300"/>
                        </a:spcBef>
                        <a:spcAft>
                          <a:spcPts val="300"/>
                        </a:spcAft>
                        <a:tabLst>
                          <a:tab pos="2409190" algn="l"/>
                        </a:tabLst>
                      </a:pPr>
                      <a:r>
                        <a:rPr lang="pt-PT" sz="1800" dirty="0">
                          <a:effectLst/>
                          <a:latin typeface="HurmeGeometricSans4 Regular" panose="020B0500020000000000" pitchFamily="34" charset="0"/>
                        </a:rPr>
                        <a:t>População Residente por Grupos Etários</a:t>
                      </a:r>
                      <a:endParaRPr lang="pt-PT" sz="1800" dirty="0">
                        <a:effectLst/>
                        <a:latin typeface="HurmeGeometricSans4 Regular" panose="020B0500020000000000" pitchFamily="34" charset="0"/>
                        <a:cs typeface="Times New Roman" panose="02020603050405020304" pitchFamily="18" charset="0"/>
                      </a:endParaRPr>
                    </a:p>
                  </a:txBody>
                  <a:tcPr marL="63227" marR="63227" marT="0" marB="0" anchor="ctr">
                    <a:solidFill>
                      <a:srgbClr val="008B99"/>
                    </a:solidFill>
                  </a:tcPr>
                </a:tc>
                <a:extLst>
                  <a:ext uri="{0D108BD9-81ED-4DB2-BD59-A6C34878D82A}">
                    <a16:rowId xmlns:a16="http://schemas.microsoft.com/office/drawing/2014/main" val="3809215864"/>
                  </a:ext>
                </a:extLst>
              </a:tr>
              <a:tr h="592927">
                <a:tc>
                  <a:txBody>
                    <a:bodyPr/>
                    <a:lstStyle/>
                    <a:p>
                      <a:pPr algn="just">
                        <a:lnSpc>
                          <a:spcPct val="115000"/>
                        </a:lnSpc>
                        <a:spcBef>
                          <a:spcPts val="300"/>
                        </a:spcBef>
                        <a:spcAft>
                          <a:spcPts val="300"/>
                        </a:spcAft>
                        <a:tabLst>
                          <a:tab pos="2409190" algn="l"/>
                        </a:tabLst>
                      </a:pPr>
                      <a:endParaRPr lang="pt-PT" sz="1600" dirty="0" smtClean="0">
                        <a:solidFill>
                          <a:schemeClr val="tx1"/>
                        </a:solidFill>
                        <a:effectLst/>
                        <a:latin typeface="HurmeGeometricSans4 Regular" panose="020B0500020000000000" pitchFamily="34" charset="0"/>
                      </a:endParaRPr>
                    </a:p>
                    <a:p>
                      <a:pPr algn="just">
                        <a:lnSpc>
                          <a:spcPct val="115000"/>
                        </a:lnSpc>
                        <a:spcBef>
                          <a:spcPts val="300"/>
                        </a:spcBef>
                        <a:spcAft>
                          <a:spcPts val="300"/>
                        </a:spcAft>
                        <a:tabLst>
                          <a:tab pos="2409190" algn="l"/>
                        </a:tabLst>
                      </a:pPr>
                      <a:r>
                        <a:rPr lang="pt-PT" sz="1600" dirty="0" smtClean="0">
                          <a:solidFill>
                            <a:schemeClr val="tx1"/>
                          </a:solidFill>
                          <a:effectLst/>
                          <a:latin typeface="HurmeGeometricSans4 Regular" panose="020B0500020000000000" pitchFamily="34" charset="0"/>
                        </a:rPr>
                        <a:t>Descrição </a:t>
                      </a:r>
                      <a:r>
                        <a:rPr lang="pt-PT" sz="1600" dirty="0">
                          <a:solidFill>
                            <a:schemeClr val="tx1"/>
                          </a:solidFill>
                          <a:effectLst/>
                          <a:latin typeface="HurmeGeometricSans4 Regular" panose="020B0500020000000000" pitchFamily="34" charset="0"/>
                        </a:rPr>
                        <a:t>sumária</a:t>
                      </a:r>
                    </a:p>
                    <a:p>
                      <a:pPr algn="just">
                        <a:lnSpc>
                          <a:spcPct val="115000"/>
                        </a:lnSpc>
                        <a:spcBef>
                          <a:spcPts val="300"/>
                        </a:spcBef>
                        <a:spcAft>
                          <a:spcPts val="300"/>
                        </a:spcAft>
                        <a:tabLst>
                          <a:tab pos="2409190" algn="l"/>
                        </a:tabLst>
                      </a:pPr>
                      <a:endParaRPr lang="pt-PT" sz="1600" dirty="0">
                        <a:solidFill>
                          <a:schemeClr val="tx1"/>
                        </a:solidFill>
                        <a:effectLst/>
                        <a:latin typeface="HurmeGeometricSans4 Regular" panose="020B0500020000000000" pitchFamily="34" charset="0"/>
                      </a:endParaRPr>
                    </a:p>
                    <a:p>
                      <a:pPr algn="just">
                        <a:lnSpc>
                          <a:spcPct val="115000"/>
                        </a:lnSpc>
                        <a:spcBef>
                          <a:spcPts val="300"/>
                        </a:spcBef>
                        <a:spcAft>
                          <a:spcPts val="300"/>
                        </a:spcAft>
                        <a:tabLst>
                          <a:tab pos="2409190" algn="l"/>
                        </a:tabLst>
                      </a:pPr>
                      <a:r>
                        <a:rPr lang="pt-PT" sz="1600" dirty="0">
                          <a:solidFill>
                            <a:schemeClr val="tx1"/>
                          </a:solidFill>
                          <a:effectLst/>
                          <a:latin typeface="HurmeGeometricSans4 Regular" panose="020B0500020000000000" pitchFamily="34" charset="0"/>
                        </a:rPr>
                        <a:t>População residente por grandes grupos etários (0-14 anos, 15-24 anos, 25-64 anos e 65 ou mais anos).</a:t>
                      </a:r>
                    </a:p>
                    <a:p>
                      <a:pPr algn="just">
                        <a:lnSpc>
                          <a:spcPct val="115000"/>
                        </a:lnSpc>
                        <a:spcBef>
                          <a:spcPts val="300"/>
                        </a:spcBef>
                        <a:spcAft>
                          <a:spcPts val="300"/>
                        </a:spcAft>
                        <a:tabLst>
                          <a:tab pos="2409190" algn="l"/>
                        </a:tabLst>
                      </a:pPr>
                      <a:r>
                        <a:rPr lang="pt-PT" sz="800" dirty="0">
                          <a:effectLst/>
                          <a:latin typeface="HurmeGeometricSans4 Regular" panose="020B0500020000000000" pitchFamily="34" charset="0"/>
                        </a:rPr>
                        <a:t> </a:t>
                      </a:r>
                      <a:endParaRPr lang="pt-PT" sz="9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3227" marR="63227" marT="0" marB="0">
                    <a:noFill/>
                  </a:tcPr>
                </a:tc>
                <a:extLst>
                  <a:ext uri="{0D108BD9-81ED-4DB2-BD59-A6C34878D82A}">
                    <a16:rowId xmlns:a16="http://schemas.microsoft.com/office/drawing/2014/main" val="987329868"/>
                  </a:ext>
                </a:extLst>
              </a:tr>
              <a:tr h="649129">
                <a:tc>
                  <a:txBody>
                    <a:bodyPr/>
                    <a:lstStyle/>
                    <a:p>
                      <a:pPr>
                        <a:lnSpc>
                          <a:spcPct val="115000"/>
                        </a:lnSpc>
                        <a:spcAft>
                          <a:spcPts val="0"/>
                        </a:spcAft>
                        <a:tabLst>
                          <a:tab pos="2409190" algn="l"/>
                        </a:tabLst>
                      </a:pPr>
                      <a:r>
                        <a:rPr lang="pt-PT" sz="800" dirty="0">
                          <a:effectLst/>
                          <a:latin typeface="HurmeGeometricSans4 Regular" panose="020B0500020000000000" pitchFamily="34" charset="0"/>
                        </a:rPr>
                        <a:t> </a:t>
                      </a:r>
                      <a:endParaRPr lang="pt-PT" sz="1000" dirty="0">
                        <a:effectLst/>
                        <a:latin typeface="HurmeGeometricSans4 Regular" panose="020B0500020000000000" pitchFamily="34" charset="0"/>
                        <a:cs typeface="Times New Roman" panose="02020603050405020304" pitchFamily="18" charset="0"/>
                      </a:endParaRPr>
                    </a:p>
                    <a:p>
                      <a:pPr>
                        <a:lnSpc>
                          <a:spcPct val="115000"/>
                        </a:lnSpc>
                        <a:spcBef>
                          <a:spcPts val="300"/>
                        </a:spcBef>
                        <a:spcAft>
                          <a:spcPts val="300"/>
                        </a:spcAft>
                        <a:tabLst>
                          <a:tab pos="2409190" algn="l"/>
                        </a:tabLst>
                      </a:pPr>
                      <a:r>
                        <a:rPr lang="pt-PT" sz="1200" dirty="0">
                          <a:solidFill>
                            <a:schemeClr val="tx1"/>
                          </a:solidFill>
                          <a:effectLst/>
                          <a:latin typeface="HurmeGeometricSans4 Regular" panose="020B0500020000000000" pitchFamily="34" charset="0"/>
                        </a:rPr>
                        <a:t>Fonte: INE - Anuários Estatísticos da Região Norte</a:t>
                      </a:r>
                    </a:p>
                    <a:p>
                      <a:pPr>
                        <a:lnSpc>
                          <a:spcPct val="115000"/>
                        </a:lnSpc>
                        <a:spcAft>
                          <a:spcPts val="0"/>
                        </a:spcAft>
                        <a:tabLst>
                          <a:tab pos="2409190" algn="l"/>
                        </a:tabLst>
                      </a:pPr>
                      <a:r>
                        <a:rPr lang="pt-PT" sz="1200" dirty="0">
                          <a:solidFill>
                            <a:schemeClr val="tx1"/>
                          </a:solidFill>
                          <a:effectLst/>
                          <a:latin typeface="HurmeGeometricSans4 Regular" panose="020B0500020000000000" pitchFamily="34" charset="0"/>
                        </a:rPr>
                        <a:t>INE – Recenseamento da População e da Habitação</a:t>
                      </a:r>
                      <a:endParaRPr lang="pt-PT" sz="1200" dirty="0">
                        <a:solidFill>
                          <a:schemeClr val="tx1"/>
                        </a:solidFill>
                        <a:effectLst/>
                        <a:latin typeface="HurmeGeometricSans4 Regular" panose="020B0500020000000000" pitchFamily="34" charset="0"/>
                        <a:cs typeface="Times New Roman" panose="02020603050405020304" pitchFamily="18" charset="0"/>
                      </a:endParaRPr>
                    </a:p>
                    <a:p>
                      <a:pPr algn="just">
                        <a:lnSpc>
                          <a:spcPct val="150000"/>
                        </a:lnSpc>
                        <a:spcAft>
                          <a:spcPts val="800"/>
                        </a:spcAft>
                      </a:pPr>
                      <a:r>
                        <a:rPr lang="pt-PT" sz="900" dirty="0">
                          <a:effectLst/>
                          <a:latin typeface="HurmeGeometricSans4 Regular" panose="020B0500020000000000" pitchFamily="34" charset="0"/>
                        </a:rPr>
                        <a:t> </a:t>
                      </a:r>
                      <a:endParaRPr lang="pt-PT" sz="9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3227" marR="63227" marT="0" marB="0">
                    <a:noFill/>
                  </a:tcPr>
                </a:tc>
                <a:extLst>
                  <a:ext uri="{0D108BD9-81ED-4DB2-BD59-A6C34878D82A}">
                    <a16:rowId xmlns:a16="http://schemas.microsoft.com/office/drawing/2014/main" val="3317555564"/>
                  </a:ext>
                </a:extLst>
              </a:tr>
            </a:tbl>
          </a:graphicData>
        </a:graphic>
      </p:graphicFrame>
    </p:spTree>
    <p:extLst>
      <p:ext uri="{BB962C8B-B14F-4D97-AF65-F5344CB8AC3E}">
        <p14:creationId xmlns:p14="http://schemas.microsoft.com/office/powerpoint/2010/main" val="812155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2" name="Retângulo 1"/>
          <p:cNvSpPr/>
          <p:nvPr/>
        </p:nvSpPr>
        <p:spPr>
          <a:xfrm>
            <a:off x="1752939" y="159966"/>
            <a:ext cx="8775033" cy="646331"/>
          </a:xfrm>
          <a:prstGeom prst="rect">
            <a:avLst/>
          </a:prstGeom>
        </p:spPr>
        <p:txBody>
          <a:bodyPr wrap="square">
            <a:spAutoFit/>
          </a:bodyPr>
          <a:lstStyle/>
          <a:p>
            <a:r>
              <a:rPr lang="pt-PT" b="1" dirty="0">
                <a:solidFill>
                  <a:srgbClr val="005868"/>
                </a:solidFill>
                <a:latin typeface="HurmeGeometricSans4 Regular" panose="020B0500020000000000" pitchFamily="34" charset="0"/>
                <a:ea typeface="Calibri" panose="020F0502020204030204" pitchFamily="34" charset="0"/>
                <a:cs typeface="Times New Roman" panose="02020603050405020304" pitchFamily="18" charset="0"/>
              </a:rPr>
              <a:t>População residente por grandes grupos etários em Portugal, Região Norte e concelho de Vila Nova de Famalicão, em 2001, 2011 e 2017</a:t>
            </a:r>
            <a:endParaRPr lang="pt-PT" dirty="0">
              <a:solidFill>
                <a:srgbClr val="005868"/>
              </a:solidFill>
            </a:endParaRPr>
          </a:p>
        </p:txBody>
      </p:sp>
      <p:graphicFrame>
        <p:nvGraphicFramePr>
          <p:cNvPr id="3" name="Tabela 2"/>
          <p:cNvGraphicFramePr>
            <a:graphicFrameLocks noGrp="1"/>
          </p:cNvGraphicFramePr>
          <p:nvPr>
            <p:extLst>
              <p:ext uri="{D42A27DB-BD31-4B8C-83A1-F6EECF244321}">
                <p14:modId xmlns:p14="http://schemas.microsoft.com/office/powerpoint/2010/main" val="4129598717"/>
              </p:ext>
            </p:extLst>
          </p:nvPr>
        </p:nvGraphicFramePr>
        <p:xfrm>
          <a:off x="1752940" y="934632"/>
          <a:ext cx="8775032" cy="5397917"/>
        </p:xfrm>
        <a:graphic>
          <a:graphicData uri="http://schemas.openxmlformats.org/drawingml/2006/table">
            <a:tbl>
              <a:tblPr firstRow="1" firstCol="1" bandRow="1">
                <a:tableStyleId>{5C22544A-7EE6-4342-B048-85BDC9FD1C3A}</a:tableStyleId>
              </a:tblPr>
              <a:tblGrid>
                <a:gridCol w="1374171">
                  <a:extLst>
                    <a:ext uri="{9D8B030D-6E8A-4147-A177-3AD203B41FA5}">
                      <a16:colId xmlns:a16="http://schemas.microsoft.com/office/drawing/2014/main" val="66369843"/>
                    </a:ext>
                  </a:extLst>
                </a:gridCol>
                <a:gridCol w="823098">
                  <a:extLst>
                    <a:ext uri="{9D8B030D-6E8A-4147-A177-3AD203B41FA5}">
                      <a16:colId xmlns:a16="http://schemas.microsoft.com/office/drawing/2014/main" val="2377746616"/>
                    </a:ext>
                  </a:extLst>
                </a:gridCol>
                <a:gridCol w="823098">
                  <a:extLst>
                    <a:ext uri="{9D8B030D-6E8A-4147-A177-3AD203B41FA5}">
                      <a16:colId xmlns:a16="http://schemas.microsoft.com/office/drawing/2014/main" val="3039058115"/>
                    </a:ext>
                  </a:extLst>
                </a:gridCol>
                <a:gridCol w="823098">
                  <a:extLst>
                    <a:ext uri="{9D8B030D-6E8A-4147-A177-3AD203B41FA5}">
                      <a16:colId xmlns:a16="http://schemas.microsoft.com/office/drawing/2014/main" val="3478398174"/>
                    </a:ext>
                  </a:extLst>
                </a:gridCol>
                <a:gridCol w="821342">
                  <a:extLst>
                    <a:ext uri="{9D8B030D-6E8A-4147-A177-3AD203B41FA5}">
                      <a16:colId xmlns:a16="http://schemas.microsoft.com/office/drawing/2014/main" val="299136231"/>
                    </a:ext>
                  </a:extLst>
                </a:gridCol>
                <a:gridCol w="823098">
                  <a:extLst>
                    <a:ext uri="{9D8B030D-6E8A-4147-A177-3AD203B41FA5}">
                      <a16:colId xmlns:a16="http://schemas.microsoft.com/office/drawing/2014/main" val="3458777110"/>
                    </a:ext>
                  </a:extLst>
                </a:gridCol>
                <a:gridCol w="823098">
                  <a:extLst>
                    <a:ext uri="{9D8B030D-6E8A-4147-A177-3AD203B41FA5}">
                      <a16:colId xmlns:a16="http://schemas.microsoft.com/office/drawing/2014/main" val="703719000"/>
                    </a:ext>
                  </a:extLst>
                </a:gridCol>
                <a:gridCol w="821342">
                  <a:extLst>
                    <a:ext uri="{9D8B030D-6E8A-4147-A177-3AD203B41FA5}">
                      <a16:colId xmlns:a16="http://schemas.microsoft.com/office/drawing/2014/main" val="1965753581"/>
                    </a:ext>
                  </a:extLst>
                </a:gridCol>
                <a:gridCol w="824854">
                  <a:extLst>
                    <a:ext uri="{9D8B030D-6E8A-4147-A177-3AD203B41FA5}">
                      <a16:colId xmlns:a16="http://schemas.microsoft.com/office/drawing/2014/main" val="2179409176"/>
                    </a:ext>
                  </a:extLst>
                </a:gridCol>
                <a:gridCol w="817833">
                  <a:extLst>
                    <a:ext uri="{9D8B030D-6E8A-4147-A177-3AD203B41FA5}">
                      <a16:colId xmlns:a16="http://schemas.microsoft.com/office/drawing/2014/main" val="3086205435"/>
                    </a:ext>
                  </a:extLst>
                </a:gridCol>
              </a:tblGrid>
              <a:tr h="711518">
                <a:tc rowSpan="2">
                  <a:txBody>
                    <a:bodyPr/>
                    <a:lstStyle/>
                    <a:p>
                      <a:pPr algn="ctr">
                        <a:lnSpc>
                          <a:spcPct val="150000"/>
                        </a:lnSpc>
                        <a:spcAft>
                          <a:spcPts val="0"/>
                        </a:spcAft>
                        <a:tabLst>
                          <a:tab pos="2409190" algn="l"/>
                        </a:tabLst>
                      </a:pPr>
                      <a:r>
                        <a:rPr lang="pt-PT" sz="1400" b="1" dirty="0">
                          <a:effectLst/>
                        </a:rPr>
                        <a:t>INDICADORES</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gridSpan="3">
                  <a:txBody>
                    <a:bodyPr/>
                    <a:lstStyle/>
                    <a:p>
                      <a:pPr algn="ctr">
                        <a:lnSpc>
                          <a:spcPct val="150000"/>
                        </a:lnSpc>
                        <a:spcAft>
                          <a:spcPts val="0"/>
                        </a:spcAft>
                        <a:tabLst>
                          <a:tab pos="2409190" algn="l"/>
                        </a:tabLst>
                      </a:pPr>
                      <a:r>
                        <a:rPr lang="pt-PT" sz="1600" b="1" dirty="0">
                          <a:effectLst/>
                        </a:rPr>
                        <a:t>PORTUGAL</a:t>
                      </a:r>
                      <a:endParaRPr lang="pt-PT" sz="16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hMerge="1">
                  <a:txBody>
                    <a:bodyPr/>
                    <a:lstStyle/>
                    <a:p>
                      <a:endParaRPr lang="pt-PT"/>
                    </a:p>
                  </a:txBody>
                  <a:tcPr/>
                </a:tc>
                <a:tc hMerge="1">
                  <a:txBody>
                    <a:bodyPr/>
                    <a:lstStyle/>
                    <a:p>
                      <a:endParaRPr lang="pt-PT"/>
                    </a:p>
                  </a:txBody>
                  <a:tcPr/>
                </a:tc>
                <a:tc gridSpan="3">
                  <a:txBody>
                    <a:bodyPr/>
                    <a:lstStyle/>
                    <a:p>
                      <a:pPr algn="ctr">
                        <a:lnSpc>
                          <a:spcPct val="150000"/>
                        </a:lnSpc>
                        <a:spcAft>
                          <a:spcPts val="0"/>
                        </a:spcAft>
                        <a:tabLst>
                          <a:tab pos="2409190" algn="l"/>
                        </a:tabLst>
                      </a:pPr>
                      <a:r>
                        <a:rPr lang="pt-PT" sz="1600" b="1" dirty="0">
                          <a:effectLst/>
                        </a:rPr>
                        <a:t>NORTE</a:t>
                      </a:r>
                      <a:endParaRPr lang="pt-PT" sz="16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hMerge="1">
                  <a:txBody>
                    <a:bodyPr/>
                    <a:lstStyle/>
                    <a:p>
                      <a:endParaRPr lang="pt-PT"/>
                    </a:p>
                  </a:txBody>
                  <a:tcPr/>
                </a:tc>
                <a:tc hMerge="1">
                  <a:txBody>
                    <a:bodyPr/>
                    <a:lstStyle/>
                    <a:p>
                      <a:endParaRPr lang="pt-PT"/>
                    </a:p>
                  </a:txBody>
                  <a:tcPr/>
                </a:tc>
                <a:tc gridSpan="3">
                  <a:txBody>
                    <a:bodyPr/>
                    <a:lstStyle/>
                    <a:p>
                      <a:pPr algn="ctr">
                        <a:lnSpc>
                          <a:spcPct val="150000"/>
                        </a:lnSpc>
                        <a:spcAft>
                          <a:spcPts val="0"/>
                        </a:spcAft>
                        <a:tabLst>
                          <a:tab pos="2409190" algn="l"/>
                        </a:tabLst>
                      </a:pPr>
                      <a:r>
                        <a:rPr lang="pt-PT" sz="1600" b="1" dirty="0">
                          <a:effectLst/>
                        </a:rPr>
                        <a:t>VILA NOVA DE FAMALICÃO</a:t>
                      </a:r>
                      <a:endParaRPr lang="pt-PT" sz="16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hMerge="1">
                  <a:txBody>
                    <a:bodyPr/>
                    <a:lstStyle/>
                    <a:p>
                      <a:endParaRPr lang="pt-PT"/>
                    </a:p>
                  </a:txBody>
                  <a:tcPr/>
                </a:tc>
                <a:tc hMerge="1">
                  <a:txBody>
                    <a:bodyPr/>
                    <a:lstStyle/>
                    <a:p>
                      <a:endParaRPr lang="pt-PT"/>
                    </a:p>
                  </a:txBody>
                  <a:tcPr/>
                </a:tc>
                <a:extLst>
                  <a:ext uri="{0D108BD9-81ED-4DB2-BD59-A6C34878D82A}">
                    <a16:rowId xmlns:a16="http://schemas.microsoft.com/office/drawing/2014/main" val="165499496"/>
                  </a:ext>
                </a:extLst>
              </a:tr>
              <a:tr h="756644">
                <a:tc vMerge="1">
                  <a:txBody>
                    <a:bodyPr/>
                    <a:lstStyle/>
                    <a:p>
                      <a:endParaRPr lang="pt-PT"/>
                    </a:p>
                  </a:txBody>
                  <a:tcPr/>
                </a:tc>
                <a:tc>
                  <a:txBody>
                    <a:bodyPr/>
                    <a:lstStyle/>
                    <a:p>
                      <a:pPr algn="ctr">
                        <a:lnSpc>
                          <a:spcPct val="150000"/>
                        </a:lnSpc>
                        <a:spcAft>
                          <a:spcPts val="0"/>
                        </a:spcAft>
                        <a:tabLst>
                          <a:tab pos="2409190" algn="l"/>
                        </a:tabLst>
                      </a:pPr>
                      <a:r>
                        <a:rPr lang="pt-PT" sz="1400" b="1" dirty="0">
                          <a:effectLst/>
                        </a:rPr>
                        <a:t>2001 (%)</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2011 (%)</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2017 (%)</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2001 (%)</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2011 (%)</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2017 (%)</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2001 (%)</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2011 (%)</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2017 (%)</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extLst>
                  <a:ext uri="{0D108BD9-81ED-4DB2-BD59-A6C34878D82A}">
                    <a16:rowId xmlns:a16="http://schemas.microsoft.com/office/drawing/2014/main" val="226530377"/>
                  </a:ext>
                </a:extLst>
              </a:tr>
              <a:tr h="785951">
                <a:tc>
                  <a:txBody>
                    <a:bodyPr/>
                    <a:lstStyle/>
                    <a:p>
                      <a:pPr algn="ctr">
                        <a:lnSpc>
                          <a:spcPct val="150000"/>
                        </a:lnSpc>
                        <a:spcAft>
                          <a:spcPts val="0"/>
                        </a:spcAft>
                        <a:tabLst>
                          <a:tab pos="2409190" algn="l"/>
                        </a:tabLst>
                      </a:pPr>
                      <a:r>
                        <a:rPr lang="pt-PT" sz="1400" b="1" dirty="0">
                          <a:effectLst/>
                        </a:rPr>
                        <a:t>0 - 14 anos</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400" b="1">
                          <a:effectLst/>
                        </a:rPr>
                        <a:t>16,0%</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a:effectLst/>
                        </a:rPr>
                        <a:t>14,9%</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a:effectLst/>
                        </a:rPr>
                        <a:t>13,8%</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a:effectLst/>
                        </a:rPr>
                        <a:t>17,6%</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a:effectLst/>
                        </a:rPr>
                        <a:t>14,9%</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a:effectLst/>
                        </a:rPr>
                        <a:t>13,1%</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a:effectLst/>
                        </a:rPr>
                        <a:t>18,8%</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a:effectLst/>
                        </a:rPr>
                        <a:t>16,2%</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a:effectLst/>
                        </a:rPr>
                        <a:t>13,3%</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63331375"/>
                  </a:ext>
                </a:extLst>
              </a:tr>
              <a:tr h="785951">
                <a:tc>
                  <a:txBody>
                    <a:bodyPr/>
                    <a:lstStyle/>
                    <a:p>
                      <a:pPr algn="ctr">
                        <a:lnSpc>
                          <a:spcPct val="150000"/>
                        </a:lnSpc>
                        <a:spcAft>
                          <a:spcPts val="0"/>
                        </a:spcAft>
                        <a:tabLst>
                          <a:tab pos="2409190" algn="l"/>
                        </a:tabLst>
                      </a:pPr>
                      <a:r>
                        <a:rPr lang="pt-PT" sz="1400" b="1" dirty="0">
                          <a:effectLst/>
                        </a:rPr>
                        <a:t>15 - 24 anos</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400" b="1" dirty="0">
                          <a:effectLst/>
                        </a:rPr>
                        <a:t>14,3%</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10,9%</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10,6%</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14,6%</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11,5%</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11,2%</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15,6%</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12,0%</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11,9%</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extLst>
                  <a:ext uri="{0D108BD9-81ED-4DB2-BD59-A6C34878D82A}">
                    <a16:rowId xmlns:a16="http://schemas.microsoft.com/office/drawing/2014/main" val="1080686188"/>
                  </a:ext>
                </a:extLst>
              </a:tr>
              <a:tr h="785951">
                <a:tc>
                  <a:txBody>
                    <a:bodyPr/>
                    <a:lstStyle/>
                    <a:p>
                      <a:pPr algn="ctr">
                        <a:lnSpc>
                          <a:spcPct val="150000"/>
                        </a:lnSpc>
                        <a:spcAft>
                          <a:spcPts val="0"/>
                        </a:spcAft>
                        <a:tabLst>
                          <a:tab pos="2409190" algn="l"/>
                        </a:tabLst>
                      </a:pPr>
                      <a:r>
                        <a:rPr lang="pt-PT" sz="1400" b="1" dirty="0">
                          <a:effectLst/>
                        </a:rPr>
                        <a:t>25 - 64 anos</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400" b="1">
                          <a:effectLst/>
                        </a:rPr>
                        <a:t>53,4%</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a:effectLst/>
                        </a:rPr>
                        <a:t>55,2%</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a:effectLst/>
                        </a:rPr>
                        <a:t>54,0%</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a:effectLst/>
                        </a:rPr>
                        <a:t>53,6%</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a:effectLst/>
                        </a:rPr>
                        <a:t>56,6%</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a:effectLst/>
                        </a:rPr>
                        <a:t>55,7%</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a:effectLst/>
                        </a:rPr>
                        <a:t>55,0%</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a:effectLst/>
                        </a:rPr>
                        <a:t>58,1%</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a:effectLst/>
                        </a:rPr>
                        <a:t>57,6%</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77049678"/>
                  </a:ext>
                </a:extLst>
              </a:tr>
              <a:tr h="785951">
                <a:tc>
                  <a:txBody>
                    <a:bodyPr/>
                    <a:lstStyle/>
                    <a:p>
                      <a:pPr algn="ctr">
                        <a:lnSpc>
                          <a:spcPct val="150000"/>
                        </a:lnSpc>
                        <a:spcAft>
                          <a:spcPts val="0"/>
                        </a:spcAft>
                        <a:tabLst>
                          <a:tab pos="2409190" algn="l"/>
                        </a:tabLst>
                      </a:pPr>
                      <a:r>
                        <a:rPr lang="pt-PT" sz="1400" b="1" dirty="0">
                          <a:effectLst/>
                        </a:rPr>
                        <a:t>65 e mais anos</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400" b="1" dirty="0">
                          <a:effectLst/>
                        </a:rPr>
                        <a:t>16,4%</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19,0%</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21,5%</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14,2%</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17,0%</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20,0%</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10,6%</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13,8%</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b="1" dirty="0">
                          <a:effectLst/>
                        </a:rPr>
                        <a:t>17,2%</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extLst>
                  <a:ext uri="{0D108BD9-81ED-4DB2-BD59-A6C34878D82A}">
                    <a16:rowId xmlns:a16="http://schemas.microsoft.com/office/drawing/2014/main" val="3401371419"/>
                  </a:ext>
                </a:extLst>
              </a:tr>
              <a:tr h="785951">
                <a:tc>
                  <a:txBody>
                    <a:bodyPr/>
                    <a:lstStyle/>
                    <a:p>
                      <a:pPr algn="ctr">
                        <a:lnSpc>
                          <a:spcPct val="150000"/>
                        </a:lnSpc>
                        <a:spcAft>
                          <a:spcPts val="0"/>
                        </a:spcAft>
                        <a:tabLst>
                          <a:tab pos="2409190" algn="l"/>
                        </a:tabLst>
                      </a:pPr>
                      <a:r>
                        <a:rPr lang="pt-PT" sz="1400" b="1" dirty="0">
                          <a:solidFill>
                            <a:schemeClr val="bg1"/>
                          </a:solidFill>
                          <a:effectLst/>
                        </a:rPr>
                        <a:t>Total</a:t>
                      </a:r>
                      <a:endParaRPr lang="pt-PT" sz="1400" b="1" dirty="0">
                        <a:solidFill>
                          <a:schemeClr val="bg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400" b="1">
                          <a:effectLst/>
                        </a:rPr>
                        <a:t>100%</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a:effectLst/>
                        </a:rPr>
                        <a:t>100%</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a:effectLst/>
                        </a:rPr>
                        <a:t>100%</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a:effectLst/>
                        </a:rPr>
                        <a:t>100%</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a:effectLst/>
                        </a:rPr>
                        <a:t>100%</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a:effectLst/>
                        </a:rPr>
                        <a:t>100%</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a:effectLst/>
                        </a:rPr>
                        <a:t>100%</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a:effectLst/>
                        </a:rPr>
                        <a:t>100%</a:t>
                      </a:r>
                      <a:endParaRPr lang="pt-PT" sz="1400" b="1">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b="1" dirty="0">
                          <a:effectLst/>
                        </a:rPr>
                        <a:t>100%</a:t>
                      </a:r>
                      <a:endParaRPr lang="pt-PT" sz="1400" b="1"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96620961"/>
                  </a:ext>
                </a:extLst>
              </a:tr>
            </a:tbl>
          </a:graphicData>
        </a:graphic>
      </p:graphicFrame>
      <p:sp>
        <p:nvSpPr>
          <p:cNvPr id="4" name="Retângulo 3"/>
          <p:cNvSpPr/>
          <p:nvPr/>
        </p:nvSpPr>
        <p:spPr>
          <a:xfrm>
            <a:off x="1876924" y="6319881"/>
            <a:ext cx="8775032" cy="523220"/>
          </a:xfrm>
          <a:prstGeom prst="rect">
            <a:avLst/>
          </a:prstGeom>
        </p:spPr>
        <p:txBody>
          <a:bodyPr wrap="square">
            <a:spAutoFit/>
          </a:bodyPr>
          <a:lstStyle/>
          <a:p>
            <a:pPr>
              <a:spcBef>
                <a:spcPts val="600"/>
              </a:spcBef>
              <a:spcAft>
                <a:spcPts val="1200"/>
              </a:spcAft>
              <a:tabLst>
                <a:tab pos="2409190" algn="l"/>
              </a:tabLst>
            </a:pPr>
            <a:r>
              <a:rPr lang="pt-PT" sz="1400" b="1" dirty="0">
                <a:latin typeface="HurmeGeometricSans4 Regular" panose="020B0500020000000000" pitchFamily="34" charset="0"/>
                <a:ea typeface="Calibri" panose="020F0502020204030204" pitchFamily="34" charset="0"/>
                <a:cs typeface="Times New Roman" panose="02020603050405020304" pitchFamily="18" charset="0"/>
              </a:rPr>
              <a:t>Fonte: </a:t>
            </a:r>
            <a:r>
              <a:rPr lang="pt-PT" sz="1400" dirty="0">
                <a:latin typeface="HurmeGeometricSans4 Regular" panose="020B0500020000000000" pitchFamily="34" charset="0"/>
                <a:ea typeface="Calibri" panose="020F0502020204030204" pitchFamily="34" charset="0"/>
                <a:cs typeface="Times New Roman" panose="02020603050405020304" pitchFamily="18" charset="0"/>
              </a:rPr>
              <a:t>INE, Recenseamentos gerais da população e habitação - Censos 2001 e 2011. INE, Estimativas anuais da população – 2017.</a:t>
            </a:r>
            <a:endParaRPr lang="pt-PT" sz="1400" b="1" dirty="0">
              <a:latin typeface="HurmeGeometricSans4 Regular" panose="020B0500020000000000"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598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pSp>
        <p:nvGrpSpPr>
          <p:cNvPr id="6" name="Grupo 5"/>
          <p:cNvGrpSpPr/>
          <p:nvPr/>
        </p:nvGrpSpPr>
        <p:grpSpPr>
          <a:xfrm>
            <a:off x="363940" y="363936"/>
            <a:ext cx="11464120" cy="5982273"/>
            <a:chOff x="382137" y="541357"/>
            <a:chExt cx="11464120" cy="5982273"/>
          </a:xfrm>
        </p:grpSpPr>
        <p:sp>
          <p:nvSpPr>
            <p:cNvPr id="3" name="Retângulo 2"/>
            <p:cNvSpPr/>
            <p:nvPr/>
          </p:nvSpPr>
          <p:spPr>
            <a:xfrm>
              <a:off x="382137" y="955343"/>
              <a:ext cx="11464120" cy="5568287"/>
            </a:xfrm>
            <a:prstGeom prst="rect">
              <a:avLst/>
            </a:prstGeom>
            <a:solidFill>
              <a:srgbClr val="005B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Retângulo 1"/>
            <p:cNvSpPr/>
            <p:nvPr/>
          </p:nvSpPr>
          <p:spPr>
            <a:xfrm>
              <a:off x="540027" y="1187688"/>
              <a:ext cx="11111946" cy="5119350"/>
            </a:xfrm>
            <a:prstGeom prst="rect">
              <a:avLst/>
            </a:prstGeom>
            <a:solidFill>
              <a:srgbClr val="EAEFF7"/>
            </a:solidFill>
            <a:ln w="57150">
              <a:solidFill>
                <a:srgbClr val="005B6B"/>
              </a:solidFill>
            </a:ln>
          </p:spPr>
          <p:txBody>
            <a:bodyPr wrap="square">
              <a:spAutoFit/>
            </a:bodyPr>
            <a:lstStyle/>
            <a:p>
              <a:r>
                <a:rPr lang="pt-PT" sz="1600" b="1" dirty="0">
                  <a:solidFill>
                    <a:srgbClr val="005B6B"/>
                  </a:solidFill>
                  <a:latin typeface="HurmeGeometricSans4 Regular" panose="020B0500020000000000" pitchFamily="34" charset="0"/>
                  <a:ea typeface="Calibri" panose="020F0502020204030204" pitchFamily="34" charset="0"/>
                  <a:cs typeface="Times New Roman" panose="02020603050405020304" pitchFamily="18" charset="0"/>
                </a:rPr>
                <a:t>População residente (n.º) e densidade populacional (n.º/km</a:t>
              </a:r>
              <a:r>
                <a:rPr lang="pt-PT" sz="1600" b="1" baseline="30000" dirty="0">
                  <a:solidFill>
                    <a:srgbClr val="005B6B"/>
                  </a:solidFill>
                  <a:latin typeface="HurmeGeometricSans4 Regular" panose="020B0500020000000000" pitchFamily="34" charset="0"/>
                  <a:ea typeface="Calibri" panose="020F0502020204030204" pitchFamily="34" charset="0"/>
                  <a:cs typeface="Times New Roman" panose="02020603050405020304" pitchFamily="18" charset="0"/>
                </a:rPr>
                <a:t>2</a:t>
              </a:r>
              <a:r>
                <a:rPr lang="pt-PT" sz="1600" b="1" dirty="0">
                  <a:solidFill>
                    <a:srgbClr val="005B6B"/>
                  </a:solidFill>
                  <a:latin typeface="HurmeGeometricSans4 Regular" panose="020B0500020000000000" pitchFamily="34" charset="0"/>
                  <a:ea typeface="Calibri" panose="020F0502020204030204" pitchFamily="34" charset="0"/>
                  <a:cs typeface="Times New Roman" panose="02020603050405020304" pitchFamily="18" charset="0"/>
                </a:rPr>
                <a:t>) do concelho de </a:t>
              </a:r>
            </a:p>
            <a:p>
              <a:r>
                <a:rPr lang="pt-PT" sz="1600" b="1" dirty="0">
                  <a:solidFill>
                    <a:srgbClr val="005B6B"/>
                  </a:solidFill>
                  <a:latin typeface="HurmeGeometricSans4 Regular" panose="020B0500020000000000" pitchFamily="34" charset="0"/>
                  <a:ea typeface="Calibri" panose="020F0502020204030204" pitchFamily="34" charset="0"/>
                  <a:cs typeface="Times New Roman" panose="02020603050405020304" pitchFamily="18" charset="0"/>
                </a:rPr>
                <a:t>Vila Nova de Famalicão</a:t>
              </a:r>
              <a:endParaRPr lang="pt-PT" sz="1600" dirty="0">
                <a:solidFill>
                  <a:srgbClr val="005B6B"/>
                </a:solidFill>
              </a:endParaRPr>
            </a:p>
            <a:p>
              <a:pPr algn="just">
                <a:lnSpc>
                  <a:spcPct val="200000"/>
                </a:lnSpc>
                <a:spcAft>
                  <a:spcPts val="800"/>
                </a:spcAft>
                <a:tabLst>
                  <a:tab pos="2409190" algn="l"/>
                </a:tabLst>
              </a:pP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Ao nível das freguesias, e reportando ao ano de 2011, para o qual se dispõe de informação desagregada, os valores evidenciavam </a:t>
              </a:r>
              <a:r>
                <a:rPr lang="pt-PT" sz="1600" b="1" dirty="0">
                  <a:latin typeface="HurmeGeometricSans4 Regular" panose="020B0500020000000000" pitchFamily="34" charset="0"/>
                  <a:ea typeface="Calibri" panose="020F0502020204030204" pitchFamily="34" charset="0"/>
                  <a:cs typeface="Times New Roman" panose="02020603050405020304" pitchFamily="18" charset="0"/>
                </a:rPr>
                <a:t>diferenças significativas</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com </a:t>
              </a:r>
              <a:r>
                <a:rPr lang="pt-PT" sz="1600" b="1" dirty="0">
                  <a:latin typeface="HurmeGeometricSans4 Regular" panose="020B0500020000000000" pitchFamily="34" charset="0"/>
                  <a:ea typeface="Calibri" panose="020F0502020204030204" pitchFamily="34" charset="0"/>
                  <a:cs typeface="Times New Roman" panose="02020603050405020304" pitchFamily="18" charset="0"/>
                </a:rPr>
                <a:t>valores mais elevados</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nas que apresentam uma </a:t>
              </a:r>
              <a:r>
                <a:rPr lang="pt-PT" sz="1600" b="1" dirty="0">
                  <a:latin typeface="HurmeGeometricSans4 Regular" panose="020B0500020000000000" pitchFamily="34" charset="0"/>
                  <a:ea typeface="Calibri" panose="020F0502020204030204" pitchFamily="34" charset="0"/>
                  <a:cs typeface="Times New Roman" panose="02020603050405020304" pitchFamily="18" charset="0"/>
                </a:rPr>
                <a:t>maior densidade de funções urbanas</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destacando-se a união das freguesias de Vila Nova de Famalicão com 2 255,88 </a:t>
              </a:r>
              <a:r>
                <a:rPr lang="pt-PT" sz="1600" dirty="0" err="1">
                  <a:latin typeface="HurmeGeometricSans4 Regular" panose="020B0500020000000000" pitchFamily="34" charset="0"/>
                  <a:ea typeface="Calibri" panose="020F0502020204030204" pitchFamily="34" charset="0"/>
                  <a:cs typeface="Times New Roman" panose="02020603050405020304" pitchFamily="18" charset="0"/>
                </a:rPr>
                <a:t>hab</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./km</a:t>
              </a:r>
              <a:r>
                <a:rPr lang="pt-PT" sz="1600" baseline="30000" dirty="0">
                  <a:latin typeface="HurmeGeometricSans4 Regular" panose="020B0500020000000000" pitchFamily="34" charset="0"/>
                  <a:ea typeface="Calibri" panose="020F0502020204030204" pitchFamily="34" charset="0"/>
                  <a:cs typeface="Times New Roman" panose="02020603050405020304" pitchFamily="18" charset="0"/>
                </a:rPr>
                <a:t>2</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união das freguesias de Antas e Abade de Vermoim com 1 353,31 </a:t>
              </a:r>
              <a:r>
                <a:rPr lang="pt-PT" sz="1600" dirty="0" err="1">
                  <a:latin typeface="HurmeGeometricSans4 Regular" panose="020B0500020000000000" pitchFamily="34" charset="0"/>
                  <a:ea typeface="Calibri" panose="020F0502020204030204" pitchFamily="34" charset="0"/>
                  <a:cs typeface="Times New Roman" panose="02020603050405020304" pitchFamily="18" charset="0"/>
                </a:rPr>
                <a:t>hab</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./km</a:t>
              </a:r>
              <a:r>
                <a:rPr lang="pt-PT" sz="1600" baseline="30000" dirty="0">
                  <a:latin typeface="HurmeGeometricSans4 Regular" panose="020B0500020000000000" pitchFamily="34" charset="0"/>
                  <a:ea typeface="Calibri" panose="020F0502020204030204" pitchFamily="34" charset="0"/>
                  <a:cs typeface="Times New Roman" panose="02020603050405020304" pitchFamily="18" charset="0"/>
                </a:rPr>
                <a:t>2</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Riba d’Ave com 1 245,45 </a:t>
              </a:r>
              <a:r>
                <a:rPr lang="pt-PT" sz="1600" dirty="0" err="1">
                  <a:latin typeface="HurmeGeometricSans4 Regular" panose="020B0500020000000000" pitchFamily="34" charset="0"/>
                  <a:ea typeface="Calibri" panose="020F0502020204030204" pitchFamily="34" charset="0"/>
                  <a:cs typeface="Times New Roman" panose="02020603050405020304" pitchFamily="18" charset="0"/>
                </a:rPr>
                <a:t>hab</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./km</a:t>
              </a:r>
              <a:r>
                <a:rPr lang="pt-PT" sz="1600" baseline="30000" dirty="0">
                  <a:latin typeface="HurmeGeometricSans4 Regular" panose="020B0500020000000000" pitchFamily="34" charset="0"/>
                  <a:ea typeface="Calibri" panose="020F0502020204030204" pitchFamily="34" charset="0"/>
                  <a:cs typeface="Times New Roman" panose="02020603050405020304" pitchFamily="18" charset="0"/>
                </a:rPr>
                <a:t>2</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Joane com 1 106,57 </a:t>
              </a:r>
              <a:r>
                <a:rPr lang="pt-PT" sz="1600" dirty="0" err="1">
                  <a:latin typeface="HurmeGeometricSans4 Regular" panose="020B0500020000000000" pitchFamily="34" charset="0"/>
                  <a:ea typeface="Calibri" panose="020F0502020204030204" pitchFamily="34" charset="0"/>
                  <a:cs typeface="Times New Roman" panose="02020603050405020304" pitchFamily="18" charset="0"/>
                </a:rPr>
                <a:t>hab</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/km</a:t>
              </a:r>
              <a:r>
                <a:rPr lang="pt-PT" sz="1600" baseline="30000" dirty="0">
                  <a:latin typeface="HurmeGeometricSans4 Regular" panose="020B0500020000000000" pitchFamily="34" charset="0"/>
                  <a:ea typeface="Calibri" panose="020F0502020204030204" pitchFamily="34" charset="0"/>
                  <a:cs typeface="Times New Roman" panose="02020603050405020304" pitchFamily="18" charset="0"/>
                </a:rPr>
                <a:t>2</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e Ribeirão com 857,9hab/Km</a:t>
              </a:r>
              <a:r>
                <a:rPr lang="pt-PT" sz="1600" baseline="30000" dirty="0">
                  <a:latin typeface="HurmeGeometricSans4 Regular" panose="020B0500020000000000" pitchFamily="34" charset="0"/>
                  <a:ea typeface="Calibri" panose="020F0502020204030204" pitchFamily="34" charset="0"/>
                  <a:cs typeface="Times New Roman" panose="02020603050405020304" pitchFamily="18" charset="0"/>
                </a:rPr>
                <a:t>2</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Por outro lado, os </a:t>
              </a:r>
              <a:r>
                <a:rPr lang="pt-PT" sz="1600" b="1" dirty="0">
                  <a:latin typeface="HurmeGeometricSans4 Regular" panose="020B0500020000000000" pitchFamily="34" charset="0"/>
                  <a:ea typeface="Calibri" panose="020F0502020204030204" pitchFamily="34" charset="0"/>
                  <a:cs typeface="Times New Roman" panose="02020603050405020304" pitchFamily="18" charset="0"/>
                </a:rPr>
                <a:t>valores mais reduzidos </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registam-se nas freguesias que evidenciam </a:t>
              </a:r>
              <a:r>
                <a:rPr lang="pt-PT" sz="1600" b="1" dirty="0">
                  <a:latin typeface="HurmeGeometricSans4 Regular" panose="020B0500020000000000" pitchFamily="34" charset="0"/>
                  <a:ea typeface="Calibri" panose="020F0502020204030204" pitchFamily="34" charset="0"/>
                  <a:cs typeface="Times New Roman" panose="02020603050405020304" pitchFamily="18" charset="0"/>
                </a:rPr>
                <a:t>características mais rurais</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destacando-se Vilarinho das Cambas com 162,43 </a:t>
              </a:r>
              <a:r>
                <a:rPr lang="pt-PT" sz="1600" dirty="0" err="1">
                  <a:latin typeface="HurmeGeometricSans4 Regular" panose="020B0500020000000000" pitchFamily="34" charset="0"/>
                  <a:ea typeface="Calibri" panose="020F0502020204030204" pitchFamily="34" charset="0"/>
                  <a:cs typeface="Times New Roman" panose="02020603050405020304" pitchFamily="18" charset="0"/>
                </a:rPr>
                <a:t>hab</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./km</a:t>
              </a:r>
              <a:r>
                <a:rPr lang="pt-PT" sz="1600" baseline="30000" dirty="0">
                  <a:latin typeface="HurmeGeometricSans4 Regular" panose="020B0500020000000000" pitchFamily="34" charset="0"/>
                  <a:ea typeface="Calibri" panose="020F0502020204030204" pitchFamily="34" charset="0"/>
                  <a:cs typeface="Times New Roman" panose="02020603050405020304" pitchFamily="18" charset="0"/>
                </a:rPr>
                <a:t>2</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Fradelos com 232,98 </a:t>
              </a:r>
              <a:r>
                <a:rPr lang="pt-PT" sz="1600" dirty="0" err="1">
                  <a:latin typeface="HurmeGeometricSans4 Regular" panose="020B0500020000000000" pitchFamily="34" charset="0"/>
                  <a:ea typeface="Calibri" panose="020F0502020204030204" pitchFamily="34" charset="0"/>
                  <a:cs typeface="Times New Roman" panose="02020603050405020304" pitchFamily="18" charset="0"/>
                </a:rPr>
                <a:t>hab</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./km</a:t>
              </a:r>
              <a:r>
                <a:rPr lang="pt-PT" sz="1600" baseline="30000" dirty="0">
                  <a:latin typeface="HurmeGeometricSans4 Regular" panose="020B0500020000000000" pitchFamily="34" charset="0"/>
                  <a:ea typeface="Calibri" panose="020F0502020204030204" pitchFamily="34" charset="0"/>
                  <a:cs typeface="Times New Roman" panose="02020603050405020304" pitchFamily="18" charset="0"/>
                </a:rPr>
                <a:t>2</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e a união das freguesias de Gondifelos, Cavalões e Outiz com 292,81 </a:t>
              </a:r>
              <a:r>
                <a:rPr lang="pt-PT" sz="1600" dirty="0" err="1">
                  <a:latin typeface="HurmeGeometricSans4 Regular" panose="020B0500020000000000" pitchFamily="34" charset="0"/>
                  <a:ea typeface="Calibri" panose="020F0502020204030204" pitchFamily="34" charset="0"/>
                  <a:cs typeface="Times New Roman" panose="02020603050405020304" pitchFamily="18" charset="0"/>
                </a:rPr>
                <a:t>hab</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./km</a:t>
              </a:r>
              <a:r>
                <a:rPr lang="pt-PT" sz="1600" baseline="30000" dirty="0">
                  <a:latin typeface="HurmeGeometricSans4 Regular" panose="020B0500020000000000" pitchFamily="34" charset="0"/>
                  <a:ea typeface="Calibri" panose="020F0502020204030204" pitchFamily="34" charset="0"/>
                  <a:cs typeface="Times New Roman" panose="02020603050405020304" pitchFamily="18" charset="0"/>
                </a:rPr>
                <a:t>2</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a:t>
              </a:r>
            </a:p>
            <a:p>
              <a:pPr algn="just">
                <a:lnSpc>
                  <a:spcPct val="200000"/>
                </a:lnSpc>
                <a:spcAft>
                  <a:spcPts val="800"/>
                </a:spcAft>
                <a:tabLst>
                  <a:tab pos="2409190" algn="l"/>
                </a:tabLst>
              </a:pPr>
              <a:endParaRPr lang="pt-PT" sz="1600" dirty="0">
                <a:latin typeface="HurmeGeometricSans4 Regular" panose="020B0500020000000000" pitchFamily="34" charset="0"/>
                <a:ea typeface="Calibri" panose="020F0502020204030204" pitchFamily="34" charset="0"/>
                <a:cs typeface="Times New Roman" panose="02020603050405020304" pitchFamily="18" charset="0"/>
              </a:endParaRPr>
            </a:p>
          </p:txBody>
        </p:sp>
        <p:sp>
          <p:nvSpPr>
            <p:cNvPr id="4" name="CaixaDeTexto 3"/>
            <p:cNvSpPr txBox="1"/>
            <p:nvPr/>
          </p:nvSpPr>
          <p:spPr>
            <a:xfrm>
              <a:off x="540027" y="5738787"/>
              <a:ext cx="9823620" cy="430887"/>
            </a:xfrm>
            <a:prstGeom prst="rect">
              <a:avLst/>
            </a:prstGeom>
            <a:noFill/>
          </p:spPr>
          <p:txBody>
            <a:bodyPr wrap="square" rtlCol="0">
              <a:spAutoFit/>
            </a:bodyPr>
            <a:lstStyle/>
            <a:p>
              <a:r>
                <a:rPr lang="pt-PT" sz="1100" b="1" dirty="0"/>
                <a:t>Fonte: </a:t>
              </a:r>
              <a:r>
                <a:rPr lang="pt-PT" sz="1100" dirty="0"/>
                <a:t>Relatório de avaliação do ordenamento do território de Vila Nova de Famalicão, maio de 2019, Câmara Municipal de Vila Nova de Famalicão, DOGU/DOTPU </a:t>
              </a:r>
            </a:p>
            <a:p>
              <a:r>
                <a:rPr lang="pt-PT" sz="1100" dirty="0"/>
                <a:t> </a:t>
              </a:r>
            </a:p>
          </p:txBody>
        </p:sp>
        <p:sp>
          <p:nvSpPr>
            <p:cNvPr id="5" name="Retângulo 4"/>
            <p:cNvSpPr/>
            <p:nvPr/>
          </p:nvSpPr>
          <p:spPr>
            <a:xfrm>
              <a:off x="382137" y="541357"/>
              <a:ext cx="11244282" cy="646331"/>
            </a:xfrm>
            <a:prstGeom prst="rect">
              <a:avLst/>
            </a:prstGeom>
          </p:spPr>
          <p:txBody>
            <a:bodyPr wrap="square">
              <a:spAutoFit/>
            </a:bodyPr>
            <a:lstStyle/>
            <a:p>
              <a:r>
                <a:rPr lang="pt-PT" b="1" dirty="0">
                  <a:solidFill>
                    <a:srgbClr val="005868"/>
                  </a:solidFill>
                  <a:latin typeface="HurmeGeometricSans4 Regular" panose="020B0500020000000000" pitchFamily="34" charset="0"/>
                  <a:ea typeface="Calibri" panose="020F0502020204030204" pitchFamily="34" charset="0"/>
                  <a:cs typeface="Times New Roman" panose="02020603050405020304" pitchFamily="18" charset="0"/>
                </a:rPr>
                <a:t>CONCLUSÃO</a:t>
              </a:r>
              <a:endParaRPr lang="pt-PT" b="1" dirty="0">
                <a:solidFill>
                  <a:srgbClr val="FF0000"/>
                </a:solidFill>
                <a:latin typeface="HurmeGeometricSans4 Regular" panose="020B0500020000000000" pitchFamily="34" charset="0"/>
                <a:ea typeface="Calibri" panose="020F0502020204030204" pitchFamily="34" charset="0"/>
                <a:cs typeface="Times New Roman" panose="02020603050405020304" pitchFamily="18" charset="0"/>
              </a:endParaRPr>
            </a:p>
            <a:p>
              <a:endParaRPr lang="pt-PT" b="1" dirty="0">
                <a:latin typeface="HurmeGeometricSans4 Regular" panose="020B0500020000000000"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745418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pSp>
        <p:nvGrpSpPr>
          <p:cNvPr id="6" name="Grupo 5"/>
          <p:cNvGrpSpPr/>
          <p:nvPr/>
        </p:nvGrpSpPr>
        <p:grpSpPr>
          <a:xfrm>
            <a:off x="590265" y="496495"/>
            <a:ext cx="11011469" cy="5738882"/>
            <a:chOff x="575480" y="259309"/>
            <a:chExt cx="11011469" cy="5738882"/>
          </a:xfrm>
        </p:grpSpPr>
        <p:sp>
          <p:nvSpPr>
            <p:cNvPr id="5" name="Retângulo 4"/>
            <p:cNvSpPr/>
            <p:nvPr/>
          </p:nvSpPr>
          <p:spPr>
            <a:xfrm>
              <a:off x="575480" y="259309"/>
              <a:ext cx="11011469" cy="5738882"/>
            </a:xfrm>
            <a:prstGeom prst="rect">
              <a:avLst/>
            </a:prstGeom>
            <a:solidFill>
              <a:srgbClr val="005B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Retângulo 1"/>
            <p:cNvSpPr/>
            <p:nvPr/>
          </p:nvSpPr>
          <p:spPr>
            <a:xfrm>
              <a:off x="808383" y="430619"/>
              <a:ext cx="10575234" cy="5345053"/>
            </a:xfrm>
            <a:prstGeom prst="rect">
              <a:avLst/>
            </a:prstGeom>
            <a:solidFill>
              <a:srgbClr val="EAEFF7"/>
            </a:solidFill>
            <a:ln w="57150">
              <a:solidFill>
                <a:srgbClr val="005B6B"/>
              </a:solidFill>
            </a:ln>
          </p:spPr>
          <p:txBody>
            <a:bodyPr wrap="square">
              <a:spAutoFit/>
            </a:bodyPr>
            <a:lstStyle/>
            <a:p>
              <a:pPr algn="just">
                <a:lnSpc>
                  <a:spcPct val="200000"/>
                </a:lnSpc>
                <a:spcAft>
                  <a:spcPts val="800"/>
                </a:spcAft>
                <a:tabLst>
                  <a:tab pos="2409190" algn="l"/>
                </a:tabLst>
              </a:pPr>
              <a:r>
                <a:rPr lang="pt-PT" b="1" dirty="0">
                  <a:solidFill>
                    <a:srgbClr val="005868"/>
                  </a:solidFill>
                  <a:latin typeface="HurmeGeometricSans4 Regular" panose="020B0500020000000000" pitchFamily="34" charset="0"/>
                  <a:ea typeface="Calibri" panose="020F0502020204030204" pitchFamily="34" charset="0"/>
                  <a:cs typeface="Times New Roman" panose="02020603050405020304" pitchFamily="18" charset="0"/>
                </a:rPr>
                <a:t>População Residente por Grupos Etários</a:t>
              </a:r>
              <a:endParaRPr lang="pt-PT" b="1" dirty="0">
                <a:solidFill>
                  <a:srgbClr val="005868"/>
                </a:solidFill>
              </a:endParaRPr>
            </a:p>
            <a:p>
              <a:pPr algn="just">
                <a:lnSpc>
                  <a:spcPct val="200000"/>
                </a:lnSpc>
                <a:spcAft>
                  <a:spcPts val="800"/>
                </a:spcAft>
                <a:tabLst>
                  <a:tab pos="2409190" algn="l"/>
                </a:tabLst>
              </a:pP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A estrutura etária do concelho de Vila Nova de Famalicão sofreu algumas alterações nestes últimos 16 anos (2001-2017). A população jovem (0-14 anos) sofreu um decréscimo de 5,4%, a população dos 15 aos 24 anos sofreu um decréscimo de 3,7%. A população residente dos 15 aos 64 anos e com mais de 65 anos sofreram um aumento de 2,6% e 6,6%, respetivamente.</a:t>
              </a:r>
            </a:p>
            <a:p>
              <a:pPr>
                <a:lnSpc>
                  <a:spcPct val="200000"/>
                </a:lnSpc>
              </a:pP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Comparativamente com a estrutura etária de Portugal e da Região Norte, o concelho de Vila Nova de Famalicão apresenta em qualquer um dos anos em análise uma população jovem (0-24 anos) superior. Por outro lado, no diz respeito à população idosa (mais de 65 anos), o concelho de Vila Nova de Famalicão apresenta uma percentagem mais baixa que as restantes unidades territoriais em análise.</a:t>
              </a:r>
            </a:p>
            <a:p>
              <a:pPr>
                <a:lnSpc>
                  <a:spcPct val="200000"/>
                </a:lnSpc>
              </a:pPr>
              <a:endParaRPr lang="pt-PT" dirty="0">
                <a:latin typeface="HurmeGeometricSans4 Regular" panose="020B0500020000000000" pitchFamily="34" charset="0"/>
                <a:ea typeface="Calibri" panose="020F0502020204030204" pitchFamily="34" charset="0"/>
                <a:cs typeface="Times New Roman" panose="02020603050405020304" pitchFamily="18" charset="0"/>
              </a:endParaRPr>
            </a:p>
          </p:txBody>
        </p:sp>
        <p:sp>
          <p:nvSpPr>
            <p:cNvPr id="4" name="CaixaDeTexto 3"/>
            <p:cNvSpPr txBox="1"/>
            <p:nvPr/>
          </p:nvSpPr>
          <p:spPr>
            <a:xfrm>
              <a:off x="808383" y="5267154"/>
              <a:ext cx="9823620" cy="430887"/>
            </a:xfrm>
            <a:prstGeom prst="rect">
              <a:avLst/>
            </a:prstGeom>
            <a:noFill/>
          </p:spPr>
          <p:txBody>
            <a:bodyPr wrap="square" rtlCol="0">
              <a:spAutoFit/>
            </a:bodyPr>
            <a:lstStyle/>
            <a:p>
              <a:r>
                <a:rPr lang="pt-PT" sz="1100" b="1" dirty="0"/>
                <a:t>Fonte: </a:t>
              </a:r>
              <a:r>
                <a:rPr lang="pt-PT" sz="1100" dirty="0"/>
                <a:t>Relatório de avaliação do ordenamento do território de Vila Nova de Famalicão, maio de 2019, Câmara Municipal de Vila Nova de Famalicão, DOGU/DOTPU </a:t>
              </a:r>
            </a:p>
            <a:p>
              <a:r>
                <a:rPr lang="pt-PT" sz="1100" dirty="0"/>
                <a:t> </a:t>
              </a:r>
            </a:p>
          </p:txBody>
        </p:sp>
      </p:grpSp>
    </p:spTree>
    <p:extLst>
      <p:ext uri="{BB962C8B-B14F-4D97-AF65-F5344CB8AC3E}">
        <p14:creationId xmlns:p14="http://schemas.microsoft.com/office/powerpoint/2010/main" val="122588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srcRect l="1188" t="1414" r="19845"/>
          <a:stretch/>
        </p:blipFill>
        <p:spPr>
          <a:xfrm>
            <a:off x="63711" y="21374"/>
            <a:ext cx="8054738" cy="6836626"/>
          </a:xfrm>
          <a:prstGeom prst="rect">
            <a:avLst/>
          </a:prstGeom>
        </p:spPr>
      </p:pic>
      <p:grpSp>
        <p:nvGrpSpPr>
          <p:cNvPr id="4" name="Grupo 3"/>
          <p:cNvGrpSpPr/>
          <p:nvPr/>
        </p:nvGrpSpPr>
        <p:grpSpPr>
          <a:xfrm>
            <a:off x="8670494" y="2968846"/>
            <a:ext cx="2934820" cy="3552182"/>
            <a:chOff x="9230157" y="1511554"/>
            <a:chExt cx="2899833" cy="3647555"/>
          </a:xfrm>
        </p:grpSpPr>
        <p:sp>
          <p:nvSpPr>
            <p:cNvPr id="5" name="CaixaDeTexto 4"/>
            <p:cNvSpPr txBox="1"/>
            <p:nvPr/>
          </p:nvSpPr>
          <p:spPr>
            <a:xfrm>
              <a:off x="9260565" y="3881836"/>
              <a:ext cx="2869425" cy="1277273"/>
            </a:xfrm>
            <a:prstGeom prst="rect">
              <a:avLst/>
            </a:prstGeom>
            <a:noFill/>
          </p:spPr>
          <p:txBody>
            <a:bodyPr wrap="square" rtlCol="0">
              <a:spAutoFit/>
            </a:bodyPr>
            <a:lstStyle/>
            <a:p>
              <a:r>
                <a:rPr lang="pt-PT" sz="1100" dirty="0"/>
                <a:t>Sistema de Coordenadas PT-TM06/ETRS89</a:t>
              </a:r>
            </a:p>
            <a:p>
              <a:endParaRPr lang="pt-PT" sz="1100" b="1" dirty="0"/>
            </a:p>
            <a:p>
              <a:r>
                <a:rPr lang="pt-PT" sz="1100" b="1" dirty="0"/>
                <a:t>Fonte:</a:t>
              </a:r>
            </a:p>
            <a:p>
              <a:r>
                <a:rPr lang="pt-PT" sz="1100" dirty="0"/>
                <a:t>Limites administrativos CAOP 2017,</a:t>
              </a:r>
            </a:p>
            <a:p>
              <a:r>
                <a:rPr lang="pt-PT" sz="1100" dirty="0"/>
                <a:t>DGT, 2018</a:t>
              </a:r>
            </a:p>
            <a:p>
              <a:r>
                <a:rPr lang="pt-PT" sz="1100" dirty="0"/>
                <a:t>Censos 2011 (2011), INE, 2011</a:t>
              </a:r>
            </a:p>
            <a:p>
              <a:endParaRPr lang="pt-PT" sz="1100" dirty="0"/>
            </a:p>
          </p:txBody>
        </p:sp>
        <p:grpSp>
          <p:nvGrpSpPr>
            <p:cNvPr id="6" name="Grupo 5"/>
            <p:cNvGrpSpPr/>
            <p:nvPr/>
          </p:nvGrpSpPr>
          <p:grpSpPr>
            <a:xfrm>
              <a:off x="9230157" y="1511554"/>
              <a:ext cx="2861187" cy="2050884"/>
              <a:chOff x="9259654" y="3126503"/>
              <a:chExt cx="2861187" cy="2050884"/>
            </a:xfrm>
          </p:grpSpPr>
          <p:grpSp>
            <p:nvGrpSpPr>
              <p:cNvPr id="7" name="Grupo 6"/>
              <p:cNvGrpSpPr/>
              <p:nvPr/>
            </p:nvGrpSpPr>
            <p:grpSpPr>
              <a:xfrm>
                <a:off x="9259654" y="3426639"/>
                <a:ext cx="2861187" cy="1750748"/>
                <a:chOff x="9259654" y="3426639"/>
                <a:chExt cx="2861187" cy="1750748"/>
              </a:xfrm>
            </p:grpSpPr>
            <p:grpSp>
              <p:nvGrpSpPr>
                <p:cNvPr id="9" name="Grupo 8"/>
                <p:cNvGrpSpPr/>
                <p:nvPr/>
              </p:nvGrpSpPr>
              <p:grpSpPr>
                <a:xfrm>
                  <a:off x="9368913" y="3426639"/>
                  <a:ext cx="1756696" cy="659439"/>
                  <a:chOff x="9368913" y="3426639"/>
                  <a:chExt cx="1756696" cy="659439"/>
                </a:xfrm>
              </p:grpSpPr>
              <p:sp>
                <p:nvSpPr>
                  <p:cNvPr id="21" name="Retângulo 20"/>
                  <p:cNvSpPr/>
                  <p:nvPr/>
                </p:nvSpPr>
                <p:spPr>
                  <a:xfrm>
                    <a:off x="9372600" y="3473245"/>
                    <a:ext cx="287594" cy="154858"/>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CaixaDeTexto 21"/>
                  <p:cNvSpPr txBox="1"/>
                  <p:nvPr/>
                </p:nvSpPr>
                <p:spPr>
                  <a:xfrm>
                    <a:off x="9594645" y="3426639"/>
                    <a:ext cx="1511709" cy="230832"/>
                  </a:xfrm>
                  <a:prstGeom prst="rect">
                    <a:avLst/>
                  </a:prstGeom>
                  <a:noFill/>
                </p:spPr>
                <p:txBody>
                  <a:bodyPr wrap="square" rtlCol="0">
                    <a:spAutoFit/>
                  </a:bodyPr>
                  <a:lstStyle/>
                  <a:p>
                    <a:r>
                      <a:rPr lang="pt-PT" sz="900" dirty="0"/>
                      <a:t> Concelhos envolventes</a:t>
                    </a:r>
                  </a:p>
                </p:txBody>
              </p:sp>
              <p:sp>
                <p:nvSpPr>
                  <p:cNvPr id="23" name="Retângulo 22"/>
                  <p:cNvSpPr/>
                  <p:nvPr/>
                </p:nvSpPr>
                <p:spPr>
                  <a:xfrm>
                    <a:off x="9372600" y="3700388"/>
                    <a:ext cx="287594" cy="1548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 name="CaixaDeTexto 23"/>
                  <p:cNvSpPr txBox="1"/>
                  <p:nvPr/>
                </p:nvSpPr>
                <p:spPr>
                  <a:xfrm>
                    <a:off x="9594645" y="3646303"/>
                    <a:ext cx="1511709" cy="230832"/>
                  </a:xfrm>
                  <a:prstGeom prst="rect">
                    <a:avLst/>
                  </a:prstGeom>
                  <a:noFill/>
                </p:spPr>
                <p:txBody>
                  <a:bodyPr wrap="square" rtlCol="0">
                    <a:spAutoFit/>
                  </a:bodyPr>
                  <a:lstStyle/>
                  <a:p>
                    <a:r>
                      <a:rPr lang="pt-PT" sz="900" dirty="0"/>
                      <a:t> V. N. de Famalicão</a:t>
                    </a:r>
                  </a:p>
                </p:txBody>
              </p:sp>
              <p:sp>
                <p:nvSpPr>
                  <p:cNvPr id="25" name="Retângulo 24"/>
                  <p:cNvSpPr/>
                  <p:nvPr/>
                </p:nvSpPr>
                <p:spPr>
                  <a:xfrm>
                    <a:off x="9368913" y="3906639"/>
                    <a:ext cx="287594" cy="15485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 name="CaixaDeTexto 25"/>
                  <p:cNvSpPr txBox="1"/>
                  <p:nvPr/>
                </p:nvSpPr>
                <p:spPr>
                  <a:xfrm>
                    <a:off x="9613900" y="3855246"/>
                    <a:ext cx="1511709" cy="230832"/>
                  </a:xfrm>
                  <a:prstGeom prst="rect">
                    <a:avLst/>
                  </a:prstGeom>
                  <a:noFill/>
                </p:spPr>
                <p:txBody>
                  <a:bodyPr wrap="square" rtlCol="0">
                    <a:spAutoFit/>
                  </a:bodyPr>
                  <a:lstStyle/>
                  <a:p>
                    <a:r>
                      <a:rPr lang="pt-PT" sz="900" dirty="0"/>
                      <a:t> Limite de freguesia</a:t>
                    </a:r>
                  </a:p>
                </p:txBody>
              </p:sp>
            </p:grpSp>
            <p:sp>
              <p:nvSpPr>
                <p:cNvPr id="10" name="CaixaDeTexto 9"/>
                <p:cNvSpPr txBox="1"/>
                <p:nvPr/>
              </p:nvSpPr>
              <p:spPr>
                <a:xfrm>
                  <a:off x="9259654" y="4152784"/>
                  <a:ext cx="2861187" cy="246221"/>
                </a:xfrm>
                <a:prstGeom prst="rect">
                  <a:avLst/>
                </a:prstGeom>
                <a:noFill/>
                <a:ln>
                  <a:noFill/>
                </a:ln>
              </p:spPr>
              <p:txBody>
                <a:bodyPr wrap="square" rtlCol="0">
                  <a:spAutoFit/>
                </a:bodyPr>
                <a:lstStyle/>
                <a:p>
                  <a:r>
                    <a:rPr lang="pt-PT" sz="1000" dirty="0"/>
                    <a:t>Grupo etário</a:t>
                  </a:r>
                </a:p>
              </p:txBody>
            </p:sp>
            <p:sp>
              <p:nvSpPr>
                <p:cNvPr id="11" name="Retângulo 10"/>
                <p:cNvSpPr/>
                <p:nvPr/>
              </p:nvSpPr>
              <p:spPr>
                <a:xfrm>
                  <a:off x="9370146" y="4385187"/>
                  <a:ext cx="287594" cy="154858"/>
                </a:xfrm>
                <a:prstGeom prst="rect">
                  <a:avLst/>
                </a:prstGeom>
                <a:solidFill>
                  <a:srgbClr val="E6F10E"/>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11"/>
                <p:cNvSpPr txBox="1"/>
                <p:nvPr/>
              </p:nvSpPr>
              <p:spPr>
                <a:xfrm>
                  <a:off x="9639784" y="4332520"/>
                  <a:ext cx="951271" cy="230832"/>
                </a:xfrm>
                <a:prstGeom prst="rect">
                  <a:avLst/>
                </a:prstGeom>
                <a:noFill/>
              </p:spPr>
              <p:txBody>
                <a:bodyPr wrap="square" rtlCol="0">
                  <a:spAutoFit/>
                </a:bodyPr>
                <a:lstStyle/>
                <a:p>
                  <a:r>
                    <a:rPr lang="pt-PT" sz="900" dirty="0"/>
                    <a:t>0 aos 14 anos</a:t>
                  </a:r>
                </a:p>
              </p:txBody>
            </p:sp>
            <p:sp>
              <p:nvSpPr>
                <p:cNvPr id="13" name="Retângulo 12"/>
                <p:cNvSpPr/>
                <p:nvPr/>
              </p:nvSpPr>
              <p:spPr>
                <a:xfrm>
                  <a:off x="9370965" y="4586178"/>
                  <a:ext cx="287594" cy="154858"/>
                </a:xfrm>
                <a:prstGeom prst="rect">
                  <a:avLst/>
                </a:prstGeom>
                <a:solidFill>
                  <a:srgbClr val="16A937"/>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CaixaDeTexto 13"/>
                <p:cNvSpPr txBox="1"/>
                <p:nvPr/>
              </p:nvSpPr>
              <p:spPr>
                <a:xfrm>
                  <a:off x="9640603" y="4533511"/>
                  <a:ext cx="951271" cy="230832"/>
                </a:xfrm>
                <a:prstGeom prst="rect">
                  <a:avLst/>
                </a:prstGeom>
                <a:noFill/>
              </p:spPr>
              <p:txBody>
                <a:bodyPr wrap="square" rtlCol="0">
                  <a:spAutoFit/>
                </a:bodyPr>
                <a:lstStyle/>
                <a:p>
                  <a:r>
                    <a:rPr lang="pt-PT" sz="900" dirty="0"/>
                    <a:t>15 aos 24 anos</a:t>
                  </a:r>
                </a:p>
              </p:txBody>
            </p:sp>
            <p:sp>
              <p:nvSpPr>
                <p:cNvPr id="15" name="Retângulo 14"/>
                <p:cNvSpPr/>
                <p:nvPr/>
              </p:nvSpPr>
              <p:spPr>
                <a:xfrm>
                  <a:off x="9370146" y="4791810"/>
                  <a:ext cx="287594" cy="154858"/>
                </a:xfrm>
                <a:prstGeom prst="rect">
                  <a:avLst/>
                </a:prstGeom>
                <a:solidFill>
                  <a:srgbClr val="5899FB"/>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CaixaDeTexto 15"/>
                <p:cNvSpPr txBox="1"/>
                <p:nvPr/>
              </p:nvSpPr>
              <p:spPr>
                <a:xfrm>
                  <a:off x="9639784" y="4739143"/>
                  <a:ext cx="951271" cy="230832"/>
                </a:xfrm>
                <a:prstGeom prst="rect">
                  <a:avLst/>
                </a:prstGeom>
                <a:noFill/>
              </p:spPr>
              <p:txBody>
                <a:bodyPr wrap="square" rtlCol="0">
                  <a:spAutoFit/>
                </a:bodyPr>
                <a:lstStyle/>
                <a:p>
                  <a:r>
                    <a:rPr lang="pt-PT" sz="900" dirty="0"/>
                    <a:t>25 aos 64 anos</a:t>
                  </a:r>
                </a:p>
              </p:txBody>
            </p:sp>
            <p:sp>
              <p:nvSpPr>
                <p:cNvPr id="17" name="Retângulo 16"/>
                <p:cNvSpPr/>
                <p:nvPr/>
              </p:nvSpPr>
              <p:spPr>
                <a:xfrm>
                  <a:off x="9368913" y="4999222"/>
                  <a:ext cx="287594" cy="154858"/>
                </a:xfrm>
                <a:prstGeom prst="rect">
                  <a:avLst/>
                </a:prstGeom>
                <a:solidFill>
                  <a:srgbClr val="122D4A"/>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CaixaDeTexto 17"/>
                <p:cNvSpPr txBox="1"/>
                <p:nvPr/>
              </p:nvSpPr>
              <p:spPr>
                <a:xfrm>
                  <a:off x="9638551" y="4946555"/>
                  <a:ext cx="951271" cy="230832"/>
                </a:xfrm>
                <a:prstGeom prst="rect">
                  <a:avLst/>
                </a:prstGeom>
                <a:noFill/>
              </p:spPr>
              <p:txBody>
                <a:bodyPr wrap="square" rtlCol="0">
                  <a:spAutoFit/>
                </a:bodyPr>
                <a:lstStyle/>
                <a:p>
                  <a:r>
                    <a:rPr lang="pt-PT" sz="900" dirty="0"/>
                    <a:t>65 ou mais</a:t>
                  </a:r>
                </a:p>
              </p:txBody>
            </p:sp>
          </p:grpSp>
          <p:sp>
            <p:nvSpPr>
              <p:cNvPr id="8" name="CaixaDeTexto 7"/>
              <p:cNvSpPr txBox="1"/>
              <p:nvPr/>
            </p:nvSpPr>
            <p:spPr>
              <a:xfrm>
                <a:off x="9290062" y="3126503"/>
                <a:ext cx="1321334" cy="261610"/>
              </a:xfrm>
              <a:prstGeom prst="rect">
                <a:avLst/>
              </a:prstGeom>
              <a:noFill/>
            </p:spPr>
            <p:txBody>
              <a:bodyPr wrap="square" rtlCol="0">
                <a:spAutoFit/>
              </a:bodyPr>
              <a:lstStyle/>
              <a:p>
                <a:r>
                  <a:rPr lang="pt-PT" sz="1100" b="1" dirty="0"/>
                  <a:t>Legenda:</a:t>
                </a:r>
              </a:p>
            </p:txBody>
          </p:sp>
        </p:grpSp>
      </p:grpSp>
      <p:sp>
        <p:nvSpPr>
          <p:cNvPr id="27" name="Retângulo 26"/>
          <p:cNvSpPr/>
          <p:nvPr/>
        </p:nvSpPr>
        <p:spPr>
          <a:xfrm>
            <a:off x="8545645" y="615392"/>
            <a:ext cx="3184519" cy="1200329"/>
          </a:xfrm>
          <a:prstGeom prst="rect">
            <a:avLst/>
          </a:prstGeom>
          <a:noFill/>
        </p:spPr>
        <p:txBody>
          <a:bodyPr wrap="square">
            <a:spAutoFit/>
          </a:bodyPr>
          <a:lstStyle/>
          <a:p>
            <a:r>
              <a:rPr lang="pt-PT" b="1" dirty="0">
                <a:solidFill>
                  <a:srgbClr val="005B6B"/>
                </a:solidFill>
                <a:latin typeface="HurmeGeometricSans4 Regular" panose="020B0500020000000000" pitchFamily="34" charset="0"/>
                <a:ea typeface="Calibri" panose="020F0502020204030204" pitchFamily="34" charset="0"/>
                <a:cs typeface="Times New Roman" panose="02020603050405020304" pitchFamily="18" charset="0"/>
              </a:rPr>
              <a:t>População residente por grandes grupos etários, no concelho de Vila Nova de Famalicão, em 2011</a:t>
            </a:r>
            <a:endParaRPr lang="pt-PT" b="1" dirty="0">
              <a:solidFill>
                <a:srgbClr val="005B6B"/>
              </a:solidFill>
            </a:endParaRPr>
          </a:p>
        </p:txBody>
      </p:sp>
    </p:spTree>
    <p:extLst>
      <p:ext uri="{BB962C8B-B14F-4D97-AF65-F5344CB8AC3E}">
        <p14:creationId xmlns:p14="http://schemas.microsoft.com/office/powerpoint/2010/main" val="1791144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pSp>
        <p:nvGrpSpPr>
          <p:cNvPr id="7" name="Grupo 6"/>
          <p:cNvGrpSpPr/>
          <p:nvPr/>
        </p:nvGrpSpPr>
        <p:grpSpPr>
          <a:xfrm>
            <a:off x="777922" y="931929"/>
            <a:ext cx="10918209" cy="4472584"/>
            <a:chOff x="777922" y="931929"/>
            <a:chExt cx="10918209" cy="4472584"/>
          </a:xfrm>
        </p:grpSpPr>
        <p:sp>
          <p:nvSpPr>
            <p:cNvPr id="6" name="Retângulo 5"/>
            <p:cNvSpPr/>
            <p:nvPr/>
          </p:nvSpPr>
          <p:spPr>
            <a:xfrm>
              <a:off x="777922" y="1433015"/>
              <a:ext cx="10918209" cy="3971498"/>
            </a:xfrm>
            <a:prstGeom prst="rect">
              <a:avLst/>
            </a:prstGeom>
            <a:solidFill>
              <a:srgbClr val="005B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Rectangle 1"/>
            <p:cNvSpPr>
              <a:spLocks noChangeArrowheads="1"/>
            </p:cNvSpPr>
            <p:nvPr/>
          </p:nvSpPr>
          <p:spPr bwMode="auto">
            <a:xfrm>
              <a:off x="984918" y="1634967"/>
              <a:ext cx="10539663" cy="3539430"/>
            </a:xfrm>
            <a:prstGeom prst="rect">
              <a:avLst/>
            </a:prstGeom>
            <a:solidFill>
              <a:srgbClr val="EAEFF7"/>
            </a:solidFill>
            <a:ln w="57150">
              <a:solidFill>
                <a:srgbClr val="005B6B"/>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409825" algn="l"/>
                </a:tabLst>
                <a:defRPr>
                  <a:solidFill>
                    <a:schemeClr val="tx1"/>
                  </a:solidFill>
                  <a:latin typeface="Arial" panose="020B0604020202020204" pitchFamily="34" charset="0"/>
                </a:defRPr>
              </a:lvl1pPr>
              <a:lvl2pPr eaLnBrk="0" fontAlgn="base" hangingPunct="0">
                <a:spcBef>
                  <a:spcPct val="0"/>
                </a:spcBef>
                <a:spcAft>
                  <a:spcPct val="0"/>
                </a:spcAft>
                <a:tabLst>
                  <a:tab pos="2409825" algn="l"/>
                </a:tabLst>
                <a:defRPr>
                  <a:solidFill>
                    <a:schemeClr val="tx1"/>
                  </a:solidFill>
                  <a:latin typeface="Arial" panose="020B0604020202020204" pitchFamily="34" charset="0"/>
                </a:defRPr>
              </a:lvl2pPr>
              <a:lvl3pPr eaLnBrk="0" fontAlgn="base" hangingPunct="0">
                <a:spcBef>
                  <a:spcPct val="0"/>
                </a:spcBef>
                <a:spcAft>
                  <a:spcPct val="0"/>
                </a:spcAft>
                <a:tabLst>
                  <a:tab pos="2409825" algn="l"/>
                </a:tabLst>
                <a:defRPr>
                  <a:solidFill>
                    <a:schemeClr val="tx1"/>
                  </a:solidFill>
                  <a:latin typeface="Arial" panose="020B0604020202020204" pitchFamily="34" charset="0"/>
                </a:defRPr>
              </a:lvl3pPr>
              <a:lvl4pPr eaLnBrk="0" fontAlgn="base" hangingPunct="0">
                <a:spcBef>
                  <a:spcPct val="0"/>
                </a:spcBef>
                <a:spcAft>
                  <a:spcPct val="0"/>
                </a:spcAft>
                <a:tabLst>
                  <a:tab pos="2409825" algn="l"/>
                </a:tabLst>
                <a:defRPr>
                  <a:solidFill>
                    <a:schemeClr val="tx1"/>
                  </a:solidFill>
                  <a:latin typeface="Arial" panose="020B0604020202020204" pitchFamily="34" charset="0"/>
                </a:defRPr>
              </a:lvl4pPr>
              <a:lvl5pPr eaLnBrk="0" fontAlgn="base" hangingPunct="0">
                <a:spcBef>
                  <a:spcPct val="0"/>
                </a:spcBef>
                <a:spcAft>
                  <a:spcPct val="0"/>
                </a:spcAft>
                <a:tabLst>
                  <a:tab pos="2409825" algn="l"/>
                </a:tabLst>
                <a:defRPr>
                  <a:solidFill>
                    <a:schemeClr val="tx1"/>
                  </a:solidFill>
                  <a:latin typeface="Arial" panose="020B0604020202020204" pitchFamily="34" charset="0"/>
                </a:defRPr>
              </a:lvl5pPr>
              <a:lvl6pPr eaLnBrk="0" fontAlgn="base" hangingPunct="0">
                <a:spcBef>
                  <a:spcPct val="0"/>
                </a:spcBef>
                <a:spcAft>
                  <a:spcPct val="0"/>
                </a:spcAft>
                <a:tabLst>
                  <a:tab pos="2409825" algn="l"/>
                </a:tabLst>
                <a:defRPr>
                  <a:solidFill>
                    <a:schemeClr val="tx1"/>
                  </a:solidFill>
                  <a:latin typeface="Arial" panose="020B0604020202020204" pitchFamily="34" charset="0"/>
                </a:defRPr>
              </a:lvl6pPr>
              <a:lvl7pPr eaLnBrk="0" fontAlgn="base" hangingPunct="0">
                <a:spcBef>
                  <a:spcPct val="0"/>
                </a:spcBef>
                <a:spcAft>
                  <a:spcPct val="0"/>
                </a:spcAft>
                <a:tabLst>
                  <a:tab pos="2409825" algn="l"/>
                </a:tabLst>
                <a:defRPr>
                  <a:solidFill>
                    <a:schemeClr val="tx1"/>
                  </a:solidFill>
                  <a:latin typeface="Arial" panose="020B0604020202020204" pitchFamily="34" charset="0"/>
                </a:defRPr>
              </a:lvl7pPr>
              <a:lvl8pPr eaLnBrk="0" fontAlgn="base" hangingPunct="0">
                <a:spcBef>
                  <a:spcPct val="0"/>
                </a:spcBef>
                <a:spcAft>
                  <a:spcPct val="0"/>
                </a:spcAft>
                <a:tabLst>
                  <a:tab pos="2409825" algn="l"/>
                </a:tabLst>
                <a:defRPr>
                  <a:solidFill>
                    <a:schemeClr val="tx1"/>
                  </a:solidFill>
                  <a:latin typeface="Arial" panose="020B0604020202020204" pitchFamily="34" charset="0"/>
                </a:defRPr>
              </a:lvl8pPr>
              <a:lvl9pPr eaLnBrk="0" fontAlgn="base" hangingPunct="0">
                <a:spcBef>
                  <a:spcPct val="0"/>
                </a:spcBef>
                <a:spcAft>
                  <a:spcPct val="0"/>
                </a:spcAft>
                <a:tabLst>
                  <a:tab pos="2409825" algn="l"/>
                </a:tabLst>
                <a:defRPr>
                  <a:solidFill>
                    <a:schemeClr val="tx1"/>
                  </a:solidFill>
                  <a:latin typeface="Arial" panose="020B0604020202020204" pitchFamily="34" charset="0"/>
                </a:defRPr>
              </a:lvl9pPr>
            </a:lstStyle>
            <a:p>
              <a:pPr algn="just">
                <a:lnSpc>
                  <a:spcPct val="200000"/>
                </a:lnSpc>
              </a:pPr>
              <a:r>
                <a:rPr lang="pt-PT" sz="1600" b="1" dirty="0">
                  <a:solidFill>
                    <a:srgbClr val="005B6B"/>
                  </a:solidFill>
                  <a:latin typeface="HurmeGeometricSans4 Regular" panose="020B0500020000000000" pitchFamily="34" charset="0"/>
                  <a:ea typeface="Calibri" panose="020F0502020204030204" pitchFamily="34" charset="0"/>
                  <a:cs typeface="Times New Roman" panose="02020603050405020304" pitchFamily="18" charset="0"/>
                </a:rPr>
                <a:t>População residente por grandes grupos etários, no concelho de Vila Nova de Famalicão, em 2011</a:t>
              </a:r>
              <a:endParaRPr lang="pt-PT" sz="1600" dirty="0">
                <a:solidFill>
                  <a:srgbClr val="005B6B"/>
                </a:solidFill>
              </a:endParaRPr>
            </a:p>
            <a:p>
              <a:pPr marL="0" marR="0" lvl="0" indent="0" algn="just" defTabSz="914400" rtl="0" eaLnBrk="0" fontAlgn="base" latinLnBrk="0" hangingPunct="0">
                <a:lnSpc>
                  <a:spcPct val="200000"/>
                </a:lnSpc>
                <a:spcBef>
                  <a:spcPct val="0"/>
                </a:spcBef>
                <a:spcAft>
                  <a:spcPct val="0"/>
                </a:spcAft>
                <a:buClrTx/>
                <a:buSzTx/>
                <a:buFontTx/>
                <a:buNone/>
                <a:tabLst>
                  <a:tab pos="2409825" algn="l"/>
                </a:tabLst>
              </a:pPr>
              <a:r>
                <a:rPr kumimoji="0" lang="pt-PT" altLang="pt-PT" sz="1600" b="0" i="0" u="none" strike="noStrike" cap="none" normalizeH="0" baseline="0" dirty="0">
                  <a:ln>
                    <a:noFill/>
                  </a:ln>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rPr>
                <a:t>Analisando a distribuição da população, por grupos etários, por freguesia verifica-se que o grupo etário dos 25 aos 64 anos é aquele onde se concentra mais de metade da população residente das respetivas freguesias. Por outro lado, o grupo etário dos 0 aos 14 anos é o que regista o menor número de indivíduos na maioria das freguesias do concelho, onde se destacam </a:t>
              </a:r>
              <a:r>
                <a:rPr kumimoji="0" lang="pt-PT" altLang="pt-PT" sz="1600" b="0" i="0" u="none" strike="noStrike" cap="none" normalizeH="0" baseline="0" dirty="0" smtClean="0">
                  <a:ln>
                    <a:noFill/>
                  </a:ln>
                  <a:effectLst/>
                  <a:latin typeface="HurmeGeometricSans4 Regular" panose="020B0500020000000000" pitchFamily="34" charset="0"/>
                  <a:ea typeface="Calibri" panose="020F0502020204030204" pitchFamily="34" charset="0"/>
                  <a:cs typeface="Times New Roman" panose="02020603050405020304" pitchFamily="18" charset="0"/>
                </a:rPr>
                <a:t>pelos </a:t>
              </a:r>
              <a:r>
                <a:rPr kumimoji="0" lang="pt-PT" altLang="pt-PT" sz="1600" b="0" i="0" u="none" strike="noStrike" cap="none" normalizeH="0" baseline="0" dirty="0">
                  <a:ln>
                    <a:noFill/>
                  </a:ln>
                  <a:effectLst/>
                  <a:latin typeface="HurmeGeometricSans4 Regular" panose="020B0500020000000000" pitchFamily="34" charset="0"/>
                  <a:ea typeface="Calibri" panose="020F0502020204030204" pitchFamily="34" charset="0"/>
                  <a:cs typeface="Times New Roman" panose="02020603050405020304" pitchFamily="18" charset="0"/>
                </a:rPr>
                <a:t>valores mais </a:t>
              </a:r>
              <a:r>
                <a:rPr kumimoji="0" lang="pt-PT" altLang="pt-PT" sz="1600" b="0" i="0" u="none" strike="noStrike" cap="none" normalizeH="0" baseline="0" dirty="0" smtClean="0">
                  <a:ln>
                    <a:noFill/>
                  </a:ln>
                  <a:effectLst/>
                  <a:latin typeface="HurmeGeometricSans4 Regular" panose="020B0500020000000000" pitchFamily="34" charset="0"/>
                  <a:ea typeface="Calibri" panose="020F0502020204030204" pitchFamily="34" charset="0"/>
                  <a:cs typeface="Times New Roman" panose="02020603050405020304" pitchFamily="18" charset="0"/>
                </a:rPr>
                <a:t>baixos </a:t>
              </a:r>
              <a:r>
                <a:rPr kumimoji="0" lang="pt-PT" altLang="pt-PT" sz="1600" b="0" i="0" u="none" strike="noStrike" cap="none" normalizeH="0" baseline="0" dirty="0">
                  <a:ln>
                    <a:noFill/>
                  </a:ln>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rPr>
                <a:t>a freguesia de Oliveira de São Mateus (12,2%), a freguesia de Bairro (13,7%) e a freguesia de Brufe (13,9%). </a:t>
              </a:r>
            </a:p>
            <a:p>
              <a:pPr marL="0" marR="0" lvl="0" indent="0" algn="just" defTabSz="914400" rtl="0" eaLnBrk="0" fontAlgn="base" latinLnBrk="0" hangingPunct="0">
                <a:lnSpc>
                  <a:spcPct val="200000"/>
                </a:lnSpc>
                <a:spcBef>
                  <a:spcPct val="0"/>
                </a:spcBef>
                <a:spcAft>
                  <a:spcPct val="0"/>
                </a:spcAft>
                <a:buClrTx/>
                <a:buSzTx/>
                <a:buFontTx/>
                <a:buNone/>
                <a:tabLst>
                  <a:tab pos="2409825" algn="l"/>
                </a:tabLst>
              </a:pPr>
              <a:endParaRPr kumimoji="0" lang="pt-PT" altLang="pt-PT" sz="1600" b="0" i="0" u="none" strike="noStrike" cap="none" normalizeH="0" baseline="0" dirty="0">
                <a:ln>
                  <a:noFill/>
                </a:ln>
                <a:solidFill>
                  <a:schemeClr val="tx1"/>
                </a:solidFill>
                <a:effectLst/>
              </a:endParaRPr>
            </a:p>
          </p:txBody>
        </p:sp>
        <p:sp>
          <p:nvSpPr>
            <p:cNvPr id="4" name="CaixaDeTexto 3"/>
            <p:cNvSpPr txBox="1"/>
            <p:nvPr/>
          </p:nvSpPr>
          <p:spPr>
            <a:xfrm>
              <a:off x="984918" y="4743510"/>
              <a:ext cx="9823620" cy="430887"/>
            </a:xfrm>
            <a:prstGeom prst="rect">
              <a:avLst/>
            </a:prstGeom>
            <a:noFill/>
          </p:spPr>
          <p:txBody>
            <a:bodyPr wrap="square" rtlCol="0">
              <a:spAutoFit/>
            </a:bodyPr>
            <a:lstStyle/>
            <a:p>
              <a:r>
                <a:rPr lang="pt-PT" sz="1100" b="1" dirty="0"/>
                <a:t>Fonte: </a:t>
              </a:r>
              <a:r>
                <a:rPr lang="pt-PT" sz="1100" dirty="0"/>
                <a:t>Relatório de avaliação do ordenamento do território de Vila Nova de Famalicão, maio de 2019, Câmara Municipal de Vila Nova de Famalicão, DOGU/DOTPU </a:t>
              </a:r>
            </a:p>
            <a:p>
              <a:r>
                <a:rPr lang="pt-PT" sz="1100" dirty="0"/>
                <a:t> </a:t>
              </a:r>
            </a:p>
          </p:txBody>
        </p:sp>
        <p:sp>
          <p:nvSpPr>
            <p:cNvPr id="5" name="Retângulo 4"/>
            <p:cNvSpPr/>
            <p:nvPr/>
          </p:nvSpPr>
          <p:spPr>
            <a:xfrm>
              <a:off x="777922" y="931929"/>
              <a:ext cx="1342034" cy="400110"/>
            </a:xfrm>
            <a:prstGeom prst="rect">
              <a:avLst/>
            </a:prstGeom>
          </p:spPr>
          <p:txBody>
            <a:bodyPr wrap="none">
              <a:spAutoFit/>
            </a:bodyPr>
            <a:lstStyle/>
            <a:p>
              <a:r>
                <a:rPr lang="pt-PT" sz="2000" b="1" dirty="0">
                  <a:solidFill>
                    <a:srgbClr val="005B6B"/>
                  </a:solidFill>
                </a:rPr>
                <a:t>Conclusão:</a:t>
              </a:r>
            </a:p>
          </p:txBody>
        </p:sp>
      </p:grpSp>
    </p:spTree>
    <p:extLst>
      <p:ext uri="{BB962C8B-B14F-4D97-AF65-F5344CB8AC3E}">
        <p14:creationId xmlns:p14="http://schemas.microsoft.com/office/powerpoint/2010/main" val="2802895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3" name="Retângulo 2"/>
          <p:cNvSpPr/>
          <p:nvPr/>
        </p:nvSpPr>
        <p:spPr>
          <a:xfrm>
            <a:off x="482600" y="213461"/>
            <a:ext cx="10966176" cy="677108"/>
          </a:xfrm>
          <a:prstGeom prst="rect">
            <a:avLst/>
          </a:prstGeom>
        </p:spPr>
        <p:txBody>
          <a:bodyPr wrap="square">
            <a:spAutoFit/>
          </a:bodyPr>
          <a:lstStyle/>
          <a:p>
            <a:r>
              <a:rPr lang="pt-PT" sz="2000" b="1" dirty="0">
                <a:solidFill>
                  <a:srgbClr val="005868"/>
                </a:solidFill>
                <a:latin typeface="HurmeGeometricSans4 Regular" panose="020B0500020000000000" pitchFamily="34" charset="0"/>
                <a:ea typeface="Calibri" panose="020F0502020204030204" pitchFamily="34" charset="0"/>
                <a:cs typeface="Times New Roman" panose="02020603050405020304" pitchFamily="18" charset="0"/>
              </a:rPr>
              <a:t>Conclusão:</a:t>
            </a:r>
          </a:p>
          <a:p>
            <a:endParaRPr lang="pt-PT" b="1" dirty="0">
              <a:latin typeface="HurmeGeometricSans4 Regular" panose="020B0500020000000000" pitchFamily="34" charset="0"/>
              <a:ea typeface="Calibri" panose="020F0502020204030204" pitchFamily="34" charset="0"/>
              <a:cs typeface="Times New Roman" panose="02020603050405020304" pitchFamily="18" charset="0"/>
            </a:endParaRPr>
          </a:p>
        </p:txBody>
      </p:sp>
      <p:grpSp>
        <p:nvGrpSpPr>
          <p:cNvPr id="9" name="Grupo 8"/>
          <p:cNvGrpSpPr/>
          <p:nvPr/>
        </p:nvGrpSpPr>
        <p:grpSpPr>
          <a:xfrm>
            <a:off x="482600" y="569525"/>
            <a:ext cx="11226800" cy="5520267"/>
            <a:chOff x="482600" y="569525"/>
            <a:chExt cx="11226800" cy="5520267"/>
          </a:xfrm>
        </p:grpSpPr>
        <p:grpSp>
          <p:nvGrpSpPr>
            <p:cNvPr id="6" name="Grupo 5"/>
            <p:cNvGrpSpPr/>
            <p:nvPr/>
          </p:nvGrpSpPr>
          <p:grpSpPr>
            <a:xfrm>
              <a:off x="482600" y="569525"/>
              <a:ext cx="11226800" cy="5520267"/>
              <a:chOff x="491068" y="897466"/>
              <a:chExt cx="11226800" cy="5520267"/>
            </a:xfrm>
          </p:grpSpPr>
          <p:sp>
            <p:nvSpPr>
              <p:cNvPr id="4" name="Retângulo 3"/>
              <p:cNvSpPr/>
              <p:nvPr/>
            </p:nvSpPr>
            <p:spPr>
              <a:xfrm>
                <a:off x="491068" y="897466"/>
                <a:ext cx="11226800" cy="5520267"/>
              </a:xfrm>
              <a:prstGeom prst="rect">
                <a:avLst/>
              </a:prstGeom>
              <a:solidFill>
                <a:srgbClr val="005B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Retângulo 1"/>
              <p:cNvSpPr/>
              <p:nvPr/>
            </p:nvSpPr>
            <p:spPr>
              <a:xfrm>
                <a:off x="612912" y="1058392"/>
                <a:ext cx="10966176" cy="5180905"/>
              </a:xfrm>
              <a:prstGeom prst="rect">
                <a:avLst/>
              </a:prstGeom>
              <a:solidFill>
                <a:srgbClr val="EAEFF7"/>
              </a:solidFill>
              <a:ln w="57150">
                <a:solidFill>
                  <a:srgbClr val="005B6B"/>
                </a:solidFill>
              </a:ln>
            </p:spPr>
            <p:txBody>
              <a:bodyPr wrap="square">
                <a:spAutoFit/>
              </a:bodyPr>
              <a:lstStyle/>
              <a:p>
                <a:r>
                  <a:rPr lang="pt-PT" b="1" dirty="0">
                    <a:solidFill>
                      <a:srgbClr val="005B6B"/>
                    </a:solidFill>
                    <a:latin typeface="HurmeGeometricSans4 Regular" panose="020B0500020000000000" pitchFamily="34" charset="0"/>
                    <a:ea typeface="Calibri" panose="020F0502020204030204" pitchFamily="34" charset="0"/>
                    <a:cs typeface="Times New Roman" panose="02020603050405020304" pitchFamily="18" charset="0"/>
                  </a:rPr>
                  <a:t>Densidade populacional em Portugal, Região Norte e Vila Nova de Famalicão, </a:t>
                </a:r>
              </a:p>
              <a:p>
                <a:r>
                  <a:rPr lang="pt-PT" b="1" dirty="0">
                    <a:solidFill>
                      <a:srgbClr val="005B6B"/>
                    </a:solidFill>
                    <a:latin typeface="HurmeGeometricSans4 Regular" panose="020B0500020000000000" pitchFamily="34" charset="0"/>
                    <a:ea typeface="Calibri" panose="020F0502020204030204" pitchFamily="34" charset="0"/>
                    <a:cs typeface="Times New Roman" panose="02020603050405020304" pitchFamily="18" charset="0"/>
                  </a:rPr>
                  <a:t>entre 2011 e 2017</a:t>
                </a:r>
                <a:endParaRPr lang="pt-PT" b="1" dirty="0">
                  <a:solidFill>
                    <a:srgbClr val="005B6B"/>
                  </a:solidFill>
                </a:endParaRPr>
              </a:p>
              <a:p>
                <a:pPr algn="just">
                  <a:lnSpc>
                    <a:spcPct val="200000"/>
                  </a:lnSpc>
                  <a:spcAft>
                    <a:spcPts val="800"/>
                  </a:spcAft>
                  <a:tabLst>
                    <a:tab pos="2409190" algn="l"/>
                  </a:tabLst>
                </a:pPr>
                <a:r>
                  <a:rPr lang="pt-PT" dirty="0">
                    <a:latin typeface="HurmeGeometricSans4 Regular" panose="020B0500020000000000" pitchFamily="34" charset="0"/>
                    <a:ea typeface="Calibri" panose="020F0502020204030204" pitchFamily="34" charset="0"/>
                    <a:cs typeface="Times New Roman" panose="02020603050405020304" pitchFamily="18" charset="0"/>
                  </a:rPr>
                  <a:t>Comparando a evolução da população residente de Vila Nova de Famalicão com outras unidades geográficas, nomeadamente com a Região Norte e com Portugal, verifica-se que todas elas registaram um abrandamento do crescimento da população entre os três últimos momentos censitários, e uma diminuição da população residente entre 2011 e 2017. </a:t>
                </a:r>
              </a:p>
              <a:p>
                <a:pPr>
                  <a:lnSpc>
                    <a:spcPct val="200000"/>
                  </a:lnSpc>
                </a:pPr>
                <a:r>
                  <a:rPr lang="pt-PT" dirty="0">
                    <a:latin typeface="HurmeGeometricSans4 Regular" panose="020B0500020000000000" pitchFamily="34" charset="0"/>
                    <a:ea typeface="Calibri" panose="020F0502020204030204" pitchFamily="34" charset="0"/>
                    <a:cs typeface="Times New Roman" panose="02020603050405020304" pitchFamily="18" charset="0"/>
                  </a:rPr>
                  <a:t>Não obstante, a tendência generalizada para o declínio da população residente, o concelho de Vila Nova de Famalicão apresenta um </a:t>
                </a:r>
                <a:r>
                  <a:rPr lang="pt-PT" b="1" dirty="0">
                    <a:latin typeface="HurmeGeometricSans4 Regular" panose="020B0500020000000000" pitchFamily="34" charset="0"/>
                    <a:ea typeface="Calibri" panose="020F0502020204030204" pitchFamily="34" charset="0"/>
                    <a:cs typeface="Times New Roman" panose="02020603050405020304" pitchFamily="18" charset="0"/>
                  </a:rPr>
                  <a:t>ritmo de diminuição da população mais reduzido que a Região Norte e que Portugal</a:t>
                </a:r>
                <a:r>
                  <a:rPr lang="pt-PT" dirty="0">
                    <a:latin typeface="HurmeGeometricSans4 Regular" panose="020B0500020000000000" pitchFamily="34" charset="0"/>
                    <a:ea typeface="Calibri" panose="020F0502020204030204" pitchFamily="34" charset="0"/>
                    <a:cs typeface="Times New Roman" panose="02020603050405020304" pitchFamily="18" charset="0"/>
                  </a:rPr>
                  <a:t>.</a:t>
                </a:r>
              </a:p>
              <a:p>
                <a:pPr>
                  <a:lnSpc>
                    <a:spcPct val="200000"/>
                  </a:lnSpc>
                </a:pPr>
                <a:endParaRPr lang="pt-PT" dirty="0"/>
              </a:p>
            </p:txBody>
          </p:sp>
        </p:grpSp>
        <p:sp>
          <p:nvSpPr>
            <p:cNvPr id="7" name="CaixaDeTexto 6"/>
            <p:cNvSpPr txBox="1"/>
            <p:nvPr/>
          </p:nvSpPr>
          <p:spPr>
            <a:xfrm>
              <a:off x="604444" y="5480469"/>
              <a:ext cx="9823620" cy="430887"/>
            </a:xfrm>
            <a:prstGeom prst="rect">
              <a:avLst/>
            </a:prstGeom>
            <a:noFill/>
          </p:spPr>
          <p:txBody>
            <a:bodyPr wrap="square" rtlCol="0">
              <a:spAutoFit/>
            </a:bodyPr>
            <a:lstStyle/>
            <a:p>
              <a:r>
                <a:rPr lang="pt-PT" sz="1100" b="1" dirty="0"/>
                <a:t>Fonte: </a:t>
              </a:r>
              <a:r>
                <a:rPr lang="pt-PT" sz="1100" dirty="0"/>
                <a:t>Relatório de avaliação do ordenamento do território de Vila Nova de Famalicão, maio de 2019, Câmara Municipal de Vila Nova de Famalicão, DOGU/DOTPU </a:t>
              </a:r>
            </a:p>
            <a:p>
              <a:r>
                <a:rPr lang="pt-PT" sz="1100" dirty="0"/>
                <a:t> </a:t>
              </a:r>
            </a:p>
          </p:txBody>
        </p:sp>
      </p:grpSp>
    </p:spTree>
    <p:extLst>
      <p:ext uri="{BB962C8B-B14F-4D97-AF65-F5344CB8AC3E}">
        <p14:creationId xmlns:p14="http://schemas.microsoft.com/office/powerpoint/2010/main" val="6531095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837209" y="1671360"/>
          <a:ext cx="10517582" cy="2532888"/>
        </p:xfrm>
        <a:graphic>
          <a:graphicData uri="http://schemas.openxmlformats.org/drawingml/2006/table">
            <a:tbl>
              <a:tblPr firstRow="1" firstCol="1" bandRow="1">
                <a:tableStyleId>{5C22544A-7EE6-4342-B048-85BDC9FD1C3A}</a:tableStyleId>
              </a:tblPr>
              <a:tblGrid>
                <a:gridCol w="10517582">
                  <a:extLst>
                    <a:ext uri="{9D8B030D-6E8A-4147-A177-3AD203B41FA5}">
                      <a16:colId xmlns:a16="http://schemas.microsoft.com/office/drawing/2014/main" val="2576047205"/>
                    </a:ext>
                  </a:extLst>
                </a:gridCol>
              </a:tblGrid>
              <a:tr h="231832">
                <a:tc>
                  <a:txBody>
                    <a:bodyPr/>
                    <a:lstStyle/>
                    <a:p>
                      <a:pPr algn="just">
                        <a:lnSpc>
                          <a:spcPct val="150000"/>
                        </a:lnSpc>
                        <a:spcBef>
                          <a:spcPts val="300"/>
                        </a:spcBef>
                        <a:spcAft>
                          <a:spcPts val="300"/>
                        </a:spcAft>
                        <a:tabLst>
                          <a:tab pos="2409190" algn="l"/>
                        </a:tabLst>
                      </a:pPr>
                      <a:r>
                        <a:rPr lang="pt-PT" sz="1800" dirty="0">
                          <a:effectLst/>
                          <a:latin typeface="HurmeGeometricSans4 Regular" panose="020B0500020000000000" pitchFamily="34" charset="0"/>
                        </a:rPr>
                        <a:t>Nível de Escolaridade da População Residente</a:t>
                      </a:r>
                      <a:endParaRPr lang="pt-PT" sz="18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3227" marR="63227" marT="0" marB="0" anchor="ctr">
                    <a:solidFill>
                      <a:srgbClr val="008B99"/>
                    </a:solidFill>
                  </a:tcPr>
                </a:tc>
                <a:extLst>
                  <a:ext uri="{0D108BD9-81ED-4DB2-BD59-A6C34878D82A}">
                    <a16:rowId xmlns:a16="http://schemas.microsoft.com/office/drawing/2014/main" val="2259214249"/>
                  </a:ext>
                </a:extLst>
              </a:tr>
              <a:tr h="738349">
                <a:tc>
                  <a:txBody>
                    <a:bodyPr/>
                    <a:lstStyle/>
                    <a:p>
                      <a:pPr algn="just">
                        <a:lnSpc>
                          <a:spcPct val="115000"/>
                        </a:lnSpc>
                        <a:spcBef>
                          <a:spcPts val="300"/>
                        </a:spcBef>
                        <a:spcAft>
                          <a:spcPts val="300"/>
                        </a:spcAft>
                        <a:tabLst>
                          <a:tab pos="2409190" algn="l"/>
                        </a:tabLst>
                      </a:pPr>
                      <a:endParaRPr lang="pt-PT" sz="1800" dirty="0">
                        <a:effectLst/>
                        <a:latin typeface="HurmeGeometricSans4 Regular" panose="020B0500020000000000" pitchFamily="34" charset="0"/>
                      </a:endParaRPr>
                    </a:p>
                    <a:p>
                      <a:pPr algn="just">
                        <a:lnSpc>
                          <a:spcPct val="115000"/>
                        </a:lnSpc>
                        <a:spcBef>
                          <a:spcPts val="300"/>
                        </a:spcBef>
                        <a:spcAft>
                          <a:spcPts val="300"/>
                        </a:spcAft>
                        <a:tabLst>
                          <a:tab pos="2409190" algn="l"/>
                        </a:tabLst>
                      </a:pPr>
                      <a:r>
                        <a:rPr lang="pt-PT" sz="1800" dirty="0">
                          <a:solidFill>
                            <a:schemeClr val="tx1"/>
                          </a:solidFill>
                          <a:effectLst/>
                          <a:latin typeface="HurmeGeometricSans4 Regular" panose="020B0500020000000000" pitchFamily="34" charset="0"/>
                        </a:rPr>
                        <a:t>Descrição sumária</a:t>
                      </a:r>
                    </a:p>
                    <a:p>
                      <a:pPr algn="just">
                        <a:lnSpc>
                          <a:spcPct val="115000"/>
                        </a:lnSpc>
                        <a:spcBef>
                          <a:spcPts val="300"/>
                        </a:spcBef>
                        <a:spcAft>
                          <a:spcPts val="300"/>
                        </a:spcAft>
                        <a:tabLst>
                          <a:tab pos="2409190" algn="l"/>
                        </a:tabLst>
                      </a:pPr>
                      <a:r>
                        <a:rPr lang="pt-PT" sz="1800" dirty="0">
                          <a:solidFill>
                            <a:schemeClr val="tx1"/>
                          </a:solidFill>
                          <a:effectLst/>
                          <a:latin typeface="HurmeGeometricSans4 Regular" panose="020B0500020000000000" pitchFamily="34" charset="0"/>
                        </a:rPr>
                        <a:t>Distribuição da população residente segundo o nível de escolaridade mais elevado completo: nenhum, com o ensino básico (1.º, 2.º e 3.º ciclo), com estudos secundários, com o ensino pós-secundário e com o ensino superior</a:t>
                      </a:r>
                      <a:r>
                        <a:rPr lang="pt-PT" sz="1800" dirty="0">
                          <a:effectLst/>
                          <a:latin typeface="HurmeGeometricSans4 Regular" panose="020B0500020000000000" pitchFamily="34" charset="0"/>
                        </a:rPr>
                        <a:t>. </a:t>
                      </a:r>
                    </a:p>
                    <a:p>
                      <a:pPr algn="just">
                        <a:lnSpc>
                          <a:spcPct val="115000"/>
                        </a:lnSpc>
                        <a:spcBef>
                          <a:spcPts val="300"/>
                        </a:spcBef>
                        <a:spcAft>
                          <a:spcPts val="300"/>
                        </a:spcAft>
                        <a:tabLst>
                          <a:tab pos="2409190" algn="l"/>
                        </a:tabLst>
                      </a:pPr>
                      <a:r>
                        <a:rPr lang="pt-PT" sz="1800" dirty="0">
                          <a:effectLst/>
                          <a:latin typeface="HurmeGeometricSans4 Regular" panose="020B0500020000000000" pitchFamily="34" charset="0"/>
                        </a:rPr>
                        <a:t> </a:t>
                      </a:r>
                      <a:endParaRPr lang="pt-PT" sz="18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3227" marR="63227" marT="0" marB="0">
                    <a:noFill/>
                  </a:tcPr>
                </a:tc>
                <a:extLst>
                  <a:ext uri="{0D108BD9-81ED-4DB2-BD59-A6C34878D82A}">
                    <a16:rowId xmlns:a16="http://schemas.microsoft.com/office/drawing/2014/main" val="2605600662"/>
                  </a:ext>
                </a:extLst>
              </a:tr>
            </a:tbl>
          </a:graphicData>
        </a:graphic>
      </p:graphicFrame>
      <p:sp>
        <p:nvSpPr>
          <p:cNvPr id="4" name="Retângulo 3"/>
          <p:cNvSpPr/>
          <p:nvPr/>
        </p:nvSpPr>
        <p:spPr>
          <a:xfrm>
            <a:off x="837209" y="4139288"/>
            <a:ext cx="10517582" cy="740203"/>
          </a:xfrm>
          <a:prstGeom prst="rect">
            <a:avLst/>
          </a:prstGeom>
        </p:spPr>
        <p:txBody>
          <a:bodyPr wrap="square">
            <a:spAutoFit/>
          </a:bodyPr>
          <a:lstStyle/>
          <a:p>
            <a:pPr>
              <a:lnSpc>
                <a:spcPct val="115000"/>
              </a:lnSpc>
              <a:spcBef>
                <a:spcPts val="300"/>
              </a:spcBef>
              <a:spcAft>
                <a:spcPts val="300"/>
              </a:spcAft>
              <a:tabLst>
                <a:tab pos="2409190" algn="l"/>
              </a:tabLst>
            </a:pPr>
            <a:r>
              <a:rPr lang="pt-PT" sz="1200" b="1" dirty="0">
                <a:latin typeface="HurmeGeometricSans4 Regular" panose="020B0500020000000000" pitchFamily="34" charset="0"/>
              </a:rPr>
              <a:t>Fonte: </a:t>
            </a:r>
            <a:r>
              <a:rPr lang="pt-PT" sz="1200" dirty="0">
                <a:latin typeface="HurmeGeometricSans4 Regular" panose="020B0500020000000000" pitchFamily="34" charset="0"/>
              </a:rPr>
              <a:t>INE - Anuários Estatísticos da Região Norte</a:t>
            </a:r>
          </a:p>
          <a:p>
            <a:pPr>
              <a:lnSpc>
                <a:spcPct val="115000"/>
              </a:lnSpc>
              <a:tabLst>
                <a:tab pos="2409190" algn="l"/>
              </a:tabLst>
            </a:pPr>
            <a:r>
              <a:rPr lang="pt-PT" sz="1200" dirty="0">
                <a:latin typeface="HurmeGeometricSans4 Regular" panose="020B0500020000000000" pitchFamily="34" charset="0"/>
              </a:rPr>
              <a:t>INE – Recenseamento da População e da Habitação</a:t>
            </a:r>
          </a:p>
          <a:p>
            <a:r>
              <a:rPr lang="pt-PT" sz="1200" dirty="0">
                <a:latin typeface="HurmeGeometricSans4 Regular" panose="020B0500020000000000" pitchFamily="34" charset="0"/>
                <a:ea typeface="Calibri" panose="020F0502020204030204" pitchFamily="34" charset="0"/>
                <a:cs typeface="Times New Roman" panose="02020603050405020304" pitchFamily="18" charset="0"/>
              </a:rPr>
              <a:t>CMVNF – Divisão da Educação</a:t>
            </a:r>
            <a:endParaRPr lang="pt-PT" sz="1200" dirty="0">
              <a:latin typeface="HurmeGeometricSans4 Regular" panose="020B0500020000000000" pitchFamily="34" charset="0"/>
            </a:endParaRPr>
          </a:p>
        </p:txBody>
      </p:sp>
    </p:spTree>
    <p:extLst>
      <p:ext uri="{BB962C8B-B14F-4D97-AF65-F5344CB8AC3E}">
        <p14:creationId xmlns:p14="http://schemas.microsoft.com/office/powerpoint/2010/main" val="2853942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aphicFrame>
        <p:nvGraphicFramePr>
          <p:cNvPr id="3" name="Tabela 2"/>
          <p:cNvGraphicFramePr>
            <a:graphicFrameLocks noGrp="1"/>
          </p:cNvGraphicFramePr>
          <p:nvPr/>
        </p:nvGraphicFramePr>
        <p:xfrm>
          <a:off x="1862888" y="1385901"/>
          <a:ext cx="8466224" cy="3845484"/>
        </p:xfrm>
        <a:graphic>
          <a:graphicData uri="http://schemas.openxmlformats.org/drawingml/2006/table">
            <a:tbl>
              <a:tblPr firstRow="1" firstCol="1" bandRow="1">
                <a:tableStyleId>{5C22544A-7EE6-4342-B048-85BDC9FD1C3A}</a:tableStyleId>
              </a:tblPr>
              <a:tblGrid>
                <a:gridCol w="1628901">
                  <a:extLst>
                    <a:ext uri="{9D8B030D-6E8A-4147-A177-3AD203B41FA5}">
                      <a16:colId xmlns:a16="http://schemas.microsoft.com/office/drawing/2014/main" val="1262768236"/>
                    </a:ext>
                  </a:extLst>
                </a:gridCol>
                <a:gridCol w="1141247">
                  <a:extLst>
                    <a:ext uri="{9D8B030D-6E8A-4147-A177-3AD203B41FA5}">
                      <a16:colId xmlns:a16="http://schemas.microsoft.com/office/drawing/2014/main" val="599697856"/>
                    </a:ext>
                  </a:extLst>
                </a:gridCol>
                <a:gridCol w="1141247">
                  <a:extLst>
                    <a:ext uri="{9D8B030D-6E8A-4147-A177-3AD203B41FA5}">
                      <a16:colId xmlns:a16="http://schemas.microsoft.com/office/drawing/2014/main" val="2538146090"/>
                    </a:ext>
                  </a:extLst>
                </a:gridCol>
                <a:gridCol w="1139554">
                  <a:extLst>
                    <a:ext uri="{9D8B030D-6E8A-4147-A177-3AD203B41FA5}">
                      <a16:colId xmlns:a16="http://schemas.microsoft.com/office/drawing/2014/main" val="78138552"/>
                    </a:ext>
                  </a:extLst>
                </a:gridCol>
                <a:gridCol w="1139554">
                  <a:extLst>
                    <a:ext uri="{9D8B030D-6E8A-4147-A177-3AD203B41FA5}">
                      <a16:colId xmlns:a16="http://schemas.microsoft.com/office/drawing/2014/main" val="4055095776"/>
                    </a:ext>
                  </a:extLst>
                </a:gridCol>
                <a:gridCol w="1139554">
                  <a:extLst>
                    <a:ext uri="{9D8B030D-6E8A-4147-A177-3AD203B41FA5}">
                      <a16:colId xmlns:a16="http://schemas.microsoft.com/office/drawing/2014/main" val="1756395293"/>
                    </a:ext>
                  </a:extLst>
                </a:gridCol>
                <a:gridCol w="1136167">
                  <a:extLst>
                    <a:ext uri="{9D8B030D-6E8A-4147-A177-3AD203B41FA5}">
                      <a16:colId xmlns:a16="http://schemas.microsoft.com/office/drawing/2014/main" val="3718243151"/>
                    </a:ext>
                  </a:extLst>
                </a:gridCol>
              </a:tblGrid>
              <a:tr h="356156">
                <a:tc rowSpan="2">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INDICADORES</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gridSpan="2">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PORTUGAL</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hMerge="1">
                  <a:txBody>
                    <a:bodyPr/>
                    <a:lstStyle/>
                    <a:p>
                      <a:endParaRPr lang="pt-PT"/>
                    </a:p>
                  </a:txBody>
                  <a:tcPr/>
                </a:tc>
                <a:tc gridSpan="2">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NORTE</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hMerge="1">
                  <a:txBody>
                    <a:bodyPr/>
                    <a:lstStyle/>
                    <a:p>
                      <a:endParaRPr lang="pt-PT"/>
                    </a:p>
                  </a:txBody>
                  <a:tcPr/>
                </a:tc>
                <a:tc gridSpan="2">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VILA NOVA DE FAMALICÃO</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hMerge="1">
                  <a:txBody>
                    <a:bodyPr/>
                    <a:lstStyle/>
                    <a:p>
                      <a:endParaRPr lang="pt-PT"/>
                    </a:p>
                  </a:txBody>
                  <a:tcPr/>
                </a:tc>
                <a:extLst>
                  <a:ext uri="{0D108BD9-81ED-4DB2-BD59-A6C34878D82A}">
                    <a16:rowId xmlns:a16="http://schemas.microsoft.com/office/drawing/2014/main" val="3411212067"/>
                  </a:ext>
                </a:extLst>
              </a:tr>
              <a:tr h="356156">
                <a:tc vMerge="1">
                  <a:txBody>
                    <a:bodyPr/>
                    <a:lstStyle/>
                    <a:p>
                      <a:endParaRPr lang="pt-PT"/>
                    </a:p>
                  </a:txBody>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2001 (%)</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2011 (%)</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2001 (%)</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2011 (%)</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2001 (%)</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2011 (%)</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extLst>
                  <a:ext uri="{0D108BD9-81ED-4DB2-BD59-A6C34878D82A}">
                    <a16:rowId xmlns:a16="http://schemas.microsoft.com/office/drawing/2014/main" val="3144740319"/>
                  </a:ext>
                </a:extLst>
              </a:tr>
              <a:tr h="356156">
                <a:tc>
                  <a:txBody>
                    <a:bodyPr/>
                    <a:lstStyle/>
                    <a:p>
                      <a:pPr algn="l">
                        <a:lnSpc>
                          <a:spcPct val="150000"/>
                        </a:lnSpc>
                        <a:spcAft>
                          <a:spcPts val="0"/>
                        </a:spcAft>
                        <a:tabLst>
                          <a:tab pos="2409190" algn="l"/>
                        </a:tabLst>
                      </a:pPr>
                      <a:r>
                        <a:rPr lang="pt-PT" sz="1400" dirty="0">
                          <a:effectLst/>
                          <a:latin typeface="HurmeGeometricSans4 Regular" panose="020B0500020000000000" pitchFamily="34" charset="0"/>
                        </a:rPr>
                        <a:t>Nenhum</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26,4</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18,9</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26,8</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18,7</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25,4</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17,7</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11042021"/>
                  </a:ext>
                </a:extLst>
              </a:tr>
              <a:tr h="356156">
                <a:tc>
                  <a:txBody>
                    <a:bodyPr/>
                    <a:lstStyle/>
                    <a:p>
                      <a:pPr algn="l">
                        <a:lnSpc>
                          <a:spcPct val="150000"/>
                        </a:lnSpc>
                        <a:spcAft>
                          <a:spcPts val="0"/>
                        </a:spcAft>
                        <a:tabLst>
                          <a:tab pos="2409190" algn="l"/>
                        </a:tabLst>
                      </a:pPr>
                      <a:r>
                        <a:rPr lang="pt-PT" sz="1400" dirty="0">
                          <a:effectLst/>
                          <a:latin typeface="HurmeGeometricSans4 Regular" panose="020B0500020000000000" pitchFamily="34" charset="0"/>
                        </a:rPr>
                        <a:t>Básico - 1.º ciclo</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27,8</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25,5</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29,9</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27,6</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29,8</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26,6</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extLst>
                  <a:ext uri="{0D108BD9-81ED-4DB2-BD59-A6C34878D82A}">
                    <a16:rowId xmlns:a16="http://schemas.microsoft.com/office/drawing/2014/main" val="3876833406"/>
                  </a:ext>
                </a:extLst>
              </a:tr>
              <a:tr h="356156">
                <a:tc>
                  <a:txBody>
                    <a:bodyPr/>
                    <a:lstStyle/>
                    <a:p>
                      <a:pPr algn="l">
                        <a:lnSpc>
                          <a:spcPct val="150000"/>
                        </a:lnSpc>
                        <a:spcAft>
                          <a:spcPts val="0"/>
                        </a:spcAft>
                        <a:tabLst>
                          <a:tab pos="2409190" algn="l"/>
                        </a:tabLst>
                      </a:pPr>
                      <a:r>
                        <a:rPr lang="pt-PT" sz="1400" dirty="0">
                          <a:effectLst/>
                          <a:latin typeface="HurmeGeometricSans4 Regular" panose="020B0500020000000000" pitchFamily="34" charset="0"/>
                        </a:rPr>
                        <a:t>Básico - 2.º ciclo</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13,8</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13,4</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16,2</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15,3</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19,3</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18,1</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62280231"/>
                  </a:ext>
                </a:extLst>
              </a:tr>
              <a:tr h="356156">
                <a:tc>
                  <a:txBody>
                    <a:bodyPr/>
                    <a:lstStyle/>
                    <a:p>
                      <a:pPr algn="l">
                        <a:lnSpc>
                          <a:spcPct val="150000"/>
                        </a:lnSpc>
                        <a:spcAft>
                          <a:spcPts val="0"/>
                        </a:spcAft>
                        <a:tabLst>
                          <a:tab pos="2409190" algn="l"/>
                        </a:tabLst>
                      </a:pPr>
                      <a:r>
                        <a:rPr lang="pt-PT" sz="1400" dirty="0">
                          <a:effectLst/>
                          <a:latin typeface="HurmeGeometricSans4 Regular" panose="020B0500020000000000" pitchFamily="34" charset="0"/>
                        </a:rPr>
                        <a:t>Básico - 3.º ciclo</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13,8</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16,3</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12,2</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15,7</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12,7</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16,5</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extLst>
                  <a:ext uri="{0D108BD9-81ED-4DB2-BD59-A6C34878D82A}">
                    <a16:rowId xmlns:a16="http://schemas.microsoft.com/office/drawing/2014/main" val="2499134708"/>
                  </a:ext>
                </a:extLst>
              </a:tr>
              <a:tr h="356156">
                <a:tc>
                  <a:txBody>
                    <a:bodyPr/>
                    <a:lstStyle/>
                    <a:p>
                      <a:pPr algn="l">
                        <a:lnSpc>
                          <a:spcPct val="150000"/>
                        </a:lnSpc>
                        <a:spcAft>
                          <a:spcPts val="0"/>
                        </a:spcAft>
                        <a:tabLst>
                          <a:tab pos="2409190" algn="l"/>
                        </a:tabLst>
                      </a:pPr>
                      <a:r>
                        <a:rPr lang="pt-PT" sz="1400" dirty="0">
                          <a:effectLst/>
                          <a:latin typeface="HurmeGeometricSans4 Regular" panose="020B0500020000000000" pitchFamily="34" charset="0"/>
                        </a:rPr>
                        <a:t>Secundário</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11,0</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13,4</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9,2</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11,9</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8,7</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11,9</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39866998"/>
                  </a:ext>
                </a:extLst>
              </a:tr>
              <a:tr h="356156">
                <a:tc>
                  <a:txBody>
                    <a:bodyPr/>
                    <a:lstStyle/>
                    <a:p>
                      <a:pPr algn="l">
                        <a:lnSpc>
                          <a:spcPct val="150000"/>
                        </a:lnSpc>
                        <a:spcAft>
                          <a:spcPts val="0"/>
                        </a:spcAft>
                        <a:tabLst>
                          <a:tab pos="2409190" algn="l"/>
                        </a:tabLst>
                      </a:pPr>
                      <a:r>
                        <a:rPr lang="pt-PT" sz="1400" dirty="0">
                          <a:effectLst/>
                          <a:latin typeface="HurmeGeometricSans4 Regular" panose="020B0500020000000000" pitchFamily="34" charset="0"/>
                        </a:rPr>
                        <a:t>Pós-secundário</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0,6</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0,8</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0,5</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0,7</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0,4</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0,8</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extLst>
                  <a:ext uri="{0D108BD9-81ED-4DB2-BD59-A6C34878D82A}">
                    <a16:rowId xmlns:a16="http://schemas.microsoft.com/office/drawing/2014/main" val="3752877176"/>
                  </a:ext>
                </a:extLst>
              </a:tr>
              <a:tr h="356156">
                <a:tc>
                  <a:txBody>
                    <a:bodyPr/>
                    <a:lstStyle/>
                    <a:p>
                      <a:pPr algn="l">
                        <a:lnSpc>
                          <a:spcPct val="150000"/>
                        </a:lnSpc>
                        <a:spcAft>
                          <a:spcPts val="0"/>
                        </a:spcAft>
                        <a:tabLst>
                          <a:tab pos="2409190" algn="l"/>
                        </a:tabLst>
                      </a:pPr>
                      <a:r>
                        <a:rPr lang="pt-PT" sz="1400" dirty="0">
                          <a:effectLst/>
                          <a:latin typeface="HurmeGeometricSans4 Regular" panose="020B0500020000000000" pitchFamily="34" charset="0"/>
                        </a:rPr>
                        <a:t>Superior</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6,5</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11,8</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5,2</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10,2</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3,7</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8,4</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7369269"/>
                  </a:ext>
                </a:extLst>
              </a:tr>
              <a:tr h="356156">
                <a:tc>
                  <a:txBody>
                    <a:bodyPr/>
                    <a:lstStyle/>
                    <a:p>
                      <a:pPr algn="l">
                        <a:lnSpc>
                          <a:spcPct val="150000"/>
                        </a:lnSpc>
                        <a:spcAft>
                          <a:spcPts val="0"/>
                        </a:spcAft>
                        <a:tabLst>
                          <a:tab pos="2409190" algn="l"/>
                        </a:tabLst>
                      </a:pPr>
                      <a:r>
                        <a:rPr lang="pt-PT" sz="1400" dirty="0">
                          <a:effectLst/>
                          <a:latin typeface="HurmeGeometricSans4 Regular" panose="020B0500020000000000" pitchFamily="34" charset="0"/>
                        </a:rPr>
                        <a:t>Total</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6371"/>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100,0</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100,0</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100,0</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100,0</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100,0</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100,0</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extLst>
                  <a:ext uri="{0D108BD9-81ED-4DB2-BD59-A6C34878D82A}">
                    <a16:rowId xmlns:a16="http://schemas.microsoft.com/office/drawing/2014/main" val="1574991432"/>
                  </a:ext>
                </a:extLst>
              </a:tr>
            </a:tbl>
          </a:graphicData>
        </a:graphic>
      </p:graphicFrame>
      <p:sp>
        <p:nvSpPr>
          <p:cNvPr id="4" name="CaixaDeTexto 3"/>
          <p:cNvSpPr txBox="1"/>
          <p:nvPr/>
        </p:nvSpPr>
        <p:spPr>
          <a:xfrm>
            <a:off x="1862888" y="612091"/>
            <a:ext cx="8466224" cy="646331"/>
          </a:xfrm>
          <a:prstGeom prst="rect">
            <a:avLst/>
          </a:prstGeom>
          <a:noFill/>
        </p:spPr>
        <p:txBody>
          <a:bodyPr wrap="square" rtlCol="0">
            <a:spAutoFit/>
          </a:bodyPr>
          <a:lstStyle/>
          <a:p>
            <a:r>
              <a:rPr lang="pt-PT" b="1" dirty="0">
                <a:solidFill>
                  <a:srgbClr val="005464"/>
                </a:solidFill>
                <a:latin typeface="HurmeGeometricSans4 Regular" panose="020B0500020000000000" pitchFamily="34" charset="0"/>
              </a:rPr>
              <a:t>População residente por nível de escolaridade mais elevado completo (%) de Portugal, Região Norte e Vila Nova de Famalicão, em 2001 e 2011</a:t>
            </a:r>
            <a:endParaRPr lang="pt-PT" sz="2000" dirty="0">
              <a:latin typeface="HurmeGeometricSans4 SemiBold" panose="020B0700020000000000" pitchFamily="34" charset="0"/>
            </a:endParaRPr>
          </a:p>
        </p:txBody>
      </p:sp>
      <p:sp>
        <p:nvSpPr>
          <p:cNvPr id="8" name="CaixaDeTexto 7"/>
          <p:cNvSpPr txBox="1"/>
          <p:nvPr/>
        </p:nvSpPr>
        <p:spPr>
          <a:xfrm>
            <a:off x="1862888" y="5390088"/>
            <a:ext cx="8466224" cy="523220"/>
          </a:xfrm>
          <a:prstGeom prst="rect">
            <a:avLst/>
          </a:prstGeom>
          <a:noFill/>
        </p:spPr>
        <p:txBody>
          <a:bodyPr wrap="square" rtlCol="0">
            <a:spAutoFit/>
          </a:bodyPr>
          <a:lstStyle/>
          <a:p>
            <a:r>
              <a:rPr lang="pt-PT" sz="1400" b="1" dirty="0">
                <a:latin typeface="HurmeGeometricSans4 Regular" panose="020B0500020000000000" pitchFamily="34" charset="0"/>
              </a:rPr>
              <a:t>Fonte: </a:t>
            </a:r>
            <a:r>
              <a:rPr lang="pt-PT" sz="1400" dirty="0">
                <a:latin typeface="HurmeGeometricSans4 Regular" panose="020B0500020000000000" pitchFamily="34" charset="0"/>
              </a:rPr>
              <a:t>INE, Recenseamentos gerais da população e da habitação - Censos 2001 e 2011</a:t>
            </a:r>
          </a:p>
          <a:p>
            <a:endParaRPr lang="pt-PT" sz="1400" dirty="0">
              <a:latin typeface="HurmeGeometricSans4 Regular" panose="020B0500020000000000" pitchFamily="34" charset="0"/>
            </a:endParaRPr>
          </a:p>
        </p:txBody>
      </p:sp>
    </p:spTree>
    <p:extLst>
      <p:ext uri="{BB962C8B-B14F-4D97-AF65-F5344CB8AC3E}">
        <p14:creationId xmlns:p14="http://schemas.microsoft.com/office/powerpoint/2010/main" val="33759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pSp>
        <p:nvGrpSpPr>
          <p:cNvPr id="3" name="Grupo 2"/>
          <p:cNvGrpSpPr/>
          <p:nvPr/>
        </p:nvGrpSpPr>
        <p:grpSpPr>
          <a:xfrm>
            <a:off x="532263" y="217521"/>
            <a:ext cx="11109277" cy="5970337"/>
            <a:chOff x="532263" y="217521"/>
            <a:chExt cx="11109277" cy="5970337"/>
          </a:xfrm>
        </p:grpSpPr>
        <p:sp>
          <p:nvSpPr>
            <p:cNvPr id="8" name="Retângulo 7"/>
            <p:cNvSpPr/>
            <p:nvPr/>
          </p:nvSpPr>
          <p:spPr>
            <a:xfrm>
              <a:off x="626301" y="586853"/>
              <a:ext cx="11015239" cy="5601005"/>
            </a:xfrm>
            <a:prstGeom prst="rect">
              <a:avLst/>
            </a:prstGeom>
            <a:solidFill>
              <a:srgbClr val="005B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7" name="Grupo 6"/>
            <p:cNvGrpSpPr/>
            <p:nvPr/>
          </p:nvGrpSpPr>
          <p:grpSpPr>
            <a:xfrm>
              <a:off x="766065" y="798677"/>
              <a:ext cx="10682724" cy="5180905"/>
              <a:chOff x="931732" y="279276"/>
              <a:chExt cx="10459453" cy="5180905"/>
            </a:xfrm>
          </p:grpSpPr>
          <p:sp>
            <p:nvSpPr>
              <p:cNvPr id="2" name="Retângulo 1"/>
              <p:cNvSpPr/>
              <p:nvPr/>
            </p:nvSpPr>
            <p:spPr>
              <a:xfrm>
                <a:off x="931732" y="279276"/>
                <a:ext cx="10459453" cy="5180905"/>
              </a:xfrm>
              <a:prstGeom prst="rect">
                <a:avLst/>
              </a:prstGeom>
              <a:solidFill>
                <a:srgbClr val="EAEFF7"/>
              </a:solidFill>
              <a:ln w="76200">
                <a:solidFill>
                  <a:srgbClr val="005B6B"/>
                </a:solidFill>
              </a:ln>
            </p:spPr>
            <p:txBody>
              <a:bodyPr wrap="square">
                <a:spAutoFit/>
              </a:bodyPr>
              <a:lstStyle/>
              <a:p>
                <a:r>
                  <a:rPr lang="pt-PT" b="1" dirty="0">
                    <a:solidFill>
                      <a:srgbClr val="005464"/>
                    </a:solidFill>
                    <a:latin typeface="HurmeGeometricSans4 Regular" panose="020B0500020000000000" pitchFamily="34" charset="0"/>
                  </a:rPr>
                  <a:t>População residente por nível de escolaridade mais elevado completo (%) de </a:t>
                </a:r>
              </a:p>
              <a:p>
                <a:r>
                  <a:rPr lang="pt-PT" b="1" dirty="0">
                    <a:solidFill>
                      <a:srgbClr val="005464"/>
                    </a:solidFill>
                    <a:latin typeface="HurmeGeometricSans4 Regular" panose="020B0500020000000000" pitchFamily="34" charset="0"/>
                  </a:rPr>
                  <a:t>Portugal, Região Norte e Vila Nova de Famalicão, em 2001 e 2011.</a:t>
                </a:r>
                <a:endParaRPr lang="pt-PT" sz="2000" dirty="0">
                  <a:solidFill>
                    <a:srgbClr val="005464"/>
                  </a:solidFill>
                  <a:latin typeface="HurmeGeometricSans4 Regular" panose="020B0500020000000000" pitchFamily="34" charset="0"/>
                </a:endParaRPr>
              </a:p>
              <a:p>
                <a:pPr algn="just">
                  <a:lnSpc>
                    <a:spcPct val="200000"/>
                  </a:lnSpc>
                  <a:spcAft>
                    <a:spcPts val="800"/>
                  </a:spcAft>
                  <a:tabLst>
                    <a:tab pos="2409190" algn="l"/>
                  </a:tabLst>
                </a:pP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O concelho de Vila Nova de Famalicão tem sofrido alterações positivas na melhoria do nível de instrução da população. Segundo os dados dos dois últimos momentos censitários, a população com “nenhum” nível de escolaridade completo diminuiu na ordem dos 7,7%, passando de 25,4% em 2001 para 17,7% em 2011. A população com o “Ensino Básico – 1º Ciclo” diminuiu cerca de 3,2%, tal como a população com o “Ensino Básico – 2º Ciclo” que também diminuiu cerca de 1,2%. A inverter a tendência temos a população com “Ensino Básico – 3º Ciclo” que aumentou cerca de 3,8%. A população com “Ensino Secundário” cresceu em 3,3% entre 2001 e 2011, assim como aconteceu com a população que possui o “Ensino Pós-secundário” que aumentou cerca de 0,4% e o “Ensino Superior” aumentou 4,7</a:t>
                </a:r>
                <a:r>
                  <a:rPr lang="pt-PT" sz="1600" dirty="0" smtClean="0">
                    <a:latin typeface="HurmeGeometricSans4 Regular" panose="020B0500020000000000" pitchFamily="34" charset="0"/>
                    <a:ea typeface="Calibri" panose="020F0502020204030204" pitchFamily="34" charset="0"/>
                    <a:cs typeface="Times New Roman" panose="02020603050405020304" pitchFamily="18" charset="0"/>
                  </a:rPr>
                  <a:t>%.</a:t>
                </a:r>
              </a:p>
              <a:p>
                <a:pPr algn="just">
                  <a:lnSpc>
                    <a:spcPct val="200000"/>
                  </a:lnSpc>
                  <a:spcAft>
                    <a:spcPts val="800"/>
                  </a:spcAft>
                  <a:tabLst>
                    <a:tab pos="2409190" algn="l"/>
                  </a:tabLst>
                </a:pPr>
                <a:endParaRPr lang="pt-PT" sz="1600" dirty="0" smtClean="0">
                  <a:latin typeface="HurmeGeometricSans4 Regular" panose="020B0500020000000000" pitchFamily="34" charset="0"/>
                  <a:ea typeface="Calibri" panose="020F0502020204030204" pitchFamily="34" charset="0"/>
                  <a:cs typeface="Times New Roman" panose="02020603050405020304" pitchFamily="18" charset="0"/>
                </a:endParaRPr>
              </a:p>
            </p:txBody>
          </p:sp>
          <p:sp>
            <p:nvSpPr>
              <p:cNvPr id="4" name="CaixaDeTexto 3"/>
              <p:cNvSpPr txBox="1"/>
              <p:nvPr/>
            </p:nvSpPr>
            <p:spPr>
              <a:xfrm>
                <a:off x="931732" y="4983329"/>
                <a:ext cx="9823620" cy="430887"/>
              </a:xfrm>
              <a:prstGeom prst="rect">
                <a:avLst/>
              </a:prstGeom>
              <a:noFill/>
            </p:spPr>
            <p:txBody>
              <a:bodyPr wrap="square" rtlCol="0">
                <a:spAutoFit/>
              </a:bodyPr>
              <a:lstStyle/>
              <a:p>
                <a:r>
                  <a:rPr lang="pt-PT" sz="1100" b="1" dirty="0"/>
                  <a:t>Fonte: </a:t>
                </a:r>
                <a:r>
                  <a:rPr lang="pt-PT" sz="1100" dirty="0"/>
                  <a:t>Relatório de avaliação do ordenamento do território de Vila Nova de Famalicão, maio de 2019, Câmara Municipal de Vila Nova de Famalicão, DOGU/DOTPU </a:t>
                </a:r>
              </a:p>
              <a:p>
                <a:r>
                  <a:rPr lang="pt-PT" sz="1100" dirty="0"/>
                  <a:t> </a:t>
                </a:r>
              </a:p>
            </p:txBody>
          </p:sp>
        </p:grpSp>
        <p:sp>
          <p:nvSpPr>
            <p:cNvPr id="5" name="Retângulo 4"/>
            <p:cNvSpPr/>
            <p:nvPr/>
          </p:nvSpPr>
          <p:spPr>
            <a:xfrm>
              <a:off x="532263" y="217521"/>
              <a:ext cx="1407758" cy="369332"/>
            </a:xfrm>
            <a:prstGeom prst="rect">
              <a:avLst/>
            </a:prstGeom>
          </p:spPr>
          <p:txBody>
            <a:bodyPr wrap="none">
              <a:spAutoFit/>
            </a:bodyPr>
            <a:lstStyle/>
            <a:p>
              <a:r>
                <a:rPr lang="pt-PT" b="1" dirty="0">
                  <a:solidFill>
                    <a:srgbClr val="005868"/>
                  </a:solidFill>
                  <a:latin typeface="HurmeGeometricSans4 Regular" panose="020B0500020000000000" pitchFamily="34" charset="0"/>
                  <a:ea typeface="Calibri" panose="020F0502020204030204" pitchFamily="34" charset="0"/>
                  <a:cs typeface="Times New Roman" panose="02020603050405020304" pitchFamily="18" charset="0"/>
                </a:rPr>
                <a:t>Conclusão:</a:t>
              </a:r>
            </a:p>
          </p:txBody>
        </p:sp>
      </p:grpSp>
    </p:spTree>
    <p:extLst>
      <p:ext uri="{BB962C8B-B14F-4D97-AF65-F5344CB8AC3E}">
        <p14:creationId xmlns:p14="http://schemas.microsoft.com/office/powerpoint/2010/main" val="298666959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pSp>
        <p:nvGrpSpPr>
          <p:cNvPr id="12" name="Grupo 11"/>
          <p:cNvGrpSpPr/>
          <p:nvPr/>
        </p:nvGrpSpPr>
        <p:grpSpPr>
          <a:xfrm>
            <a:off x="9377710" y="5115183"/>
            <a:ext cx="2658439" cy="1174520"/>
            <a:chOff x="8496300" y="2552699"/>
            <a:chExt cx="2869169" cy="1445618"/>
          </a:xfrm>
        </p:grpSpPr>
        <p:sp>
          <p:nvSpPr>
            <p:cNvPr id="5" name="Retângulo arredondado 4"/>
            <p:cNvSpPr/>
            <p:nvPr/>
          </p:nvSpPr>
          <p:spPr>
            <a:xfrm>
              <a:off x="8496300" y="2552699"/>
              <a:ext cx="475044" cy="361950"/>
            </a:xfrm>
            <a:prstGeom prst="roundRect">
              <a:avLst/>
            </a:prstGeom>
            <a:solidFill>
              <a:srgbClr val="A3C9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tângulo arredondado 6"/>
            <p:cNvSpPr/>
            <p:nvPr/>
          </p:nvSpPr>
          <p:spPr>
            <a:xfrm>
              <a:off x="8496300" y="3086099"/>
              <a:ext cx="475044" cy="369332"/>
            </a:xfrm>
            <a:prstGeom prst="roundRect">
              <a:avLst/>
            </a:prstGeom>
            <a:solidFill>
              <a:srgbClr val="A6A6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tângulo arredondado 7"/>
            <p:cNvSpPr/>
            <p:nvPr/>
          </p:nvSpPr>
          <p:spPr>
            <a:xfrm>
              <a:off x="8496300" y="3600451"/>
              <a:ext cx="475044" cy="388381"/>
            </a:xfrm>
            <a:prstGeom prst="roundRect">
              <a:avLst/>
            </a:prstGeom>
            <a:solidFill>
              <a:srgbClr val="7A7A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CaixaDeTexto 8"/>
            <p:cNvSpPr txBox="1"/>
            <p:nvPr/>
          </p:nvSpPr>
          <p:spPr>
            <a:xfrm>
              <a:off x="8974694" y="2592660"/>
              <a:ext cx="2390775" cy="378817"/>
            </a:xfrm>
            <a:prstGeom prst="rect">
              <a:avLst/>
            </a:prstGeom>
            <a:noFill/>
          </p:spPr>
          <p:txBody>
            <a:bodyPr wrap="square" rtlCol="0">
              <a:spAutoFit/>
            </a:bodyPr>
            <a:lstStyle/>
            <a:p>
              <a:r>
                <a:rPr lang="pt-PT" sz="1400" dirty="0"/>
                <a:t>V. N. de Famalicão</a:t>
              </a:r>
            </a:p>
          </p:txBody>
        </p:sp>
        <p:sp>
          <p:nvSpPr>
            <p:cNvPr id="10" name="CaixaDeTexto 9"/>
            <p:cNvSpPr txBox="1"/>
            <p:nvPr/>
          </p:nvSpPr>
          <p:spPr>
            <a:xfrm>
              <a:off x="8974694" y="3108759"/>
              <a:ext cx="2390775" cy="378817"/>
            </a:xfrm>
            <a:prstGeom prst="rect">
              <a:avLst/>
            </a:prstGeom>
            <a:noFill/>
          </p:spPr>
          <p:txBody>
            <a:bodyPr wrap="square" rtlCol="0">
              <a:spAutoFit/>
            </a:bodyPr>
            <a:lstStyle/>
            <a:p>
              <a:r>
                <a:rPr lang="pt-PT" sz="1400" dirty="0"/>
                <a:t>Distrito</a:t>
              </a:r>
            </a:p>
          </p:txBody>
        </p:sp>
        <p:sp>
          <p:nvSpPr>
            <p:cNvPr id="11" name="CaixaDeTexto 10"/>
            <p:cNvSpPr txBox="1"/>
            <p:nvPr/>
          </p:nvSpPr>
          <p:spPr>
            <a:xfrm>
              <a:off x="8974694" y="3619500"/>
              <a:ext cx="2390775" cy="378817"/>
            </a:xfrm>
            <a:prstGeom prst="rect">
              <a:avLst/>
            </a:prstGeom>
            <a:noFill/>
          </p:spPr>
          <p:txBody>
            <a:bodyPr wrap="square" rtlCol="0">
              <a:spAutoFit/>
            </a:bodyPr>
            <a:lstStyle/>
            <a:p>
              <a:r>
                <a:rPr lang="pt-PT" sz="1400" dirty="0"/>
                <a:t>Continente</a:t>
              </a:r>
            </a:p>
          </p:txBody>
        </p:sp>
      </p:grpSp>
      <p:pic>
        <p:nvPicPr>
          <p:cNvPr id="14" name="Imagem 13"/>
          <p:cNvPicPr>
            <a:picLocks noChangeAspect="1"/>
          </p:cNvPicPr>
          <p:nvPr/>
        </p:nvPicPr>
        <p:blipFill>
          <a:blip r:embed="rId3">
            <a:clrChange>
              <a:clrFrom>
                <a:srgbClr val="FFFFFF"/>
              </a:clrFrom>
              <a:clrTo>
                <a:srgbClr val="FFFFFF">
                  <a:alpha val="0"/>
                </a:srgbClr>
              </a:clrTo>
            </a:clrChange>
          </a:blip>
          <a:stretch>
            <a:fillRect/>
          </a:stretch>
        </p:blipFill>
        <p:spPr>
          <a:xfrm>
            <a:off x="9467852" y="270550"/>
            <a:ext cx="2568297" cy="4860000"/>
          </a:xfrm>
          <a:prstGeom prst="rect">
            <a:avLst/>
          </a:prstGeom>
        </p:spPr>
      </p:pic>
      <p:sp>
        <p:nvSpPr>
          <p:cNvPr id="16" name="CaixaDeTexto 15"/>
          <p:cNvSpPr txBox="1"/>
          <p:nvPr/>
        </p:nvSpPr>
        <p:spPr>
          <a:xfrm>
            <a:off x="51273" y="5335708"/>
            <a:ext cx="1844255" cy="430887"/>
          </a:xfrm>
          <a:prstGeom prst="rect">
            <a:avLst/>
          </a:prstGeom>
          <a:noFill/>
        </p:spPr>
        <p:txBody>
          <a:bodyPr wrap="square" rtlCol="0">
            <a:spAutoFit/>
          </a:bodyPr>
          <a:lstStyle/>
          <a:p>
            <a:r>
              <a:rPr lang="pt-PT" sz="1100" dirty="0">
                <a:latin typeface="+mj-lt"/>
              </a:rPr>
              <a:t>Sistema de Coordenadas PT-TM0&amp;/ETRS89</a:t>
            </a:r>
          </a:p>
        </p:txBody>
      </p:sp>
      <p:pic>
        <p:nvPicPr>
          <p:cNvPr id="18" name="Imagem 17"/>
          <p:cNvPicPr/>
          <p:nvPr/>
        </p:nvPicPr>
        <p:blipFill rotWithShape="1">
          <a:blip r:embed="rId4" cstate="print">
            <a:extLst>
              <a:ext uri="{28A0092B-C50C-407E-A947-70E740481C1C}">
                <a14:useLocalDpi xmlns:a14="http://schemas.microsoft.com/office/drawing/2010/main" val="0"/>
              </a:ext>
            </a:extLst>
          </a:blip>
          <a:srcRect r="19570"/>
          <a:stretch/>
        </p:blipFill>
        <p:spPr>
          <a:xfrm>
            <a:off x="1993183" y="29568"/>
            <a:ext cx="7338101" cy="6553200"/>
          </a:xfrm>
          <a:prstGeom prst="rect">
            <a:avLst/>
          </a:prstGeom>
        </p:spPr>
      </p:pic>
      <p:sp>
        <p:nvSpPr>
          <p:cNvPr id="19" name="CaixaDeTexto 18"/>
          <p:cNvSpPr txBox="1"/>
          <p:nvPr/>
        </p:nvSpPr>
        <p:spPr>
          <a:xfrm rot="5400000">
            <a:off x="4506716" y="4031575"/>
            <a:ext cx="543300" cy="5041050"/>
          </a:xfrm>
          <a:prstGeom prst="rect">
            <a:avLst/>
          </a:prstGeom>
          <a:noFill/>
        </p:spPr>
        <p:txBody>
          <a:bodyPr vert="vert270" wrap="square" rtlCol="0" anchor="b" anchorCtr="0">
            <a:spAutoFit/>
          </a:bodyPr>
          <a:lstStyle/>
          <a:p>
            <a:r>
              <a:rPr lang="pt-PT" sz="1000" dirty="0"/>
              <a:t>Fonte: Limites administrativos CAOP 2017</a:t>
            </a:r>
          </a:p>
          <a:p>
            <a:r>
              <a:rPr lang="pt-PT" sz="1000" dirty="0"/>
              <a:t>DGT, 2018</a:t>
            </a:r>
          </a:p>
        </p:txBody>
      </p:sp>
      <p:grpSp>
        <p:nvGrpSpPr>
          <p:cNvPr id="28" name="Grupo 27"/>
          <p:cNvGrpSpPr/>
          <p:nvPr/>
        </p:nvGrpSpPr>
        <p:grpSpPr>
          <a:xfrm>
            <a:off x="80977" y="4323229"/>
            <a:ext cx="1784846" cy="1012479"/>
            <a:chOff x="90415" y="3993762"/>
            <a:chExt cx="1784846" cy="1012479"/>
          </a:xfrm>
        </p:grpSpPr>
        <p:sp>
          <p:nvSpPr>
            <p:cNvPr id="20" name="Retângulo arredondado 19"/>
            <p:cNvSpPr/>
            <p:nvPr/>
          </p:nvSpPr>
          <p:spPr>
            <a:xfrm>
              <a:off x="154975" y="4790448"/>
              <a:ext cx="223200" cy="151200"/>
            </a:xfrm>
            <a:prstGeom prst="roundRect">
              <a:avLst/>
            </a:prstGeom>
            <a:solidFill>
              <a:schemeClr val="bg1"/>
            </a:solidFill>
            <a:ln>
              <a:solidFill>
                <a:srgbClr val="A6A6A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Retângulo arredondado 20"/>
            <p:cNvSpPr/>
            <p:nvPr/>
          </p:nvSpPr>
          <p:spPr>
            <a:xfrm>
              <a:off x="156039" y="4536789"/>
              <a:ext cx="223200" cy="151200"/>
            </a:xfrm>
            <a:prstGeom prst="roundRect">
              <a:avLst/>
            </a:prstGeom>
            <a:solidFill>
              <a:schemeClr val="bg1"/>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Retângulo arredondado 21"/>
            <p:cNvSpPr/>
            <p:nvPr/>
          </p:nvSpPr>
          <p:spPr>
            <a:xfrm>
              <a:off x="159147" y="4313435"/>
              <a:ext cx="223619" cy="15142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 name="CaixaDeTexto 22"/>
            <p:cNvSpPr txBox="1"/>
            <p:nvPr/>
          </p:nvSpPr>
          <p:spPr>
            <a:xfrm>
              <a:off x="387115" y="4247104"/>
              <a:ext cx="1378100" cy="261610"/>
            </a:xfrm>
            <a:prstGeom prst="rect">
              <a:avLst/>
            </a:prstGeom>
            <a:noFill/>
          </p:spPr>
          <p:txBody>
            <a:bodyPr wrap="square" rtlCol="0">
              <a:spAutoFit/>
            </a:bodyPr>
            <a:lstStyle/>
            <a:p>
              <a:r>
                <a:rPr lang="pt-PT" sz="1100" dirty="0"/>
                <a:t>V. N. de Famalicão</a:t>
              </a:r>
            </a:p>
          </p:txBody>
        </p:sp>
        <p:sp>
          <p:nvSpPr>
            <p:cNvPr id="24" name="CaixaDeTexto 23"/>
            <p:cNvSpPr txBox="1"/>
            <p:nvPr/>
          </p:nvSpPr>
          <p:spPr>
            <a:xfrm>
              <a:off x="379239" y="4500547"/>
              <a:ext cx="1378100" cy="261610"/>
            </a:xfrm>
            <a:prstGeom prst="rect">
              <a:avLst/>
            </a:prstGeom>
            <a:noFill/>
          </p:spPr>
          <p:txBody>
            <a:bodyPr wrap="square" rtlCol="0">
              <a:spAutoFit/>
            </a:bodyPr>
            <a:lstStyle/>
            <a:p>
              <a:r>
                <a:rPr lang="pt-PT" sz="1100" dirty="0"/>
                <a:t>Limite de freguesia</a:t>
              </a:r>
            </a:p>
          </p:txBody>
        </p:sp>
        <p:sp>
          <p:nvSpPr>
            <p:cNvPr id="25" name="CaixaDeTexto 24"/>
            <p:cNvSpPr txBox="1"/>
            <p:nvPr/>
          </p:nvSpPr>
          <p:spPr>
            <a:xfrm>
              <a:off x="353468" y="4744631"/>
              <a:ext cx="1521793" cy="261610"/>
            </a:xfrm>
            <a:prstGeom prst="rect">
              <a:avLst/>
            </a:prstGeom>
            <a:noFill/>
          </p:spPr>
          <p:txBody>
            <a:bodyPr wrap="square" rtlCol="0">
              <a:spAutoFit/>
            </a:bodyPr>
            <a:lstStyle/>
            <a:p>
              <a:r>
                <a:rPr lang="pt-PT" sz="1100" dirty="0"/>
                <a:t>Concelhos envolventes</a:t>
              </a:r>
            </a:p>
          </p:txBody>
        </p:sp>
        <p:sp>
          <p:nvSpPr>
            <p:cNvPr id="26" name="CaixaDeTexto 25"/>
            <p:cNvSpPr txBox="1"/>
            <p:nvPr/>
          </p:nvSpPr>
          <p:spPr>
            <a:xfrm>
              <a:off x="90415" y="3993762"/>
              <a:ext cx="1162056" cy="307777"/>
            </a:xfrm>
            <a:prstGeom prst="rect">
              <a:avLst/>
            </a:prstGeom>
            <a:noFill/>
          </p:spPr>
          <p:txBody>
            <a:bodyPr wrap="square" rtlCol="0">
              <a:spAutoFit/>
            </a:bodyPr>
            <a:lstStyle/>
            <a:p>
              <a:r>
                <a:rPr lang="pt-PT" sz="1400" dirty="0"/>
                <a:t>Legenda:</a:t>
              </a:r>
            </a:p>
          </p:txBody>
        </p:sp>
      </p:grpSp>
      <p:sp>
        <p:nvSpPr>
          <p:cNvPr id="29" name="CaixaDeTexto 28"/>
          <p:cNvSpPr txBox="1"/>
          <p:nvPr/>
        </p:nvSpPr>
        <p:spPr>
          <a:xfrm>
            <a:off x="130116" y="270550"/>
            <a:ext cx="2408132" cy="707886"/>
          </a:xfrm>
          <a:prstGeom prst="rect">
            <a:avLst/>
          </a:prstGeom>
          <a:noFill/>
        </p:spPr>
        <p:txBody>
          <a:bodyPr wrap="square" rtlCol="0">
            <a:spAutoFit/>
          </a:bodyPr>
          <a:lstStyle/>
          <a:p>
            <a:r>
              <a:rPr lang="pt-PT" sz="2000" b="1" dirty="0">
                <a:solidFill>
                  <a:srgbClr val="005464"/>
                </a:solidFill>
                <a:latin typeface="HurmeGeometricSans4 Regular" panose="020B0500020000000000" pitchFamily="34" charset="0"/>
              </a:rPr>
              <a:t>Enquadramento</a:t>
            </a:r>
          </a:p>
          <a:p>
            <a:r>
              <a:rPr lang="pt-PT" sz="2000" b="1" dirty="0">
                <a:solidFill>
                  <a:srgbClr val="005464"/>
                </a:solidFill>
                <a:latin typeface="HurmeGeometricSans4 Regular" panose="020B0500020000000000" pitchFamily="34" charset="0"/>
              </a:rPr>
              <a:t>Geográfico </a:t>
            </a:r>
          </a:p>
        </p:txBody>
      </p:sp>
    </p:spTree>
    <p:extLst>
      <p:ext uri="{BB962C8B-B14F-4D97-AF65-F5344CB8AC3E}">
        <p14:creationId xmlns:p14="http://schemas.microsoft.com/office/powerpoint/2010/main" val="163934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4" name="CaixaDeTexto 3"/>
          <p:cNvSpPr txBox="1"/>
          <p:nvPr/>
        </p:nvSpPr>
        <p:spPr>
          <a:xfrm>
            <a:off x="8277567" y="488309"/>
            <a:ext cx="3360127" cy="1200329"/>
          </a:xfrm>
          <a:prstGeom prst="rect">
            <a:avLst/>
          </a:prstGeom>
          <a:noFill/>
        </p:spPr>
        <p:txBody>
          <a:bodyPr wrap="square" rtlCol="0">
            <a:spAutoFit/>
          </a:bodyPr>
          <a:lstStyle/>
          <a:p>
            <a:pPr algn="ctr"/>
            <a:r>
              <a:rPr lang="pt-PT" dirty="0">
                <a:solidFill>
                  <a:srgbClr val="317885"/>
                </a:solidFill>
                <a:latin typeface="HurmeGeometricSans4 SemiBold" panose="020B0700020000000000" pitchFamily="34" charset="0"/>
              </a:rPr>
              <a:t>Taxa de analfabetismo em 1991, 2001 e 2011, no concelho de </a:t>
            </a:r>
            <a:endParaRPr lang="pt-PT" dirty="0" smtClean="0">
              <a:solidFill>
                <a:srgbClr val="317885"/>
              </a:solidFill>
              <a:latin typeface="HurmeGeometricSans4 SemiBold" panose="020B0700020000000000" pitchFamily="34" charset="0"/>
            </a:endParaRPr>
          </a:p>
          <a:p>
            <a:pPr algn="ctr"/>
            <a:r>
              <a:rPr lang="pt-PT" dirty="0" smtClean="0">
                <a:solidFill>
                  <a:srgbClr val="317885"/>
                </a:solidFill>
                <a:latin typeface="HurmeGeometricSans4 SemiBold" panose="020B0700020000000000" pitchFamily="34" charset="0"/>
              </a:rPr>
              <a:t>Vila </a:t>
            </a:r>
            <a:r>
              <a:rPr lang="pt-PT" dirty="0">
                <a:solidFill>
                  <a:srgbClr val="317885"/>
                </a:solidFill>
                <a:latin typeface="HurmeGeometricSans4 SemiBold" panose="020B0700020000000000" pitchFamily="34" charset="0"/>
              </a:rPr>
              <a:t>Nova de Famalicão </a:t>
            </a:r>
          </a:p>
        </p:txBody>
      </p:sp>
      <p:pic>
        <p:nvPicPr>
          <p:cNvPr id="2" name="Imagem 1"/>
          <p:cNvPicPr>
            <a:picLocks noChangeAspect="1"/>
          </p:cNvPicPr>
          <p:nvPr/>
        </p:nvPicPr>
        <p:blipFill rotWithShape="1">
          <a:blip r:embed="rId3" cstate="print">
            <a:extLst>
              <a:ext uri="{28A0092B-C50C-407E-A947-70E740481C1C}">
                <a14:useLocalDpi xmlns:a14="http://schemas.microsoft.com/office/drawing/2010/main" val="0"/>
              </a:ext>
            </a:extLst>
          </a:blip>
          <a:srcRect l="1108" t="960" r="19843" b="1347"/>
          <a:stretch/>
        </p:blipFill>
        <p:spPr>
          <a:xfrm>
            <a:off x="317095" y="139179"/>
            <a:ext cx="7597195" cy="6638834"/>
          </a:xfrm>
          <a:prstGeom prst="rect">
            <a:avLst/>
          </a:prstGeom>
        </p:spPr>
      </p:pic>
      <p:pic>
        <p:nvPicPr>
          <p:cNvPr id="3" name="Imagem 2"/>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80761" t="13565" r="2559" b="60940"/>
          <a:stretch/>
        </p:blipFill>
        <p:spPr>
          <a:xfrm>
            <a:off x="8427275" y="3746078"/>
            <a:ext cx="2721218" cy="2940976"/>
          </a:xfrm>
          <a:prstGeom prst="rect">
            <a:avLst/>
          </a:prstGeom>
        </p:spPr>
      </p:pic>
      <p:sp>
        <p:nvSpPr>
          <p:cNvPr id="5" name="CaixaDeTexto 4"/>
          <p:cNvSpPr txBox="1"/>
          <p:nvPr/>
        </p:nvSpPr>
        <p:spPr>
          <a:xfrm rot="16200000">
            <a:off x="-1791911" y="4578047"/>
            <a:ext cx="3934230" cy="283783"/>
          </a:xfrm>
          <a:prstGeom prst="rect">
            <a:avLst/>
          </a:prstGeom>
          <a:noFill/>
        </p:spPr>
        <p:txBody>
          <a:bodyPr wrap="square" rtlCol="0">
            <a:spAutoFit/>
          </a:bodyPr>
          <a:lstStyle/>
          <a:p>
            <a:r>
              <a:rPr lang="pt-PT" sz="1100" dirty="0"/>
              <a:t>Fonte: INE – Censos 2001 e 2011</a:t>
            </a:r>
          </a:p>
        </p:txBody>
      </p:sp>
    </p:spTree>
    <p:extLst>
      <p:ext uri="{BB962C8B-B14F-4D97-AF65-F5344CB8AC3E}">
        <p14:creationId xmlns:p14="http://schemas.microsoft.com/office/powerpoint/2010/main" val="2264537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pSp>
        <p:nvGrpSpPr>
          <p:cNvPr id="8" name="Grupo 7"/>
          <p:cNvGrpSpPr/>
          <p:nvPr/>
        </p:nvGrpSpPr>
        <p:grpSpPr>
          <a:xfrm>
            <a:off x="705134" y="163773"/>
            <a:ext cx="10781732" cy="6346209"/>
            <a:chOff x="723332" y="132153"/>
            <a:chExt cx="10781732" cy="6446068"/>
          </a:xfrm>
        </p:grpSpPr>
        <p:sp>
          <p:nvSpPr>
            <p:cNvPr id="3" name="Retângulo 2"/>
            <p:cNvSpPr/>
            <p:nvPr/>
          </p:nvSpPr>
          <p:spPr>
            <a:xfrm>
              <a:off x="723332" y="132153"/>
              <a:ext cx="8975215" cy="400110"/>
            </a:xfrm>
            <a:prstGeom prst="rect">
              <a:avLst/>
            </a:prstGeom>
          </p:spPr>
          <p:txBody>
            <a:bodyPr wrap="square">
              <a:spAutoFit/>
            </a:bodyPr>
            <a:lstStyle/>
            <a:p>
              <a:r>
                <a:rPr lang="pt-PT" sz="2000" b="1" dirty="0">
                  <a:solidFill>
                    <a:srgbClr val="005464"/>
                  </a:solidFill>
                  <a:latin typeface="HurmeGeometricSans4 Regular" panose="020B0500020000000000" pitchFamily="34" charset="0"/>
                  <a:ea typeface="Calibri" panose="020F0502020204030204" pitchFamily="34" charset="0"/>
                  <a:cs typeface="Times New Roman" panose="02020603050405020304" pitchFamily="18" charset="0"/>
                </a:rPr>
                <a:t>Conclusão:</a:t>
              </a:r>
            </a:p>
          </p:txBody>
        </p:sp>
        <p:grpSp>
          <p:nvGrpSpPr>
            <p:cNvPr id="7" name="Grupo 6"/>
            <p:cNvGrpSpPr/>
            <p:nvPr/>
          </p:nvGrpSpPr>
          <p:grpSpPr>
            <a:xfrm>
              <a:off x="723332" y="532263"/>
              <a:ext cx="10781732" cy="6045958"/>
              <a:chOff x="723332" y="532263"/>
              <a:chExt cx="10781732" cy="6045958"/>
            </a:xfrm>
          </p:grpSpPr>
          <p:sp>
            <p:nvSpPr>
              <p:cNvPr id="6" name="Retângulo 5"/>
              <p:cNvSpPr/>
              <p:nvPr/>
            </p:nvSpPr>
            <p:spPr>
              <a:xfrm>
                <a:off x="723332" y="532263"/>
                <a:ext cx="10781732" cy="6045958"/>
              </a:xfrm>
              <a:prstGeom prst="rect">
                <a:avLst/>
              </a:prstGeom>
              <a:solidFill>
                <a:srgbClr val="005B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5" name="Grupo 4"/>
              <p:cNvGrpSpPr/>
              <p:nvPr/>
            </p:nvGrpSpPr>
            <p:grpSpPr>
              <a:xfrm>
                <a:off x="1026695" y="838148"/>
                <a:ext cx="10138610" cy="5470842"/>
                <a:chOff x="1026695" y="1001922"/>
                <a:chExt cx="10138610" cy="5470842"/>
              </a:xfrm>
            </p:grpSpPr>
            <p:sp>
              <p:nvSpPr>
                <p:cNvPr id="2" name="Retângulo 1"/>
                <p:cNvSpPr/>
                <p:nvPr/>
              </p:nvSpPr>
              <p:spPr>
                <a:xfrm>
                  <a:off x="1026695" y="1001922"/>
                  <a:ext cx="10138610" cy="5470842"/>
                </a:xfrm>
                <a:prstGeom prst="rect">
                  <a:avLst/>
                </a:prstGeom>
                <a:solidFill>
                  <a:srgbClr val="EAEFF7"/>
                </a:solidFill>
                <a:ln w="57150">
                  <a:solidFill>
                    <a:srgbClr val="005B6B"/>
                  </a:solidFill>
                </a:ln>
              </p:spPr>
              <p:txBody>
                <a:bodyPr wrap="square">
                  <a:spAutoFit/>
                </a:bodyPr>
                <a:lstStyle/>
                <a:p>
                  <a:pPr algn="just">
                    <a:lnSpc>
                      <a:spcPct val="150000"/>
                    </a:lnSpc>
                    <a:spcAft>
                      <a:spcPts val="800"/>
                    </a:spcAft>
                    <a:tabLst>
                      <a:tab pos="2409190" algn="l"/>
                    </a:tabLst>
                  </a:pPr>
                  <a:r>
                    <a:rPr lang="pt-PT" b="1" dirty="0">
                      <a:solidFill>
                        <a:srgbClr val="005464"/>
                      </a:solidFill>
                      <a:latin typeface="HurmeGeometricSans4 Regular" panose="020B0500020000000000" pitchFamily="34" charset="0"/>
                      <a:ea typeface="Calibri" panose="020F0502020204030204" pitchFamily="34" charset="0"/>
                      <a:cs typeface="Times New Roman" panose="02020603050405020304" pitchFamily="18" charset="0"/>
                    </a:rPr>
                    <a:t>Taxa de analfabetismo (%) no concelho de Vila Nova de Famalicão, em 2011</a:t>
                  </a:r>
                  <a:endParaRPr lang="pt-PT" dirty="0">
                    <a:latin typeface="HurmeGeometricSans4 Regular" panose="020B0500020000000000"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2409190" algn="l"/>
                    </a:tabLst>
                  </a:pPr>
                  <a:r>
                    <a:rPr lang="pt-PT" dirty="0">
                      <a:latin typeface="HurmeGeometricSans4 Regular" panose="020B0500020000000000" pitchFamily="34" charset="0"/>
                      <a:ea typeface="Calibri" panose="020F0502020204030204" pitchFamily="34" charset="0"/>
                      <a:cs typeface="Times New Roman" panose="02020603050405020304" pitchFamily="18" charset="0"/>
                    </a:rPr>
                    <a:t>Como é possível verificar nos dados anteriormente apresentados, o quadro de partida de baixas qualificações que caraterizava a população residente do concelho de Vila Nova de Famalicão, tem vindo progressivamente a ser alterado, tendo nas últimas décadas registado uma contínua diminuição da taxa de analfabetismo, apresentando atualmente uma percentagem inferior (3,99%) à taxa registada para a Região Norte (5,00%) e para o território nacional (5,22%).</a:t>
                  </a:r>
                </a:p>
                <a:p>
                  <a:pPr algn="just">
                    <a:lnSpc>
                      <a:spcPct val="150000"/>
                    </a:lnSpc>
                    <a:spcAft>
                      <a:spcPts val="800"/>
                    </a:spcAft>
                    <a:tabLst>
                      <a:tab pos="2409190" algn="l"/>
                    </a:tabLst>
                  </a:pPr>
                  <a:r>
                    <a:rPr lang="pt-PT" dirty="0">
                      <a:latin typeface="HurmeGeometricSans4 Regular" panose="020B0500020000000000" pitchFamily="34" charset="0"/>
                      <a:ea typeface="Calibri" panose="020F0502020204030204" pitchFamily="34" charset="0"/>
                      <a:cs typeface="Times New Roman" panose="02020603050405020304" pitchFamily="18" charset="0"/>
                    </a:rPr>
                    <a:t>Ao nível infra concelhio verifica-se de uma maneira geral, que as freguesias limítrofes ao núcleo urbano da cidade são </a:t>
                  </a:r>
                  <a:r>
                    <a:rPr lang="pt-PT" dirty="0" smtClean="0">
                      <a:latin typeface="HurmeGeometricSans4 Regular" panose="020B0500020000000000" pitchFamily="34" charset="0"/>
                      <a:ea typeface="Calibri" panose="020F0502020204030204" pitchFamily="34" charset="0"/>
                      <a:cs typeface="Times New Roman" panose="02020603050405020304" pitchFamily="18" charset="0"/>
                    </a:rPr>
                    <a:t>as que </a:t>
                  </a:r>
                  <a:r>
                    <a:rPr lang="pt-PT" dirty="0">
                      <a:latin typeface="HurmeGeometricSans4 Regular" panose="020B0500020000000000" pitchFamily="34" charset="0"/>
                      <a:ea typeface="Calibri" panose="020F0502020204030204" pitchFamily="34" charset="0"/>
                      <a:cs typeface="Times New Roman" panose="02020603050405020304" pitchFamily="18" charset="0"/>
                    </a:rPr>
                    <a:t>registam a menor taxa de analfabetismo. Por outro lado, as freguesias mais rurais e mais periféricas são as que registam a maior taxa de analfabetismo.</a:t>
                  </a:r>
                </a:p>
                <a:p>
                  <a:pPr algn="just">
                    <a:lnSpc>
                      <a:spcPct val="150000"/>
                    </a:lnSpc>
                    <a:spcAft>
                      <a:spcPts val="800"/>
                    </a:spcAft>
                    <a:tabLst>
                      <a:tab pos="2409190" algn="l"/>
                    </a:tabLst>
                  </a:pPr>
                  <a:endParaRPr lang="pt-PT" dirty="0">
                    <a:latin typeface="HurmeGeometricSans4 Regular" panose="020B0500020000000000" pitchFamily="34" charset="0"/>
                    <a:ea typeface="Calibri" panose="020F0502020204030204" pitchFamily="34" charset="0"/>
                    <a:cs typeface="Times New Roman" panose="02020603050405020304" pitchFamily="18" charset="0"/>
                  </a:endParaRPr>
                </a:p>
              </p:txBody>
            </p:sp>
            <p:sp>
              <p:nvSpPr>
                <p:cNvPr id="4" name="CaixaDeTexto 3"/>
                <p:cNvSpPr txBox="1"/>
                <p:nvPr/>
              </p:nvSpPr>
              <p:spPr>
                <a:xfrm>
                  <a:off x="1026695" y="5957125"/>
                  <a:ext cx="9823620" cy="430887"/>
                </a:xfrm>
                <a:prstGeom prst="rect">
                  <a:avLst/>
                </a:prstGeom>
                <a:noFill/>
              </p:spPr>
              <p:txBody>
                <a:bodyPr wrap="square" rtlCol="0">
                  <a:spAutoFit/>
                </a:bodyPr>
                <a:lstStyle/>
                <a:p>
                  <a:r>
                    <a:rPr lang="pt-PT" sz="1100" b="1" dirty="0"/>
                    <a:t>Fonte: </a:t>
                  </a:r>
                  <a:r>
                    <a:rPr lang="pt-PT" sz="1100" dirty="0"/>
                    <a:t>Relatório de avaliação do ordenamento do território de Vila Nova de Famalicão, maio de 2019, Câmara Municipal de Vila Nova de Famalicão, DOGU/DOTPU </a:t>
                  </a:r>
                </a:p>
                <a:p>
                  <a:r>
                    <a:rPr lang="pt-PT" sz="1100" dirty="0"/>
                    <a:t> </a:t>
                  </a:r>
                </a:p>
              </p:txBody>
            </p:sp>
          </p:grpSp>
        </p:grpSp>
      </p:grpSp>
    </p:spTree>
    <p:extLst>
      <p:ext uri="{BB962C8B-B14F-4D97-AF65-F5344CB8AC3E}">
        <p14:creationId xmlns:p14="http://schemas.microsoft.com/office/powerpoint/2010/main" val="36580002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660803" y="1305099"/>
          <a:ext cx="10825344" cy="4867656"/>
        </p:xfrm>
        <a:graphic>
          <a:graphicData uri="http://schemas.openxmlformats.org/drawingml/2006/table">
            <a:tbl>
              <a:tblPr firstRow="1" firstCol="1" bandRow="1">
                <a:tableStyleId>{5C22544A-7EE6-4342-B048-85BDC9FD1C3A}</a:tableStyleId>
              </a:tblPr>
              <a:tblGrid>
                <a:gridCol w="10825344">
                  <a:extLst>
                    <a:ext uri="{9D8B030D-6E8A-4147-A177-3AD203B41FA5}">
                      <a16:colId xmlns:a16="http://schemas.microsoft.com/office/drawing/2014/main" val="1347417899"/>
                    </a:ext>
                  </a:extLst>
                </a:gridCol>
              </a:tblGrid>
              <a:tr h="1967177">
                <a:tc>
                  <a:txBody>
                    <a:bodyPr/>
                    <a:lstStyle/>
                    <a:p>
                      <a:pPr algn="just">
                        <a:lnSpc>
                          <a:spcPct val="115000"/>
                        </a:lnSpc>
                        <a:spcBef>
                          <a:spcPts val="300"/>
                        </a:spcBef>
                        <a:spcAft>
                          <a:spcPts val="300"/>
                        </a:spcAft>
                        <a:tabLst>
                          <a:tab pos="2409190" algn="l"/>
                        </a:tabLst>
                      </a:pPr>
                      <a:r>
                        <a:rPr lang="pt-PT" sz="1600" dirty="0">
                          <a:solidFill>
                            <a:schemeClr val="tx1"/>
                          </a:solidFill>
                          <a:effectLst/>
                          <a:latin typeface="HurmeGeometricSans4 Regular" panose="020B0500020000000000" pitchFamily="34" charset="0"/>
                        </a:rPr>
                        <a:t>Descrição sumária:</a:t>
                      </a:r>
                    </a:p>
                    <a:p>
                      <a:pPr algn="just">
                        <a:lnSpc>
                          <a:spcPct val="115000"/>
                        </a:lnSpc>
                        <a:spcBef>
                          <a:spcPts val="300"/>
                        </a:spcBef>
                        <a:spcAft>
                          <a:spcPts val="300"/>
                        </a:spcAft>
                        <a:tabLst>
                          <a:tab pos="2409190" algn="l"/>
                        </a:tabLst>
                      </a:pPr>
                      <a:r>
                        <a:rPr lang="pt-PT" sz="1600" u="sng" dirty="0">
                          <a:solidFill>
                            <a:schemeClr val="tx1"/>
                          </a:solidFill>
                          <a:effectLst/>
                          <a:latin typeface="HurmeGeometricSans4 Regular" panose="020B0500020000000000" pitchFamily="34" charset="0"/>
                        </a:rPr>
                        <a:t>Taxa Bruta de Natalidade </a:t>
                      </a:r>
                      <a:r>
                        <a:rPr lang="pt-PT" sz="1600" dirty="0">
                          <a:solidFill>
                            <a:schemeClr val="tx1"/>
                          </a:solidFill>
                          <a:effectLst/>
                          <a:latin typeface="HurmeGeometricSans4 Regular" panose="020B0500020000000000" pitchFamily="34" charset="0"/>
                        </a:rPr>
                        <a:t>- Número de nados vivos ocorrido durante um determinado período de tempo, normalmente um ano civil, referido à população média desse período (habitualmente expressa em número de nados vivos por 1000 (10^</a:t>
                      </a:r>
                      <a:r>
                        <a:rPr lang="pt-PT" sz="1600" baseline="30000" dirty="0">
                          <a:solidFill>
                            <a:schemeClr val="tx1"/>
                          </a:solidFill>
                          <a:effectLst/>
                          <a:latin typeface="HurmeGeometricSans4 Regular" panose="020B0500020000000000" pitchFamily="34" charset="0"/>
                        </a:rPr>
                        <a:t>3</a:t>
                      </a:r>
                      <a:r>
                        <a:rPr lang="pt-PT" sz="1600" dirty="0">
                          <a:solidFill>
                            <a:schemeClr val="tx1"/>
                          </a:solidFill>
                          <a:effectLst/>
                          <a:latin typeface="HurmeGeometricSans4 Regular" panose="020B0500020000000000" pitchFamily="34" charset="0"/>
                        </a:rPr>
                        <a:t>) habitantes).</a:t>
                      </a:r>
                    </a:p>
                    <a:p>
                      <a:pPr algn="just">
                        <a:lnSpc>
                          <a:spcPct val="115000"/>
                        </a:lnSpc>
                        <a:spcBef>
                          <a:spcPts val="300"/>
                        </a:spcBef>
                        <a:spcAft>
                          <a:spcPts val="300"/>
                        </a:spcAft>
                        <a:tabLst>
                          <a:tab pos="2409190" algn="l"/>
                        </a:tabLst>
                      </a:pPr>
                      <a:r>
                        <a:rPr lang="pt-PT" sz="1600" u="sng" dirty="0">
                          <a:solidFill>
                            <a:schemeClr val="tx1"/>
                          </a:solidFill>
                          <a:effectLst/>
                          <a:latin typeface="HurmeGeometricSans4 Regular" panose="020B0500020000000000" pitchFamily="34" charset="0"/>
                        </a:rPr>
                        <a:t>Taxa Bruta de Mortalidade </a:t>
                      </a:r>
                      <a:r>
                        <a:rPr lang="pt-PT" sz="1600" dirty="0">
                          <a:solidFill>
                            <a:schemeClr val="tx1"/>
                          </a:solidFill>
                          <a:effectLst/>
                          <a:latin typeface="HurmeGeometricSans4 Regular" panose="020B0500020000000000" pitchFamily="34" charset="0"/>
                        </a:rPr>
                        <a:t>- Número de óbitos observado durante um determinado período de tempo, normalmente um ano civil, referido à população média desse período (habitualmente expressa em número de óbitos por 1000 (10^</a:t>
                      </a:r>
                      <a:r>
                        <a:rPr lang="pt-PT" sz="1600" baseline="30000" dirty="0">
                          <a:solidFill>
                            <a:schemeClr val="tx1"/>
                          </a:solidFill>
                          <a:effectLst/>
                          <a:latin typeface="HurmeGeometricSans4 Regular" panose="020B0500020000000000" pitchFamily="34" charset="0"/>
                        </a:rPr>
                        <a:t>3</a:t>
                      </a:r>
                      <a:r>
                        <a:rPr lang="pt-PT" sz="1600" dirty="0">
                          <a:solidFill>
                            <a:schemeClr val="tx1"/>
                          </a:solidFill>
                          <a:effectLst/>
                          <a:latin typeface="HurmeGeometricSans4 Regular" panose="020B0500020000000000" pitchFamily="34" charset="0"/>
                        </a:rPr>
                        <a:t>) habitantes).</a:t>
                      </a:r>
                    </a:p>
                    <a:p>
                      <a:pPr algn="just">
                        <a:lnSpc>
                          <a:spcPct val="115000"/>
                        </a:lnSpc>
                        <a:spcBef>
                          <a:spcPts val="300"/>
                        </a:spcBef>
                        <a:spcAft>
                          <a:spcPts val="300"/>
                        </a:spcAft>
                        <a:tabLst>
                          <a:tab pos="2409190" algn="l"/>
                        </a:tabLst>
                      </a:pPr>
                      <a:r>
                        <a:rPr lang="pt-PT" sz="1600" u="sng" dirty="0">
                          <a:solidFill>
                            <a:schemeClr val="tx1"/>
                          </a:solidFill>
                          <a:effectLst/>
                          <a:latin typeface="HurmeGeometricSans4 Regular" panose="020B0500020000000000" pitchFamily="34" charset="0"/>
                        </a:rPr>
                        <a:t>Taxa de Crescimento Natural </a:t>
                      </a:r>
                      <a:r>
                        <a:rPr lang="pt-PT" sz="1600" dirty="0">
                          <a:solidFill>
                            <a:schemeClr val="tx1"/>
                          </a:solidFill>
                          <a:effectLst/>
                          <a:latin typeface="HurmeGeometricSans4 Regular" panose="020B0500020000000000" pitchFamily="34" charset="0"/>
                        </a:rPr>
                        <a:t>- Saldo natural observado durante um determinado período de tempo, normalmente um ano civil, referido à população média desse período (habitualmente expressa por 100 (10^</a:t>
                      </a:r>
                      <a:r>
                        <a:rPr lang="pt-PT" sz="1600" baseline="30000" dirty="0">
                          <a:solidFill>
                            <a:schemeClr val="tx1"/>
                          </a:solidFill>
                          <a:effectLst/>
                          <a:latin typeface="HurmeGeometricSans4 Regular" panose="020B0500020000000000" pitchFamily="34" charset="0"/>
                        </a:rPr>
                        <a:t>1</a:t>
                      </a:r>
                      <a:r>
                        <a:rPr lang="pt-PT" sz="1600" dirty="0">
                          <a:solidFill>
                            <a:schemeClr val="tx1"/>
                          </a:solidFill>
                          <a:effectLst/>
                          <a:latin typeface="HurmeGeometricSans4 Regular" panose="020B0500020000000000" pitchFamily="34" charset="0"/>
                        </a:rPr>
                        <a:t>) ou 1000 (10^</a:t>
                      </a:r>
                      <a:r>
                        <a:rPr lang="pt-PT" sz="1600" baseline="30000" dirty="0">
                          <a:solidFill>
                            <a:schemeClr val="tx1"/>
                          </a:solidFill>
                          <a:effectLst/>
                          <a:latin typeface="HurmeGeometricSans4 Regular" panose="020B0500020000000000" pitchFamily="34" charset="0"/>
                        </a:rPr>
                        <a:t>3</a:t>
                      </a:r>
                      <a:r>
                        <a:rPr lang="pt-PT" sz="1600" dirty="0">
                          <a:solidFill>
                            <a:schemeClr val="tx1"/>
                          </a:solidFill>
                          <a:effectLst/>
                          <a:latin typeface="HurmeGeometricSans4 Regular" panose="020B0500020000000000" pitchFamily="34" charset="0"/>
                        </a:rPr>
                        <a:t>) habitantes).</a:t>
                      </a:r>
                    </a:p>
                    <a:p>
                      <a:pPr algn="just">
                        <a:lnSpc>
                          <a:spcPct val="115000"/>
                        </a:lnSpc>
                        <a:spcBef>
                          <a:spcPts val="300"/>
                        </a:spcBef>
                        <a:spcAft>
                          <a:spcPts val="300"/>
                        </a:spcAft>
                        <a:tabLst>
                          <a:tab pos="2409190" algn="l"/>
                        </a:tabLst>
                      </a:pPr>
                      <a:r>
                        <a:rPr lang="pt-PT" sz="1600" u="sng" dirty="0">
                          <a:solidFill>
                            <a:schemeClr val="tx1"/>
                          </a:solidFill>
                          <a:effectLst/>
                          <a:latin typeface="HurmeGeometricSans4 Regular" panose="020B0500020000000000" pitchFamily="34" charset="0"/>
                        </a:rPr>
                        <a:t>Taxa de Crescimento Migratório </a:t>
                      </a:r>
                      <a:r>
                        <a:rPr lang="pt-PT" sz="1600" dirty="0">
                          <a:solidFill>
                            <a:schemeClr val="tx1"/>
                          </a:solidFill>
                          <a:effectLst/>
                          <a:latin typeface="HurmeGeometricSans4 Regular" panose="020B0500020000000000" pitchFamily="34" charset="0"/>
                        </a:rPr>
                        <a:t>- Saldo migratório observado durante um determinado período de tempo, normalmente um ano civil, referido à população média desse período (habitualmente expressa por 100 (10^</a:t>
                      </a:r>
                      <a:r>
                        <a:rPr lang="pt-PT" sz="1600" baseline="30000" dirty="0">
                          <a:solidFill>
                            <a:schemeClr val="tx1"/>
                          </a:solidFill>
                          <a:effectLst/>
                          <a:latin typeface="HurmeGeometricSans4 Regular" panose="020B0500020000000000" pitchFamily="34" charset="0"/>
                        </a:rPr>
                        <a:t>2</a:t>
                      </a:r>
                      <a:r>
                        <a:rPr lang="pt-PT" sz="1600" dirty="0">
                          <a:solidFill>
                            <a:schemeClr val="tx1"/>
                          </a:solidFill>
                          <a:effectLst/>
                          <a:latin typeface="HurmeGeometricSans4 Regular" panose="020B0500020000000000" pitchFamily="34" charset="0"/>
                        </a:rPr>
                        <a:t>) ou 1000 (10^</a:t>
                      </a:r>
                      <a:r>
                        <a:rPr lang="pt-PT" sz="1600" baseline="30000" dirty="0">
                          <a:solidFill>
                            <a:schemeClr val="tx1"/>
                          </a:solidFill>
                          <a:effectLst/>
                          <a:latin typeface="HurmeGeometricSans4 Regular" panose="020B0500020000000000" pitchFamily="34" charset="0"/>
                        </a:rPr>
                        <a:t>3</a:t>
                      </a:r>
                      <a:r>
                        <a:rPr lang="pt-PT" sz="1600" dirty="0">
                          <a:solidFill>
                            <a:schemeClr val="tx1"/>
                          </a:solidFill>
                          <a:effectLst/>
                          <a:latin typeface="HurmeGeometricSans4 Regular" panose="020B0500020000000000" pitchFamily="34" charset="0"/>
                        </a:rPr>
                        <a:t>) habitantes).</a:t>
                      </a:r>
                    </a:p>
                    <a:p>
                      <a:pPr algn="just">
                        <a:lnSpc>
                          <a:spcPct val="115000"/>
                        </a:lnSpc>
                        <a:spcBef>
                          <a:spcPts val="300"/>
                        </a:spcBef>
                        <a:spcAft>
                          <a:spcPts val="300"/>
                        </a:spcAft>
                        <a:tabLst>
                          <a:tab pos="2409190" algn="l"/>
                        </a:tabLst>
                      </a:pPr>
                      <a:r>
                        <a:rPr lang="pt-PT" sz="1600" u="sng" dirty="0">
                          <a:solidFill>
                            <a:schemeClr val="tx1"/>
                          </a:solidFill>
                          <a:effectLst/>
                          <a:latin typeface="HurmeGeometricSans4 Regular" panose="020B0500020000000000" pitchFamily="34" charset="0"/>
                        </a:rPr>
                        <a:t>Taxa de Crescimento Efetivo </a:t>
                      </a:r>
                      <a:r>
                        <a:rPr lang="pt-PT" sz="1600" dirty="0">
                          <a:solidFill>
                            <a:schemeClr val="tx1"/>
                          </a:solidFill>
                          <a:effectLst/>
                          <a:latin typeface="HurmeGeometricSans4 Regular" panose="020B0500020000000000" pitchFamily="34" charset="0"/>
                        </a:rPr>
                        <a:t>- Variação populacional observada durante um determinado período de tempo, normalmente um ano civil, referido à população média desse período (habitualmente expressa por 100 (10^</a:t>
                      </a:r>
                      <a:r>
                        <a:rPr lang="pt-PT" sz="1600" baseline="30000" dirty="0">
                          <a:solidFill>
                            <a:schemeClr val="tx1"/>
                          </a:solidFill>
                          <a:effectLst/>
                          <a:latin typeface="HurmeGeometricSans4 Regular" panose="020B0500020000000000" pitchFamily="34" charset="0"/>
                        </a:rPr>
                        <a:t>2</a:t>
                      </a:r>
                      <a:r>
                        <a:rPr lang="pt-PT" sz="1600" dirty="0">
                          <a:solidFill>
                            <a:schemeClr val="tx1"/>
                          </a:solidFill>
                          <a:effectLst/>
                          <a:latin typeface="HurmeGeometricSans4 Regular" panose="020B0500020000000000" pitchFamily="34" charset="0"/>
                        </a:rPr>
                        <a:t>) ou 1000 (10^</a:t>
                      </a:r>
                      <a:r>
                        <a:rPr lang="pt-PT" sz="1600" baseline="30000" dirty="0">
                          <a:solidFill>
                            <a:schemeClr val="tx1"/>
                          </a:solidFill>
                          <a:effectLst/>
                          <a:latin typeface="HurmeGeometricSans4 Regular" panose="020B0500020000000000" pitchFamily="34" charset="0"/>
                        </a:rPr>
                        <a:t>3</a:t>
                      </a:r>
                      <a:r>
                        <a:rPr lang="pt-PT" sz="1600" dirty="0">
                          <a:solidFill>
                            <a:schemeClr val="tx1"/>
                          </a:solidFill>
                          <a:effectLst/>
                          <a:latin typeface="HurmeGeometricSans4 Regular" panose="020B0500020000000000" pitchFamily="34" charset="0"/>
                        </a:rPr>
                        <a:t>) habitantes).</a:t>
                      </a:r>
                      <a:endParaRPr lang="pt-PT" sz="160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3231" marR="63231" marT="0" marB="0">
                    <a:noFill/>
                  </a:tcPr>
                </a:tc>
                <a:extLst>
                  <a:ext uri="{0D108BD9-81ED-4DB2-BD59-A6C34878D82A}">
                    <a16:rowId xmlns:a16="http://schemas.microsoft.com/office/drawing/2014/main" val="3663900517"/>
                  </a:ext>
                </a:extLst>
              </a:tr>
            </a:tbl>
          </a:graphicData>
        </a:graphic>
      </p:graphicFrame>
      <p:sp>
        <p:nvSpPr>
          <p:cNvPr id="3" name="Retângulo 2"/>
          <p:cNvSpPr/>
          <p:nvPr/>
        </p:nvSpPr>
        <p:spPr>
          <a:xfrm>
            <a:off x="660803" y="603007"/>
            <a:ext cx="10825344" cy="646331"/>
          </a:xfrm>
          <a:prstGeom prst="rect">
            <a:avLst/>
          </a:prstGeom>
          <a:solidFill>
            <a:srgbClr val="008B99"/>
          </a:solidFill>
        </p:spPr>
        <p:txBody>
          <a:bodyPr wrap="square">
            <a:spAutoFit/>
          </a:bodyPr>
          <a:lstStyle/>
          <a:p>
            <a:r>
              <a:rPr lang="pt-PT" b="1" dirty="0">
                <a:solidFill>
                  <a:schemeClr val="bg1"/>
                </a:solidFill>
                <a:latin typeface="HurmeGeometricSans4 Regular" panose="020B0500020000000000" pitchFamily="34" charset="0"/>
                <a:ea typeface="Calibri" panose="020F0502020204030204" pitchFamily="34" charset="0"/>
                <a:cs typeface="Times New Roman" panose="02020603050405020304" pitchFamily="18" charset="0"/>
              </a:rPr>
              <a:t>Taxa bruta de natalidade e mortalidade, taxa de crescimento natural, taxa de crescimento migratório e taxa de crescimento efetivo</a:t>
            </a:r>
            <a:endParaRPr lang="pt-PT" b="1" dirty="0">
              <a:solidFill>
                <a:schemeClr val="bg1"/>
              </a:solidFill>
            </a:endParaRPr>
          </a:p>
        </p:txBody>
      </p:sp>
      <p:sp>
        <p:nvSpPr>
          <p:cNvPr id="5" name="Retângulo 4"/>
          <p:cNvSpPr/>
          <p:nvPr/>
        </p:nvSpPr>
        <p:spPr>
          <a:xfrm>
            <a:off x="660803" y="6172755"/>
            <a:ext cx="6096000" cy="461665"/>
          </a:xfrm>
          <a:prstGeom prst="rect">
            <a:avLst/>
          </a:prstGeom>
        </p:spPr>
        <p:txBody>
          <a:bodyPr>
            <a:spAutoFit/>
          </a:bodyPr>
          <a:lstStyle/>
          <a:p>
            <a:r>
              <a:rPr lang="pt-PT" sz="1200" dirty="0"/>
              <a:t>Fonte: INE - Anuários Estatísticos da Região Norte</a:t>
            </a:r>
          </a:p>
          <a:p>
            <a:r>
              <a:rPr lang="pt-PT" sz="1200" dirty="0"/>
              <a:t>INE – Recenseamento Geral da População </a:t>
            </a:r>
          </a:p>
        </p:txBody>
      </p:sp>
    </p:spTree>
    <p:extLst>
      <p:ext uri="{BB962C8B-B14F-4D97-AF65-F5344CB8AC3E}">
        <p14:creationId xmlns:p14="http://schemas.microsoft.com/office/powerpoint/2010/main" val="417086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2965193565"/>
              </p:ext>
            </p:extLst>
          </p:nvPr>
        </p:nvGraphicFramePr>
        <p:xfrm>
          <a:off x="932480" y="1504913"/>
          <a:ext cx="10228882" cy="4430694"/>
        </p:xfrm>
        <a:graphic>
          <a:graphicData uri="http://schemas.openxmlformats.org/drawingml/2006/table">
            <a:tbl>
              <a:tblPr firstRow="1" firstCol="1" bandRow="1"/>
              <a:tblGrid>
                <a:gridCol w="3314056">
                  <a:extLst>
                    <a:ext uri="{9D8B030D-6E8A-4147-A177-3AD203B41FA5}">
                      <a16:colId xmlns:a16="http://schemas.microsoft.com/office/drawing/2014/main" val="2554616817"/>
                    </a:ext>
                  </a:extLst>
                </a:gridCol>
                <a:gridCol w="768989">
                  <a:extLst>
                    <a:ext uri="{9D8B030D-6E8A-4147-A177-3AD203B41FA5}">
                      <a16:colId xmlns:a16="http://schemas.microsoft.com/office/drawing/2014/main" val="788107940"/>
                    </a:ext>
                  </a:extLst>
                </a:gridCol>
                <a:gridCol w="771682">
                  <a:extLst>
                    <a:ext uri="{9D8B030D-6E8A-4147-A177-3AD203B41FA5}">
                      <a16:colId xmlns:a16="http://schemas.microsoft.com/office/drawing/2014/main" val="409524945"/>
                    </a:ext>
                  </a:extLst>
                </a:gridCol>
                <a:gridCol w="771682">
                  <a:extLst>
                    <a:ext uri="{9D8B030D-6E8A-4147-A177-3AD203B41FA5}">
                      <a16:colId xmlns:a16="http://schemas.microsoft.com/office/drawing/2014/main" val="2457203092"/>
                    </a:ext>
                  </a:extLst>
                </a:gridCol>
                <a:gridCol w="767736">
                  <a:extLst>
                    <a:ext uri="{9D8B030D-6E8A-4147-A177-3AD203B41FA5}">
                      <a16:colId xmlns:a16="http://schemas.microsoft.com/office/drawing/2014/main" val="3737598215"/>
                    </a:ext>
                  </a:extLst>
                </a:gridCol>
                <a:gridCol w="769711">
                  <a:extLst>
                    <a:ext uri="{9D8B030D-6E8A-4147-A177-3AD203B41FA5}">
                      <a16:colId xmlns:a16="http://schemas.microsoft.com/office/drawing/2014/main" val="3623505951"/>
                    </a:ext>
                  </a:extLst>
                </a:gridCol>
                <a:gridCol w="769711">
                  <a:extLst>
                    <a:ext uri="{9D8B030D-6E8A-4147-A177-3AD203B41FA5}">
                      <a16:colId xmlns:a16="http://schemas.microsoft.com/office/drawing/2014/main" val="161962297"/>
                    </a:ext>
                  </a:extLst>
                </a:gridCol>
                <a:gridCol w="767736">
                  <a:extLst>
                    <a:ext uri="{9D8B030D-6E8A-4147-A177-3AD203B41FA5}">
                      <a16:colId xmlns:a16="http://schemas.microsoft.com/office/drawing/2014/main" val="3953146839"/>
                    </a:ext>
                  </a:extLst>
                </a:gridCol>
                <a:gridCol w="767736">
                  <a:extLst>
                    <a:ext uri="{9D8B030D-6E8A-4147-A177-3AD203B41FA5}">
                      <a16:colId xmlns:a16="http://schemas.microsoft.com/office/drawing/2014/main" val="2392113370"/>
                    </a:ext>
                  </a:extLst>
                </a:gridCol>
                <a:gridCol w="759843">
                  <a:extLst>
                    <a:ext uri="{9D8B030D-6E8A-4147-A177-3AD203B41FA5}">
                      <a16:colId xmlns:a16="http://schemas.microsoft.com/office/drawing/2014/main" val="2711580526"/>
                    </a:ext>
                  </a:extLst>
                </a:gridCol>
              </a:tblGrid>
              <a:tr h="651474">
                <a:tc rowSpan="2">
                  <a:txBody>
                    <a:bodyPr/>
                    <a:lstStyle/>
                    <a:p>
                      <a:pPr algn="ctr">
                        <a:lnSpc>
                          <a:spcPct val="150000"/>
                        </a:lnSpc>
                        <a:spcAft>
                          <a:spcPts val="0"/>
                        </a:spcAft>
                        <a:tabLst>
                          <a:tab pos="2409190" algn="l"/>
                        </a:tabLst>
                      </a:pPr>
                      <a:r>
                        <a:rPr lang="pt-PT" sz="1400" b="1" dirty="0">
                          <a:solidFill>
                            <a:srgbClr val="FFFFFF"/>
                          </a:solidFill>
                          <a:effectLst/>
                          <a:latin typeface="HurmeGeometricSans4 Regular" panose="020B0500020000000000" pitchFamily="34" charset="0"/>
                          <a:ea typeface="Times New Roman" panose="02020603050405020304" pitchFamily="18" charset="0"/>
                          <a:cs typeface="Calibri" panose="020F0502020204030204" pitchFamily="34" charset="0"/>
                        </a:rPr>
                        <a:t>INDICADORES</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565"/>
                    </a:solidFill>
                  </a:tcPr>
                </a:tc>
                <a:tc gridSpan="3">
                  <a:txBody>
                    <a:bodyPr/>
                    <a:lstStyle/>
                    <a:p>
                      <a:pPr algn="ctr">
                        <a:lnSpc>
                          <a:spcPct val="150000"/>
                        </a:lnSpc>
                        <a:spcAft>
                          <a:spcPts val="0"/>
                        </a:spcAft>
                        <a:tabLst>
                          <a:tab pos="2409190" algn="l"/>
                        </a:tabLst>
                      </a:pPr>
                      <a:r>
                        <a:rPr lang="pt-PT" sz="1400" b="1" dirty="0">
                          <a:solidFill>
                            <a:srgbClr val="FFFFFF"/>
                          </a:solidFill>
                          <a:effectLst/>
                          <a:latin typeface="HurmeGeometricSans4 Regular" panose="020B0500020000000000" pitchFamily="34" charset="0"/>
                          <a:ea typeface="Times New Roman" panose="02020603050405020304" pitchFamily="18" charset="0"/>
                          <a:cs typeface="Calibri" panose="020F0502020204030204" pitchFamily="34" charset="0"/>
                        </a:rPr>
                        <a:t>PORTUGAL</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565"/>
                    </a:solidFill>
                  </a:tcPr>
                </a:tc>
                <a:tc hMerge="1">
                  <a:txBody>
                    <a:bodyPr/>
                    <a:lstStyle/>
                    <a:p>
                      <a:endParaRPr lang="pt-PT"/>
                    </a:p>
                  </a:txBody>
                  <a:tcPr/>
                </a:tc>
                <a:tc hMerge="1">
                  <a:txBody>
                    <a:bodyPr/>
                    <a:lstStyle/>
                    <a:p>
                      <a:endParaRPr lang="pt-PT"/>
                    </a:p>
                  </a:txBody>
                  <a:tcPr/>
                </a:tc>
                <a:tc gridSpan="3">
                  <a:txBody>
                    <a:bodyPr/>
                    <a:lstStyle/>
                    <a:p>
                      <a:pPr algn="ctr">
                        <a:lnSpc>
                          <a:spcPct val="150000"/>
                        </a:lnSpc>
                        <a:spcAft>
                          <a:spcPts val="0"/>
                        </a:spcAft>
                        <a:tabLst>
                          <a:tab pos="2409190" algn="l"/>
                        </a:tabLst>
                      </a:pPr>
                      <a:r>
                        <a:rPr lang="pt-PT" sz="1400" b="1" dirty="0">
                          <a:solidFill>
                            <a:srgbClr val="FFFFFF"/>
                          </a:solidFill>
                          <a:effectLst/>
                          <a:latin typeface="HurmeGeometricSans4 Regular" panose="020B0500020000000000" pitchFamily="34" charset="0"/>
                          <a:ea typeface="Times New Roman" panose="02020603050405020304" pitchFamily="18" charset="0"/>
                          <a:cs typeface="Calibri" panose="020F0502020204030204" pitchFamily="34" charset="0"/>
                        </a:rPr>
                        <a:t>NORTE</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565"/>
                    </a:solidFill>
                  </a:tcPr>
                </a:tc>
                <a:tc hMerge="1">
                  <a:txBody>
                    <a:bodyPr/>
                    <a:lstStyle/>
                    <a:p>
                      <a:endParaRPr lang="pt-PT"/>
                    </a:p>
                  </a:txBody>
                  <a:tcPr/>
                </a:tc>
                <a:tc hMerge="1">
                  <a:txBody>
                    <a:bodyPr/>
                    <a:lstStyle/>
                    <a:p>
                      <a:endParaRPr lang="pt-PT"/>
                    </a:p>
                  </a:txBody>
                  <a:tcPr/>
                </a:tc>
                <a:tc gridSpan="3">
                  <a:txBody>
                    <a:bodyPr/>
                    <a:lstStyle/>
                    <a:p>
                      <a:pPr algn="ctr">
                        <a:lnSpc>
                          <a:spcPct val="150000"/>
                        </a:lnSpc>
                        <a:spcAft>
                          <a:spcPts val="0"/>
                        </a:spcAft>
                        <a:tabLst>
                          <a:tab pos="2409190" algn="l"/>
                        </a:tabLst>
                      </a:pPr>
                      <a:r>
                        <a:rPr lang="pt-PT" sz="1400" b="1" dirty="0">
                          <a:solidFill>
                            <a:srgbClr val="FFFFFF"/>
                          </a:solidFill>
                          <a:effectLst/>
                          <a:latin typeface="HurmeGeometricSans4 Regular" panose="020B0500020000000000" pitchFamily="34" charset="0"/>
                          <a:ea typeface="Times New Roman" panose="02020603050405020304" pitchFamily="18" charset="0"/>
                          <a:cs typeface="Calibri" panose="020F0502020204030204" pitchFamily="34" charset="0"/>
                        </a:rPr>
                        <a:t>VILA NOVA DE FAMALICÃO</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565"/>
                    </a:solidFill>
                  </a:tcPr>
                </a:tc>
                <a:tc hMerge="1">
                  <a:txBody>
                    <a:bodyPr/>
                    <a:lstStyle/>
                    <a:p>
                      <a:endParaRPr lang="pt-PT"/>
                    </a:p>
                  </a:txBody>
                  <a:tcPr/>
                </a:tc>
                <a:tc hMerge="1">
                  <a:txBody>
                    <a:bodyPr/>
                    <a:lstStyle/>
                    <a:p>
                      <a:endParaRPr lang="pt-PT"/>
                    </a:p>
                  </a:txBody>
                  <a:tcPr/>
                </a:tc>
                <a:extLst>
                  <a:ext uri="{0D108BD9-81ED-4DB2-BD59-A6C34878D82A}">
                    <a16:rowId xmlns:a16="http://schemas.microsoft.com/office/drawing/2014/main" val="3688457003"/>
                  </a:ext>
                </a:extLst>
              </a:tr>
              <a:tr h="558043">
                <a:tc vMerge="1">
                  <a:txBody>
                    <a:bodyPr/>
                    <a:lstStyle/>
                    <a:p>
                      <a:endParaRPr lang="pt-PT"/>
                    </a:p>
                  </a:txBody>
                  <a:tcPr/>
                </a:tc>
                <a:tc>
                  <a:txBody>
                    <a:bodyPr/>
                    <a:lstStyle/>
                    <a:p>
                      <a:pPr algn="ctr">
                        <a:lnSpc>
                          <a:spcPct val="150000"/>
                        </a:lnSpc>
                        <a:spcAft>
                          <a:spcPts val="0"/>
                        </a:spcAft>
                        <a:tabLst>
                          <a:tab pos="2409190" algn="l"/>
                        </a:tabLst>
                      </a:pPr>
                      <a:r>
                        <a:rPr lang="pt-PT" sz="1400" b="1">
                          <a:solidFill>
                            <a:srgbClr val="FFFFFF"/>
                          </a:solidFill>
                          <a:effectLst/>
                          <a:latin typeface="HurmeGeometricSans4 Regular" panose="020B0500020000000000" pitchFamily="34" charset="0"/>
                          <a:ea typeface="Times New Roman" panose="02020603050405020304" pitchFamily="18" charset="0"/>
                          <a:cs typeface="Calibri" panose="020F0502020204030204" pitchFamily="34" charset="0"/>
                        </a:rPr>
                        <a:t>2001</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565"/>
                    </a:solidFill>
                  </a:tcPr>
                </a:tc>
                <a:tc>
                  <a:txBody>
                    <a:bodyPr/>
                    <a:lstStyle/>
                    <a:p>
                      <a:pPr algn="ctr">
                        <a:lnSpc>
                          <a:spcPct val="150000"/>
                        </a:lnSpc>
                        <a:spcAft>
                          <a:spcPts val="0"/>
                        </a:spcAft>
                        <a:tabLst>
                          <a:tab pos="2409190" algn="l"/>
                        </a:tabLst>
                      </a:pPr>
                      <a:r>
                        <a:rPr lang="pt-PT" sz="1400" b="1">
                          <a:solidFill>
                            <a:srgbClr val="FFFFFF"/>
                          </a:solidFill>
                          <a:effectLst/>
                          <a:latin typeface="HurmeGeometricSans4 Regular" panose="020B0500020000000000" pitchFamily="34" charset="0"/>
                          <a:ea typeface="Times New Roman" panose="02020603050405020304" pitchFamily="18" charset="0"/>
                          <a:cs typeface="Calibri" panose="020F0502020204030204" pitchFamily="34" charset="0"/>
                        </a:rPr>
                        <a:t>2011</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565"/>
                    </a:solidFill>
                  </a:tcPr>
                </a:tc>
                <a:tc>
                  <a:txBody>
                    <a:bodyPr/>
                    <a:lstStyle/>
                    <a:p>
                      <a:pPr algn="ctr">
                        <a:lnSpc>
                          <a:spcPct val="150000"/>
                        </a:lnSpc>
                        <a:spcAft>
                          <a:spcPts val="0"/>
                        </a:spcAft>
                        <a:tabLst>
                          <a:tab pos="2409190" algn="l"/>
                        </a:tabLst>
                      </a:pPr>
                      <a:r>
                        <a:rPr lang="pt-PT" sz="1400" b="1">
                          <a:solidFill>
                            <a:srgbClr val="FFFFFF"/>
                          </a:solidFill>
                          <a:effectLst/>
                          <a:latin typeface="HurmeGeometricSans4 Regular" panose="020B0500020000000000" pitchFamily="34" charset="0"/>
                          <a:ea typeface="Times New Roman" panose="02020603050405020304" pitchFamily="18" charset="0"/>
                          <a:cs typeface="Calibri" panose="020F0502020204030204" pitchFamily="34" charset="0"/>
                        </a:rPr>
                        <a:t>2017 </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565"/>
                    </a:solidFill>
                  </a:tcPr>
                </a:tc>
                <a:tc>
                  <a:txBody>
                    <a:bodyPr/>
                    <a:lstStyle/>
                    <a:p>
                      <a:pPr algn="ctr">
                        <a:lnSpc>
                          <a:spcPct val="150000"/>
                        </a:lnSpc>
                        <a:spcAft>
                          <a:spcPts val="0"/>
                        </a:spcAft>
                        <a:tabLst>
                          <a:tab pos="2409190" algn="l"/>
                        </a:tabLst>
                      </a:pPr>
                      <a:r>
                        <a:rPr lang="pt-PT" sz="1400" b="1" dirty="0">
                          <a:solidFill>
                            <a:srgbClr val="FFFFFF"/>
                          </a:solidFill>
                          <a:effectLst/>
                          <a:latin typeface="HurmeGeometricSans4 Regular" panose="020B0500020000000000" pitchFamily="34" charset="0"/>
                          <a:ea typeface="Times New Roman" panose="02020603050405020304" pitchFamily="18" charset="0"/>
                          <a:cs typeface="Calibri" panose="020F0502020204030204" pitchFamily="34" charset="0"/>
                        </a:rPr>
                        <a:t>2001</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565"/>
                    </a:solidFill>
                  </a:tcPr>
                </a:tc>
                <a:tc>
                  <a:txBody>
                    <a:bodyPr/>
                    <a:lstStyle/>
                    <a:p>
                      <a:pPr algn="ctr">
                        <a:lnSpc>
                          <a:spcPct val="150000"/>
                        </a:lnSpc>
                        <a:spcAft>
                          <a:spcPts val="0"/>
                        </a:spcAft>
                        <a:tabLst>
                          <a:tab pos="2409190" algn="l"/>
                        </a:tabLst>
                      </a:pPr>
                      <a:r>
                        <a:rPr lang="pt-PT" sz="1400" b="1" dirty="0">
                          <a:solidFill>
                            <a:srgbClr val="FFFFFF"/>
                          </a:solidFill>
                          <a:effectLst/>
                          <a:latin typeface="HurmeGeometricSans4 Regular" panose="020B0500020000000000" pitchFamily="34" charset="0"/>
                          <a:ea typeface="Times New Roman" panose="02020603050405020304" pitchFamily="18" charset="0"/>
                          <a:cs typeface="Calibri" panose="020F0502020204030204" pitchFamily="34" charset="0"/>
                        </a:rPr>
                        <a:t>2011</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565"/>
                    </a:solidFill>
                  </a:tcPr>
                </a:tc>
                <a:tc>
                  <a:txBody>
                    <a:bodyPr/>
                    <a:lstStyle/>
                    <a:p>
                      <a:pPr algn="ctr">
                        <a:lnSpc>
                          <a:spcPct val="150000"/>
                        </a:lnSpc>
                        <a:spcAft>
                          <a:spcPts val="0"/>
                        </a:spcAft>
                        <a:tabLst>
                          <a:tab pos="2409190" algn="l"/>
                        </a:tabLst>
                      </a:pPr>
                      <a:r>
                        <a:rPr lang="pt-PT" sz="1400" b="1" dirty="0">
                          <a:solidFill>
                            <a:srgbClr val="FFFFFF"/>
                          </a:solidFill>
                          <a:effectLst/>
                          <a:latin typeface="HurmeGeometricSans4 Regular" panose="020B0500020000000000" pitchFamily="34" charset="0"/>
                          <a:ea typeface="Times New Roman" panose="02020603050405020304" pitchFamily="18" charset="0"/>
                          <a:cs typeface="Calibri" panose="020F0502020204030204" pitchFamily="34" charset="0"/>
                        </a:rPr>
                        <a:t>2017 </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565"/>
                    </a:solidFill>
                  </a:tcPr>
                </a:tc>
                <a:tc>
                  <a:txBody>
                    <a:bodyPr/>
                    <a:lstStyle/>
                    <a:p>
                      <a:pPr algn="ctr">
                        <a:lnSpc>
                          <a:spcPct val="150000"/>
                        </a:lnSpc>
                        <a:spcAft>
                          <a:spcPts val="0"/>
                        </a:spcAft>
                        <a:tabLst>
                          <a:tab pos="2409190" algn="l"/>
                        </a:tabLst>
                      </a:pPr>
                      <a:r>
                        <a:rPr lang="pt-PT" sz="1400" b="1" dirty="0">
                          <a:solidFill>
                            <a:srgbClr val="FFFFFF"/>
                          </a:solidFill>
                          <a:effectLst/>
                          <a:latin typeface="HurmeGeometricSans4 Regular" panose="020B0500020000000000" pitchFamily="34" charset="0"/>
                          <a:ea typeface="Times New Roman" panose="02020603050405020304" pitchFamily="18" charset="0"/>
                          <a:cs typeface="Calibri" panose="020F0502020204030204" pitchFamily="34" charset="0"/>
                        </a:rPr>
                        <a:t>2001</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565"/>
                    </a:solidFill>
                  </a:tcPr>
                </a:tc>
                <a:tc>
                  <a:txBody>
                    <a:bodyPr/>
                    <a:lstStyle/>
                    <a:p>
                      <a:pPr algn="ctr">
                        <a:lnSpc>
                          <a:spcPct val="150000"/>
                        </a:lnSpc>
                        <a:spcAft>
                          <a:spcPts val="0"/>
                        </a:spcAft>
                        <a:tabLst>
                          <a:tab pos="2409190" algn="l"/>
                        </a:tabLst>
                      </a:pPr>
                      <a:r>
                        <a:rPr lang="pt-PT" sz="1400" b="1" dirty="0">
                          <a:solidFill>
                            <a:srgbClr val="FFFFFF"/>
                          </a:solidFill>
                          <a:effectLst/>
                          <a:latin typeface="HurmeGeometricSans4 Regular" panose="020B0500020000000000" pitchFamily="34" charset="0"/>
                          <a:ea typeface="Times New Roman" panose="02020603050405020304" pitchFamily="18" charset="0"/>
                          <a:cs typeface="Calibri" panose="020F0502020204030204" pitchFamily="34" charset="0"/>
                        </a:rPr>
                        <a:t>2011</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565"/>
                    </a:solidFill>
                  </a:tcPr>
                </a:tc>
                <a:tc>
                  <a:txBody>
                    <a:bodyPr/>
                    <a:lstStyle/>
                    <a:p>
                      <a:pPr algn="ctr">
                        <a:lnSpc>
                          <a:spcPct val="150000"/>
                        </a:lnSpc>
                        <a:spcAft>
                          <a:spcPts val="0"/>
                        </a:spcAft>
                        <a:tabLst>
                          <a:tab pos="2409190" algn="l"/>
                        </a:tabLst>
                      </a:pPr>
                      <a:r>
                        <a:rPr lang="pt-PT" sz="1400" b="1" dirty="0">
                          <a:solidFill>
                            <a:srgbClr val="FFFFFF"/>
                          </a:solidFill>
                          <a:effectLst/>
                          <a:latin typeface="HurmeGeometricSans4 Regular" panose="020B0500020000000000" pitchFamily="34" charset="0"/>
                          <a:ea typeface="Times New Roman" panose="02020603050405020304" pitchFamily="18" charset="0"/>
                          <a:cs typeface="Calibri" panose="020F0502020204030204" pitchFamily="34" charset="0"/>
                        </a:rPr>
                        <a:t>2017 </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565"/>
                    </a:solidFill>
                  </a:tcPr>
                </a:tc>
                <a:extLst>
                  <a:ext uri="{0D108BD9-81ED-4DB2-BD59-A6C34878D82A}">
                    <a16:rowId xmlns:a16="http://schemas.microsoft.com/office/drawing/2014/main" val="2655172545"/>
                  </a:ext>
                </a:extLst>
              </a:tr>
              <a:tr h="615281">
                <a:tc>
                  <a:txBody>
                    <a:bodyPr/>
                    <a:lstStyle/>
                    <a:p>
                      <a:pPr algn="l">
                        <a:lnSpc>
                          <a:spcPct val="150000"/>
                        </a:lnSpc>
                        <a:spcAft>
                          <a:spcPts val="0"/>
                        </a:spcAft>
                        <a:tabLst>
                          <a:tab pos="2409190" algn="l"/>
                        </a:tabLst>
                      </a:pPr>
                      <a:r>
                        <a:rPr lang="pt-PT" sz="1400" b="1" dirty="0">
                          <a:solidFill>
                            <a:srgbClr val="FFFFFF"/>
                          </a:solidFill>
                          <a:effectLst/>
                          <a:latin typeface="HurmeGeometricSans4 Regular" panose="020B0500020000000000" pitchFamily="34" charset="0"/>
                          <a:ea typeface="Calibri" panose="020F0502020204030204" pitchFamily="34" charset="0"/>
                          <a:cs typeface="Calibri" panose="020F0502020204030204" pitchFamily="34" charset="0"/>
                        </a:rPr>
                        <a:t>Taxa Bruta de Natalidade (‰)</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565"/>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ea typeface="Calibri" panose="020F0502020204030204" pitchFamily="34" charset="0"/>
                          <a:cs typeface="Calibri" panose="020F0502020204030204" pitchFamily="34" charset="0"/>
                        </a:rPr>
                        <a:t>10,9</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ea typeface="Calibri" panose="020F0502020204030204" pitchFamily="34" charset="0"/>
                          <a:cs typeface="Calibri" panose="020F0502020204030204" pitchFamily="34" charset="0"/>
                        </a:rPr>
                        <a:t>9,2</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ea typeface="Calibri" panose="020F0502020204030204" pitchFamily="34" charset="0"/>
                          <a:cs typeface="Calibri" panose="020F0502020204030204" pitchFamily="34" charset="0"/>
                        </a:rPr>
                        <a:t>8,4</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ea typeface="Calibri" panose="020F0502020204030204" pitchFamily="34" charset="0"/>
                          <a:cs typeface="Calibri" panose="020F0502020204030204" pitchFamily="34" charset="0"/>
                        </a:rPr>
                        <a:t>11,2</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ea typeface="Calibri" panose="020F0502020204030204" pitchFamily="34" charset="0"/>
                          <a:cs typeface="Calibri" panose="020F0502020204030204" pitchFamily="34" charset="0"/>
                        </a:rPr>
                        <a:t>8,5</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ea typeface="Calibri" panose="020F0502020204030204" pitchFamily="34" charset="0"/>
                          <a:cs typeface="Calibri" panose="020F0502020204030204" pitchFamily="34" charset="0"/>
                        </a:rPr>
                        <a:t>7,7</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ea typeface="Calibri" panose="020F0502020204030204" pitchFamily="34" charset="0"/>
                          <a:cs typeface="Calibri" panose="020F0502020204030204" pitchFamily="34" charset="0"/>
                        </a:rPr>
                        <a:t>12,3</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ea typeface="Calibri" panose="020F0502020204030204" pitchFamily="34" charset="0"/>
                          <a:cs typeface="Calibri" panose="020F0502020204030204" pitchFamily="34" charset="0"/>
                        </a:rPr>
                        <a:t>8,9</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ea typeface="Calibri" panose="020F0502020204030204" pitchFamily="34" charset="0"/>
                          <a:cs typeface="Calibri" panose="020F0502020204030204" pitchFamily="34" charset="0"/>
                        </a:rPr>
                        <a:t>8,1</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extLst>
                  <a:ext uri="{0D108BD9-81ED-4DB2-BD59-A6C34878D82A}">
                    <a16:rowId xmlns:a16="http://schemas.microsoft.com/office/drawing/2014/main" val="1817088902"/>
                  </a:ext>
                </a:extLst>
              </a:tr>
              <a:tr h="651474">
                <a:tc>
                  <a:txBody>
                    <a:bodyPr/>
                    <a:lstStyle/>
                    <a:p>
                      <a:pPr algn="l">
                        <a:lnSpc>
                          <a:spcPct val="150000"/>
                        </a:lnSpc>
                        <a:spcAft>
                          <a:spcPts val="0"/>
                        </a:spcAft>
                        <a:tabLst>
                          <a:tab pos="2409190" algn="l"/>
                        </a:tabLst>
                      </a:pPr>
                      <a:r>
                        <a:rPr lang="pt-PT" sz="1400" b="1" dirty="0">
                          <a:solidFill>
                            <a:srgbClr val="FFFFFF"/>
                          </a:solidFill>
                          <a:effectLst/>
                          <a:latin typeface="HurmeGeometricSans4 Regular" panose="020B0500020000000000" pitchFamily="34" charset="0"/>
                          <a:ea typeface="Calibri" panose="020F0502020204030204" pitchFamily="34" charset="0"/>
                          <a:cs typeface="Calibri" panose="020F0502020204030204" pitchFamily="34" charset="0"/>
                        </a:rPr>
                        <a:t>Taxa Bruta de Mortalidade (‰)</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565"/>
                    </a:solidFill>
                  </a:tcP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ea typeface="Calibri" panose="020F0502020204030204" pitchFamily="34" charset="0"/>
                          <a:cs typeface="Calibri" panose="020F0502020204030204" pitchFamily="34" charset="0"/>
                        </a:rPr>
                        <a:t>10,1</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ea typeface="Calibri" panose="020F0502020204030204" pitchFamily="34" charset="0"/>
                          <a:cs typeface="Calibri" panose="020F0502020204030204" pitchFamily="34" charset="0"/>
                        </a:rPr>
                        <a:t>9,7</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ea typeface="Calibri" panose="020F0502020204030204" pitchFamily="34" charset="0"/>
                          <a:cs typeface="Calibri" panose="020F0502020204030204" pitchFamily="34" charset="0"/>
                        </a:rPr>
                        <a:t>10,7</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ea typeface="Calibri" panose="020F0502020204030204" pitchFamily="34" charset="0"/>
                          <a:cs typeface="Calibri" panose="020F0502020204030204" pitchFamily="34" charset="0"/>
                        </a:rPr>
                        <a:t>8,7</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ea typeface="Calibri" panose="020F0502020204030204" pitchFamily="34" charset="0"/>
                          <a:cs typeface="Calibri" panose="020F0502020204030204" pitchFamily="34" charset="0"/>
                        </a:rPr>
                        <a:t>8,6</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ea typeface="Calibri" panose="020F0502020204030204" pitchFamily="34" charset="0"/>
                          <a:cs typeface="Calibri" panose="020F0502020204030204" pitchFamily="34" charset="0"/>
                        </a:rPr>
                        <a:t>9,6</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ea typeface="Calibri" panose="020F0502020204030204" pitchFamily="34" charset="0"/>
                          <a:cs typeface="Calibri" panose="020F0502020204030204" pitchFamily="34" charset="0"/>
                        </a:rPr>
                        <a:t>6,4</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ea typeface="Calibri" panose="020F0502020204030204" pitchFamily="34" charset="0"/>
                          <a:cs typeface="Calibri" panose="020F0502020204030204" pitchFamily="34" charset="0"/>
                        </a:rPr>
                        <a:t>7,1</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ea typeface="Calibri" panose="020F0502020204030204" pitchFamily="34" charset="0"/>
                          <a:cs typeface="Calibri" panose="020F0502020204030204" pitchFamily="34" charset="0"/>
                        </a:rPr>
                        <a:t>8,2</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1781031436"/>
                  </a:ext>
                </a:extLst>
              </a:tr>
              <a:tr h="651474">
                <a:tc>
                  <a:txBody>
                    <a:bodyPr/>
                    <a:lstStyle/>
                    <a:p>
                      <a:pPr algn="l">
                        <a:lnSpc>
                          <a:spcPct val="150000"/>
                        </a:lnSpc>
                        <a:spcAft>
                          <a:spcPts val="0"/>
                        </a:spcAft>
                        <a:tabLst>
                          <a:tab pos="2409190" algn="l"/>
                        </a:tabLst>
                      </a:pPr>
                      <a:r>
                        <a:rPr lang="pt-PT" sz="1400" b="1" dirty="0">
                          <a:solidFill>
                            <a:srgbClr val="FFFFFF"/>
                          </a:solidFill>
                          <a:effectLst/>
                          <a:latin typeface="HurmeGeometricSans4 Regular" panose="020B0500020000000000" pitchFamily="34" charset="0"/>
                          <a:ea typeface="Calibri" panose="020F0502020204030204" pitchFamily="34" charset="0"/>
                          <a:cs typeface="Calibri" panose="020F0502020204030204" pitchFamily="34" charset="0"/>
                        </a:rPr>
                        <a:t>Taxa de Crescimento Natural (%)</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565"/>
                    </a:solidFill>
                  </a:tcPr>
                </a:tc>
                <a:tc>
                  <a:txBody>
                    <a:bodyPr/>
                    <a:lstStyle/>
                    <a:p>
                      <a:pPr algn="ctr">
                        <a:lnSpc>
                          <a:spcPct val="150000"/>
                        </a:lnSpc>
                        <a:spcAft>
                          <a:spcPts val="0"/>
                        </a:spcAft>
                        <a:tabLst>
                          <a:tab pos="2409190" algn="l"/>
                        </a:tabLst>
                      </a:pPr>
                      <a:r>
                        <a:rPr lang="pt-PT" sz="1400" dirty="0">
                          <a:solidFill>
                            <a:schemeClr val="tx1"/>
                          </a:solidFill>
                          <a:effectLst/>
                          <a:latin typeface="HurmeGeometricSans4 Regular" panose="020B0500020000000000" pitchFamily="34" charset="0"/>
                          <a:ea typeface="Calibri" panose="020F0502020204030204" pitchFamily="34" charset="0"/>
                          <a:cs typeface="Calibri" panose="020F0502020204030204" pitchFamily="34" charset="0"/>
                        </a:rPr>
                        <a:t>0,1</a:t>
                      </a:r>
                      <a:endParaRPr lang="pt-PT" sz="140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solidFill>
                            <a:schemeClr val="tx1"/>
                          </a:solidFill>
                          <a:effectLst/>
                          <a:latin typeface="HurmeGeometricSans4 Regular" panose="020B0500020000000000" pitchFamily="34" charset="0"/>
                          <a:ea typeface="Calibri" panose="020F0502020204030204" pitchFamily="34" charset="0"/>
                          <a:cs typeface="Calibri" panose="020F0502020204030204" pitchFamily="34" charset="0"/>
                        </a:rPr>
                        <a:t>-0,1</a:t>
                      </a:r>
                      <a:endParaRPr lang="pt-PT" sz="140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solidFill>
                            <a:schemeClr val="tx1"/>
                          </a:solidFill>
                          <a:effectLst/>
                          <a:latin typeface="HurmeGeometricSans4 Regular" panose="020B0500020000000000" pitchFamily="34" charset="0"/>
                          <a:ea typeface="Calibri" panose="020F0502020204030204" pitchFamily="34" charset="0"/>
                          <a:cs typeface="Calibri" panose="020F0502020204030204" pitchFamily="34" charset="0"/>
                        </a:rPr>
                        <a:t>-0,2</a:t>
                      </a:r>
                      <a:endParaRPr lang="pt-PT" sz="140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solidFill>
                            <a:schemeClr val="tx1"/>
                          </a:solidFill>
                          <a:effectLst/>
                          <a:latin typeface="HurmeGeometricSans4 Regular" panose="020B0500020000000000" pitchFamily="34" charset="0"/>
                          <a:ea typeface="Calibri" panose="020F0502020204030204" pitchFamily="34" charset="0"/>
                          <a:cs typeface="Calibri" panose="020F0502020204030204" pitchFamily="34" charset="0"/>
                        </a:rPr>
                        <a:t>0,3</a:t>
                      </a:r>
                      <a:endParaRPr lang="pt-PT" sz="140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solidFill>
                            <a:schemeClr val="tx1"/>
                          </a:solidFill>
                          <a:effectLst/>
                          <a:latin typeface="HurmeGeometricSans4 Regular" panose="020B0500020000000000" pitchFamily="34" charset="0"/>
                          <a:ea typeface="Calibri" panose="020F0502020204030204" pitchFamily="34" charset="0"/>
                          <a:cs typeface="Calibri" panose="020F0502020204030204" pitchFamily="34" charset="0"/>
                        </a:rPr>
                        <a:t>0,0</a:t>
                      </a:r>
                      <a:endParaRPr lang="pt-PT" sz="140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solidFill>
                            <a:schemeClr val="tx1"/>
                          </a:solidFill>
                          <a:effectLst/>
                          <a:latin typeface="HurmeGeometricSans4 Regular" panose="020B0500020000000000" pitchFamily="34" charset="0"/>
                          <a:ea typeface="Calibri" panose="020F0502020204030204" pitchFamily="34" charset="0"/>
                          <a:cs typeface="Calibri" panose="020F0502020204030204" pitchFamily="34" charset="0"/>
                        </a:rPr>
                        <a:t>-0,2</a:t>
                      </a:r>
                      <a:endParaRPr lang="pt-PT" sz="140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solidFill>
                            <a:schemeClr val="tx1"/>
                          </a:solidFill>
                          <a:effectLst/>
                          <a:latin typeface="HurmeGeometricSans4 Regular" panose="020B0500020000000000" pitchFamily="34" charset="0"/>
                          <a:ea typeface="Calibri" panose="020F0502020204030204" pitchFamily="34" charset="0"/>
                          <a:cs typeface="Calibri" panose="020F0502020204030204" pitchFamily="34" charset="0"/>
                        </a:rPr>
                        <a:t>0,6</a:t>
                      </a:r>
                      <a:endParaRPr lang="pt-PT" sz="140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solidFill>
                            <a:schemeClr val="tx1"/>
                          </a:solidFill>
                          <a:effectLst/>
                          <a:latin typeface="HurmeGeometricSans4 Regular" panose="020B0500020000000000" pitchFamily="34" charset="0"/>
                          <a:ea typeface="Calibri" panose="020F0502020204030204" pitchFamily="34" charset="0"/>
                          <a:cs typeface="Calibri" panose="020F0502020204030204" pitchFamily="34" charset="0"/>
                        </a:rPr>
                        <a:t>0,2</a:t>
                      </a:r>
                      <a:endParaRPr lang="pt-PT" sz="140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solidFill>
                            <a:schemeClr val="tx1"/>
                          </a:solidFill>
                          <a:effectLst/>
                          <a:latin typeface="HurmeGeometricSans4 Regular" panose="020B0500020000000000" pitchFamily="34" charset="0"/>
                          <a:ea typeface="Calibri" panose="020F0502020204030204" pitchFamily="34" charset="0"/>
                          <a:cs typeface="Calibri" panose="020F0502020204030204" pitchFamily="34" charset="0"/>
                        </a:rPr>
                        <a:t>- </a:t>
                      </a:r>
                      <a:r>
                        <a:rPr lang="pt-PT" sz="1400" dirty="0" smtClean="0">
                          <a:solidFill>
                            <a:schemeClr val="tx1"/>
                          </a:solidFill>
                          <a:effectLst/>
                          <a:latin typeface="HurmeGeometricSans4 Regular" panose="020B0500020000000000" pitchFamily="34" charset="0"/>
                          <a:ea typeface="Calibri" panose="020F0502020204030204" pitchFamily="34" charset="0"/>
                          <a:cs typeface="Calibri" panose="020F0502020204030204" pitchFamily="34" charset="0"/>
                        </a:rPr>
                        <a:t>0,01</a:t>
                      </a:r>
                      <a:endParaRPr lang="pt-PT" sz="140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extLst>
                  <a:ext uri="{0D108BD9-81ED-4DB2-BD59-A6C34878D82A}">
                    <a16:rowId xmlns:a16="http://schemas.microsoft.com/office/drawing/2014/main" val="3524867673"/>
                  </a:ext>
                </a:extLst>
              </a:tr>
              <a:tr h="651474">
                <a:tc>
                  <a:txBody>
                    <a:bodyPr/>
                    <a:lstStyle/>
                    <a:p>
                      <a:pPr algn="l">
                        <a:lnSpc>
                          <a:spcPct val="150000"/>
                        </a:lnSpc>
                        <a:spcAft>
                          <a:spcPts val="0"/>
                        </a:spcAft>
                        <a:tabLst>
                          <a:tab pos="2409190" algn="l"/>
                        </a:tabLst>
                      </a:pPr>
                      <a:r>
                        <a:rPr lang="pt-PT" sz="1400" b="1" dirty="0">
                          <a:solidFill>
                            <a:srgbClr val="FFFFFF"/>
                          </a:solidFill>
                          <a:effectLst/>
                          <a:latin typeface="HurmeGeometricSans4 Regular" panose="020B0500020000000000" pitchFamily="34" charset="0"/>
                          <a:ea typeface="Calibri" panose="020F0502020204030204" pitchFamily="34" charset="0"/>
                          <a:cs typeface="Calibri" panose="020F0502020204030204" pitchFamily="34" charset="0"/>
                        </a:rPr>
                        <a:t>Taxa de Crescimento Migratório (%)</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565"/>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ea typeface="Calibri" panose="020F0502020204030204" pitchFamily="34" charset="0"/>
                          <a:cs typeface="Calibri" panose="020F0502020204030204" pitchFamily="34" charset="0"/>
                        </a:rPr>
                        <a:t>0,5</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ea typeface="Calibri" panose="020F0502020204030204" pitchFamily="34" charset="0"/>
                          <a:cs typeface="Calibri" panose="020F0502020204030204" pitchFamily="34" charset="0"/>
                        </a:rPr>
                        <a:t>-0,2</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ea typeface="Calibri" panose="020F0502020204030204" pitchFamily="34" charset="0"/>
                          <a:cs typeface="Calibri" panose="020F0502020204030204" pitchFamily="34" charset="0"/>
                        </a:rPr>
                        <a:t>0,1</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ea typeface="Calibri" panose="020F0502020204030204" pitchFamily="34" charset="0"/>
                          <a:cs typeface="Calibri" panose="020F0502020204030204" pitchFamily="34" charset="0"/>
                        </a:rPr>
                        <a:t>0,2</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ea typeface="Calibri" panose="020F0502020204030204" pitchFamily="34" charset="0"/>
                          <a:cs typeface="Calibri" panose="020F0502020204030204" pitchFamily="34" charset="0"/>
                        </a:rPr>
                        <a:t>-0,2</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ea typeface="Calibri" panose="020F0502020204030204" pitchFamily="34" charset="0"/>
                          <a:cs typeface="Calibri" panose="020F0502020204030204" pitchFamily="34" charset="0"/>
                        </a:rPr>
                        <a:t>-0,1</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ea typeface="Calibri" panose="020F0502020204030204" pitchFamily="34" charset="0"/>
                          <a:cs typeface="Calibri" panose="020F0502020204030204" pitchFamily="34" charset="0"/>
                        </a:rPr>
                        <a:t>0,4</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ea typeface="Calibri" panose="020F0502020204030204" pitchFamily="34" charset="0"/>
                          <a:cs typeface="Calibri" panose="020F0502020204030204" pitchFamily="34" charset="0"/>
                        </a:rPr>
                        <a:t>0,1</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ea typeface="Calibri" panose="020F0502020204030204" pitchFamily="34" charset="0"/>
                          <a:cs typeface="Calibri" panose="020F0502020204030204" pitchFamily="34" charset="0"/>
                        </a:rPr>
                        <a:t>-0,3</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3688944315"/>
                  </a:ext>
                </a:extLst>
              </a:tr>
              <a:tr h="651474">
                <a:tc>
                  <a:txBody>
                    <a:bodyPr/>
                    <a:lstStyle/>
                    <a:p>
                      <a:pPr algn="l">
                        <a:lnSpc>
                          <a:spcPct val="150000"/>
                        </a:lnSpc>
                        <a:spcAft>
                          <a:spcPts val="0"/>
                        </a:spcAft>
                        <a:tabLst>
                          <a:tab pos="2409190" algn="l"/>
                        </a:tabLst>
                      </a:pPr>
                      <a:r>
                        <a:rPr lang="pt-PT" sz="1400" b="1" dirty="0">
                          <a:solidFill>
                            <a:srgbClr val="FFFFFF"/>
                          </a:solidFill>
                          <a:effectLst/>
                          <a:latin typeface="HurmeGeometricSans4 Regular" panose="020B0500020000000000" pitchFamily="34" charset="0"/>
                          <a:ea typeface="Calibri" panose="020F0502020204030204" pitchFamily="34" charset="0"/>
                          <a:cs typeface="Calibri" panose="020F0502020204030204" pitchFamily="34" charset="0"/>
                        </a:rPr>
                        <a:t>Taxa de Crescimento Efetivo (%)</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565"/>
                    </a:solidFill>
                  </a:tcPr>
                </a:tc>
                <a:tc>
                  <a:txBody>
                    <a:bodyPr/>
                    <a:lstStyle/>
                    <a:p>
                      <a:pPr algn="ctr">
                        <a:lnSpc>
                          <a:spcPct val="150000"/>
                        </a:lnSpc>
                        <a:spcAft>
                          <a:spcPts val="0"/>
                        </a:spcAft>
                        <a:tabLst>
                          <a:tab pos="2409190" algn="l"/>
                        </a:tabLst>
                      </a:pPr>
                      <a:r>
                        <a:rPr lang="pt-PT" sz="1400" dirty="0">
                          <a:solidFill>
                            <a:schemeClr val="tx1"/>
                          </a:solidFill>
                          <a:effectLst/>
                          <a:latin typeface="HurmeGeometricSans4 Regular" panose="020B0500020000000000" pitchFamily="34" charset="0"/>
                          <a:ea typeface="Calibri" panose="020F0502020204030204" pitchFamily="34" charset="0"/>
                          <a:cs typeface="Calibri" panose="020F0502020204030204" pitchFamily="34" charset="0"/>
                        </a:rPr>
                        <a:t>0,6</a:t>
                      </a:r>
                      <a:endParaRPr lang="pt-PT" sz="140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solidFill>
                            <a:schemeClr val="tx1"/>
                          </a:solidFill>
                          <a:effectLst/>
                          <a:latin typeface="HurmeGeometricSans4 Regular" panose="020B0500020000000000" pitchFamily="34" charset="0"/>
                          <a:ea typeface="Calibri" panose="020F0502020204030204" pitchFamily="34" charset="0"/>
                          <a:cs typeface="Calibri" panose="020F0502020204030204" pitchFamily="34" charset="0"/>
                        </a:rPr>
                        <a:t>-0,3</a:t>
                      </a:r>
                      <a:endParaRPr lang="pt-PT" sz="140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solidFill>
                            <a:schemeClr val="tx1"/>
                          </a:solidFill>
                          <a:effectLst/>
                          <a:latin typeface="HurmeGeometricSans4 Regular" panose="020B0500020000000000" pitchFamily="34" charset="0"/>
                          <a:ea typeface="Calibri" panose="020F0502020204030204" pitchFamily="34" charset="0"/>
                          <a:cs typeface="Calibri" panose="020F0502020204030204" pitchFamily="34" charset="0"/>
                        </a:rPr>
                        <a:t>-0,2</a:t>
                      </a:r>
                      <a:endParaRPr lang="pt-PT" sz="140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solidFill>
                            <a:schemeClr val="tx1"/>
                          </a:solidFill>
                          <a:effectLst/>
                          <a:latin typeface="HurmeGeometricSans4 Regular" panose="020B0500020000000000" pitchFamily="34" charset="0"/>
                          <a:ea typeface="Calibri" panose="020F0502020204030204" pitchFamily="34" charset="0"/>
                          <a:cs typeface="Calibri" panose="020F0502020204030204" pitchFamily="34" charset="0"/>
                        </a:rPr>
                        <a:t>0,5</a:t>
                      </a:r>
                      <a:endParaRPr lang="pt-PT" sz="140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solidFill>
                            <a:schemeClr val="tx1"/>
                          </a:solidFill>
                          <a:effectLst/>
                          <a:latin typeface="HurmeGeometricSans4 Regular" panose="020B0500020000000000" pitchFamily="34" charset="0"/>
                          <a:ea typeface="Calibri" panose="020F0502020204030204" pitchFamily="34" charset="0"/>
                          <a:cs typeface="Calibri" panose="020F0502020204030204" pitchFamily="34" charset="0"/>
                        </a:rPr>
                        <a:t>-0,2</a:t>
                      </a:r>
                      <a:endParaRPr lang="pt-PT" sz="140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solidFill>
                            <a:schemeClr val="tx1"/>
                          </a:solidFill>
                          <a:effectLst/>
                          <a:latin typeface="HurmeGeometricSans4 Regular" panose="020B0500020000000000" pitchFamily="34" charset="0"/>
                          <a:ea typeface="Calibri" panose="020F0502020204030204" pitchFamily="34" charset="0"/>
                          <a:cs typeface="Calibri" panose="020F0502020204030204" pitchFamily="34" charset="0"/>
                        </a:rPr>
                        <a:t>-0,2</a:t>
                      </a:r>
                      <a:endParaRPr lang="pt-PT" sz="140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solidFill>
                            <a:schemeClr val="tx1"/>
                          </a:solidFill>
                          <a:effectLst/>
                          <a:latin typeface="HurmeGeometricSans4 Regular" panose="020B0500020000000000" pitchFamily="34" charset="0"/>
                          <a:ea typeface="Calibri" panose="020F0502020204030204" pitchFamily="34" charset="0"/>
                          <a:cs typeface="Calibri" panose="020F0502020204030204" pitchFamily="34" charset="0"/>
                        </a:rPr>
                        <a:t>1,0</a:t>
                      </a:r>
                      <a:endParaRPr lang="pt-PT" sz="140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solidFill>
                            <a:schemeClr val="tx1"/>
                          </a:solidFill>
                          <a:effectLst/>
                          <a:latin typeface="HurmeGeometricSans4 Regular" panose="020B0500020000000000" pitchFamily="34" charset="0"/>
                          <a:ea typeface="Calibri" panose="020F0502020204030204" pitchFamily="34" charset="0"/>
                          <a:cs typeface="Calibri" panose="020F0502020204030204" pitchFamily="34" charset="0"/>
                        </a:rPr>
                        <a:t>0,2</a:t>
                      </a:r>
                      <a:endParaRPr lang="pt-PT" sz="140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tc>
                  <a:txBody>
                    <a:bodyPr/>
                    <a:lstStyle/>
                    <a:p>
                      <a:pPr algn="ctr">
                        <a:lnSpc>
                          <a:spcPct val="150000"/>
                        </a:lnSpc>
                        <a:spcAft>
                          <a:spcPts val="0"/>
                        </a:spcAft>
                        <a:tabLst>
                          <a:tab pos="2409190" algn="l"/>
                        </a:tabLst>
                      </a:pPr>
                      <a:r>
                        <a:rPr lang="pt-PT" sz="1400" dirty="0">
                          <a:solidFill>
                            <a:schemeClr val="tx1"/>
                          </a:solidFill>
                          <a:effectLst/>
                          <a:latin typeface="HurmeGeometricSans4 Regular" panose="020B0500020000000000" pitchFamily="34" charset="0"/>
                          <a:ea typeface="Calibri" panose="020F0502020204030204" pitchFamily="34" charset="0"/>
                          <a:cs typeface="Calibri" panose="020F0502020204030204" pitchFamily="34" charset="0"/>
                        </a:rPr>
                        <a:t>-0,3</a:t>
                      </a:r>
                      <a:endParaRPr lang="pt-PT" sz="140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96A3"/>
                    </a:solidFill>
                  </a:tcPr>
                </a:tc>
                <a:extLst>
                  <a:ext uri="{0D108BD9-81ED-4DB2-BD59-A6C34878D82A}">
                    <a16:rowId xmlns:a16="http://schemas.microsoft.com/office/drawing/2014/main" val="454004602"/>
                  </a:ext>
                </a:extLst>
              </a:tr>
            </a:tbl>
          </a:graphicData>
        </a:graphic>
      </p:graphicFrame>
      <p:sp>
        <p:nvSpPr>
          <p:cNvPr id="5" name="Retângulo 4"/>
          <p:cNvSpPr/>
          <p:nvPr/>
        </p:nvSpPr>
        <p:spPr>
          <a:xfrm>
            <a:off x="932480" y="581583"/>
            <a:ext cx="10228882" cy="646331"/>
          </a:xfrm>
          <a:prstGeom prst="rect">
            <a:avLst/>
          </a:prstGeom>
        </p:spPr>
        <p:txBody>
          <a:bodyPr wrap="square">
            <a:spAutoFit/>
          </a:bodyPr>
          <a:lstStyle/>
          <a:p>
            <a:pPr algn="ctr"/>
            <a:r>
              <a:rPr lang="pt-PT" b="1" dirty="0">
                <a:solidFill>
                  <a:srgbClr val="005565"/>
                </a:solidFill>
                <a:latin typeface="HurmeGeometricSans4 Regular" panose="020B0500020000000000" pitchFamily="34" charset="0"/>
                <a:ea typeface="Calibri" panose="020F0502020204030204" pitchFamily="34" charset="0"/>
                <a:cs typeface="Times New Roman" panose="02020603050405020304" pitchFamily="18" charset="0"/>
              </a:rPr>
              <a:t>Taxa bruta de natalidade e mortalidade, taxa de crescimento natural, migratório e efetivo de Portugal, Região Norte e Vila Nova de Famalicão, em 2001, 2011 e 2017</a:t>
            </a:r>
            <a:endParaRPr lang="pt-PT" dirty="0">
              <a:solidFill>
                <a:srgbClr val="005565"/>
              </a:solidFill>
            </a:endParaRPr>
          </a:p>
        </p:txBody>
      </p:sp>
      <p:sp>
        <p:nvSpPr>
          <p:cNvPr id="6" name="Retângulo 5"/>
          <p:cNvSpPr/>
          <p:nvPr/>
        </p:nvSpPr>
        <p:spPr>
          <a:xfrm>
            <a:off x="932480" y="5935607"/>
            <a:ext cx="10228882" cy="276999"/>
          </a:xfrm>
          <a:prstGeom prst="rect">
            <a:avLst/>
          </a:prstGeom>
        </p:spPr>
        <p:txBody>
          <a:bodyPr wrap="square">
            <a:spAutoFit/>
          </a:bodyPr>
          <a:lstStyle/>
          <a:p>
            <a:r>
              <a:rPr lang="pt-PT" sz="1200" b="1" dirty="0">
                <a:latin typeface="HurmeGeometricSans4 Regular" panose="020B0500020000000000" pitchFamily="34" charset="0"/>
                <a:ea typeface="Calibri" panose="020F0502020204030204" pitchFamily="34" charset="0"/>
                <a:cs typeface="Times New Roman" panose="02020603050405020304" pitchFamily="18" charset="0"/>
              </a:rPr>
              <a:t>Fonte</a:t>
            </a:r>
            <a:r>
              <a:rPr lang="pt-PT" sz="1200" dirty="0">
                <a:latin typeface="HurmeGeometricSans4 Regular" panose="020B0500020000000000" pitchFamily="34" charset="0"/>
                <a:ea typeface="Calibri" panose="020F0502020204030204" pitchFamily="34" charset="0"/>
                <a:cs typeface="Times New Roman" panose="02020603050405020304" pitchFamily="18" charset="0"/>
              </a:rPr>
              <a:t>: INE, Recenseamento geral da população e habitação - Censos 2001 e 2011. INE, Estimativas anuais da população – 2017</a:t>
            </a:r>
            <a:endParaRPr lang="pt-PT" sz="1200" dirty="0"/>
          </a:p>
        </p:txBody>
      </p:sp>
    </p:spTree>
    <p:extLst>
      <p:ext uri="{BB962C8B-B14F-4D97-AF65-F5344CB8AC3E}">
        <p14:creationId xmlns:p14="http://schemas.microsoft.com/office/powerpoint/2010/main" val="2892480076"/>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r="-1000"/>
          </a:stretch>
        </a:blipFill>
        <a:effectLst/>
      </p:bgPr>
    </p:bg>
    <p:spTree>
      <p:nvGrpSpPr>
        <p:cNvPr id="1" name=""/>
        <p:cNvGrpSpPr/>
        <p:nvPr/>
      </p:nvGrpSpPr>
      <p:grpSpPr>
        <a:xfrm>
          <a:off x="0" y="0"/>
          <a:ext cx="0" cy="0"/>
          <a:chOff x="0" y="0"/>
          <a:chExt cx="0" cy="0"/>
        </a:xfrm>
      </p:grpSpPr>
      <p:sp>
        <p:nvSpPr>
          <p:cNvPr id="2" name="Retângulo 1"/>
          <p:cNvSpPr/>
          <p:nvPr/>
        </p:nvSpPr>
        <p:spPr>
          <a:xfrm>
            <a:off x="189185" y="649406"/>
            <a:ext cx="11745311" cy="5816977"/>
          </a:xfrm>
          <a:prstGeom prst="rect">
            <a:avLst/>
          </a:prstGeom>
          <a:solidFill>
            <a:srgbClr val="EAEFF7"/>
          </a:solidFill>
          <a:ln w="57150">
            <a:solidFill>
              <a:srgbClr val="005B6B"/>
            </a:solidFill>
          </a:ln>
        </p:spPr>
        <p:txBody>
          <a:bodyPr wrap="square">
            <a:spAutoFit/>
          </a:bodyPr>
          <a:lstStyle/>
          <a:p>
            <a:pPr algn="just">
              <a:spcAft>
                <a:spcPts val="800"/>
              </a:spcAft>
              <a:tabLst>
                <a:tab pos="2409190" algn="l"/>
              </a:tabLst>
            </a:pP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Entre 2001 e 2017 assistiu-se à diminuição da taxa bruta de natalidade de todas as unidades territoriais em análise. Tendo registado, em 2017, o valor médio de 8 nascimentos por cada mil habitantes. Ainda assim, o concelho de Vila Nova de Famalicão destaca-se por apresentar sempre, um valor superior à média da Região Norte.</a:t>
            </a:r>
          </a:p>
          <a:p>
            <a:pPr algn="just">
              <a:spcAft>
                <a:spcPts val="800"/>
              </a:spcAft>
              <a:tabLst>
                <a:tab pos="2409190" algn="l"/>
              </a:tabLst>
            </a:pP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No que diz respeito à </a:t>
            </a:r>
            <a:r>
              <a:rPr lang="pt-PT" sz="1600" b="1" dirty="0">
                <a:latin typeface="HurmeGeometricSans4 Regular" panose="020B0500020000000000" pitchFamily="34" charset="0"/>
                <a:ea typeface="Calibri" panose="020F0502020204030204" pitchFamily="34" charset="0"/>
                <a:cs typeface="Times New Roman" panose="02020603050405020304" pitchFamily="18" charset="0"/>
              </a:rPr>
              <a:t>taxa bruta de mortalidade</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a evolução da mesma evidencia um ligeiro aumento em todas as unidades territoriais, tendo no caso do concelho de Vila Nova de Famalicão passado de 6,4 ‰ óbitos por mil habitantes, em 2001, para 8,2 ‰ óbitos por mil habitantes. Também neste indicador Vila Nova de Famalicão destaca-se do contexto regional e nacional, por apresentar </a:t>
            </a:r>
            <a:r>
              <a:rPr lang="pt-PT" sz="1600" b="1" dirty="0">
                <a:latin typeface="HurmeGeometricSans4 Regular" panose="020B0500020000000000" pitchFamily="34" charset="0"/>
                <a:ea typeface="Calibri" panose="020F0502020204030204" pitchFamily="34" charset="0"/>
                <a:cs typeface="Times New Roman" panose="02020603050405020304" pitchFamily="18" charset="0"/>
              </a:rPr>
              <a:t>valores mais reduzidos de taxa de mortalidade</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O aumento da </a:t>
            </a:r>
            <a:r>
              <a:rPr lang="pt-PT" sz="1600" b="1" dirty="0">
                <a:latin typeface="HurmeGeometricSans4 Regular" panose="020B0500020000000000" pitchFamily="34" charset="0"/>
                <a:ea typeface="Calibri" panose="020F0502020204030204" pitchFamily="34" charset="0"/>
                <a:cs typeface="Times New Roman" panose="02020603050405020304" pitchFamily="18" charset="0"/>
              </a:rPr>
              <a:t>taxa bruta de mortalidade</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para 8,2 ‰, conjugado com a diminuição da taxa bruta de natalidade, para 8,1‰, fez com que em 2017 o concelho de Vila Nova de Famalicão registasse uma taxa de crescimento natural ligeiramente abaixo de 0, em 2017, enquanto as restantes unidades territoriais em análise registaram um crescimento natural negativo ligeiramente superior ao de Vila Nova de Famalicão..</a:t>
            </a:r>
          </a:p>
          <a:p>
            <a:pPr algn="just">
              <a:spcAft>
                <a:spcPts val="800"/>
              </a:spcAft>
              <a:tabLst>
                <a:tab pos="2409190" algn="l"/>
              </a:tabLst>
            </a:pP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No que se refere à </a:t>
            </a:r>
            <a:r>
              <a:rPr lang="pt-PT" sz="1600" b="1" dirty="0">
                <a:latin typeface="HurmeGeometricSans4 Regular" panose="020B0500020000000000" pitchFamily="34" charset="0"/>
                <a:ea typeface="Calibri" panose="020F0502020204030204" pitchFamily="34" charset="0"/>
                <a:cs typeface="Times New Roman" panose="02020603050405020304" pitchFamily="18" charset="0"/>
              </a:rPr>
              <a:t>taxa de crescimento migratório</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verifica-se que tanto ao nível nacional, como ao nível regional se registou crescimento negativo, entre 2001 e 2011. Esta tendência de crescimento de emigração no período consignado, deveu-se em grande parte, à crise económica pela qual Portugal passou entre 2008 e 2013. Com a recuperação económica do país, parou o crescimento da emigração. O concelho de Vila Nova de Famalicão registou uma </a:t>
            </a:r>
            <a:r>
              <a:rPr lang="pt-PT" sz="1600" b="1" dirty="0">
                <a:latin typeface="HurmeGeometricSans4 Regular" panose="020B0500020000000000" pitchFamily="34" charset="0"/>
                <a:ea typeface="Calibri" panose="020F0502020204030204" pitchFamily="34" charset="0"/>
                <a:cs typeface="Times New Roman" panose="02020603050405020304" pitchFamily="18" charset="0"/>
              </a:rPr>
              <a:t>evolução da taxa de crescimento migratório </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ligeiramente diferente das demais unidades territoriais, uma vez que em 2011 registou um crescimento positivo de 0,1% e em 2017 registou um crescimento negativo de -0,3%.</a:t>
            </a:r>
          </a:p>
          <a:p>
            <a:pPr algn="just">
              <a:spcAft>
                <a:spcPts val="800"/>
              </a:spcAft>
              <a:tabLst>
                <a:tab pos="2409190" algn="l"/>
              </a:tabLst>
            </a:pP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Desde meados da </a:t>
            </a:r>
            <a:r>
              <a:rPr lang="pt-PT" sz="1600" b="1" dirty="0">
                <a:latin typeface="HurmeGeometricSans4 Regular" panose="020B0500020000000000" pitchFamily="34" charset="0"/>
                <a:ea typeface="Calibri" panose="020F0502020204030204" pitchFamily="34" charset="0"/>
                <a:cs typeface="Times New Roman" panose="02020603050405020304" pitchFamily="18" charset="0"/>
              </a:rPr>
              <a:t>primeira década do século XXI </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que Portugal vive uma situação de decréscimo da população, reflexo da conjugação de saldo natural e migratório negativos. Este fenómeno é sentido com maior ou menor </a:t>
            </a:r>
            <a:r>
              <a:rPr lang="pt-PT" sz="1600" dirty="0" smtClean="0">
                <a:latin typeface="HurmeGeometricSans4 Regular" panose="020B0500020000000000" pitchFamily="34" charset="0"/>
                <a:ea typeface="Calibri" panose="020F0502020204030204" pitchFamily="34" charset="0"/>
                <a:cs typeface="Times New Roman" panose="02020603050405020304" pitchFamily="18" charset="0"/>
              </a:rPr>
              <a:t>intensidade </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um pouco por todo país, e o concelho de </a:t>
            </a:r>
            <a:r>
              <a:rPr lang="pt-PT" sz="1600" b="1" dirty="0">
                <a:latin typeface="HurmeGeometricSans4 Regular" panose="020B0500020000000000" pitchFamily="34" charset="0"/>
                <a:ea typeface="Calibri" panose="020F0502020204030204" pitchFamily="34" charset="0"/>
                <a:cs typeface="Times New Roman" panose="02020603050405020304" pitchFamily="18" charset="0"/>
              </a:rPr>
              <a:t>Vila Nova de Famalicão não é exceção, apresentando em 2017 uma taxa de crescimento efetivo negativo (-0,3%), fruto da taxa de crescimento natural nula conjugada com a taxa de crescimento migratório negativa (-0,3%)</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a:t>
            </a:r>
          </a:p>
        </p:txBody>
      </p:sp>
      <p:sp>
        <p:nvSpPr>
          <p:cNvPr id="3" name="CaixaDeTexto 2"/>
          <p:cNvSpPr txBox="1"/>
          <p:nvPr/>
        </p:nvSpPr>
        <p:spPr>
          <a:xfrm>
            <a:off x="309591" y="218518"/>
            <a:ext cx="2260191" cy="369332"/>
          </a:xfrm>
          <a:prstGeom prst="rect">
            <a:avLst/>
          </a:prstGeom>
          <a:noFill/>
        </p:spPr>
        <p:txBody>
          <a:bodyPr wrap="square" rtlCol="0">
            <a:spAutoFit/>
          </a:bodyPr>
          <a:lstStyle/>
          <a:p>
            <a:r>
              <a:rPr lang="pt-PT" b="1" dirty="0">
                <a:solidFill>
                  <a:srgbClr val="317885"/>
                </a:solidFill>
                <a:latin typeface="HurmeGeometricSans4 SemiBold" panose="020B0700020000000000" pitchFamily="34" charset="0"/>
              </a:rPr>
              <a:t>CONCLUSÃO</a:t>
            </a:r>
            <a:r>
              <a:rPr lang="pt-PT" b="1" dirty="0" smtClean="0">
                <a:solidFill>
                  <a:srgbClr val="317885"/>
                </a:solidFill>
                <a:latin typeface="HurmeGeometricSans4 SemiBold" panose="020B0700020000000000" pitchFamily="34" charset="0"/>
              </a:rPr>
              <a:t>:   </a:t>
            </a:r>
            <a:endParaRPr lang="pt-PT" b="1" dirty="0">
              <a:solidFill>
                <a:srgbClr val="317885"/>
              </a:solidFill>
              <a:latin typeface="HurmeGeometricSans4 SemiBold" panose="020B0700020000000000" pitchFamily="34" charset="0"/>
            </a:endParaRPr>
          </a:p>
        </p:txBody>
      </p:sp>
      <p:sp>
        <p:nvSpPr>
          <p:cNvPr id="4" name="CaixaDeTexto 3"/>
          <p:cNvSpPr txBox="1"/>
          <p:nvPr/>
        </p:nvSpPr>
        <p:spPr>
          <a:xfrm>
            <a:off x="183428" y="6466383"/>
            <a:ext cx="11454266" cy="430887"/>
          </a:xfrm>
          <a:prstGeom prst="rect">
            <a:avLst/>
          </a:prstGeom>
          <a:noFill/>
        </p:spPr>
        <p:txBody>
          <a:bodyPr wrap="square" rtlCol="0">
            <a:spAutoFit/>
          </a:bodyPr>
          <a:lstStyle/>
          <a:p>
            <a:r>
              <a:rPr lang="pt-PT" sz="1100" b="1" dirty="0">
                <a:latin typeface="HurmeGeometricSans4 Regular" panose="020B0500020000000000" pitchFamily="34" charset="0"/>
              </a:rPr>
              <a:t>Fonte: </a:t>
            </a:r>
            <a:r>
              <a:rPr lang="pt-PT" sz="1100" dirty="0">
                <a:latin typeface="HurmeGeometricSans4 Regular" panose="020B0500020000000000" pitchFamily="34" charset="0"/>
              </a:rPr>
              <a:t>Relatório de avaliação do ordenamento do território de Vila Nova de Famalicão, maio de 2019, Câmara Municipal de Vila Nova de Famalicão, DOGU/DOTPU </a:t>
            </a:r>
          </a:p>
          <a:p>
            <a:r>
              <a:rPr lang="pt-PT" sz="1100" dirty="0">
                <a:latin typeface="HurmeGeometricSans4 Regular" panose="020B0500020000000000" pitchFamily="34" charset="0"/>
              </a:rPr>
              <a:t> </a:t>
            </a:r>
          </a:p>
        </p:txBody>
      </p:sp>
    </p:spTree>
    <p:extLst>
      <p:ext uri="{BB962C8B-B14F-4D97-AF65-F5344CB8AC3E}">
        <p14:creationId xmlns:p14="http://schemas.microsoft.com/office/powerpoint/2010/main" val="17186028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943249663"/>
              </p:ext>
            </p:extLst>
          </p:nvPr>
        </p:nvGraphicFramePr>
        <p:xfrm>
          <a:off x="599091" y="591951"/>
          <a:ext cx="10988564" cy="5666232"/>
        </p:xfrm>
        <a:graphic>
          <a:graphicData uri="http://schemas.openxmlformats.org/drawingml/2006/table">
            <a:tbl>
              <a:tblPr firstRow="1" firstCol="1" bandRow="1">
                <a:tableStyleId>{5C22544A-7EE6-4342-B048-85BDC9FD1C3A}</a:tableStyleId>
              </a:tblPr>
              <a:tblGrid>
                <a:gridCol w="10988564">
                  <a:extLst>
                    <a:ext uri="{9D8B030D-6E8A-4147-A177-3AD203B41FA5}">
                      <a16:colId xmlns:a16="http://schemas.microsoft.com/office/drawing/2014/main" val="3677055203"/>
                    </a:ext>
                  </a:extLst>
                </a:gridCol>
              </a:tblGrid>
              <a:tr h="231832">
                <a:tc>
                  <a:txBody>
                    <a:bodyPr/>
                    <a:lstStyle/>
                    <a:p>
                      <a:pPr algn="l">
                        <a:lnSpc>
                          <a:spcPct val="150000"/>
                        </a:lnSpc>
                        <a:spcBef>
                          <a:spcPts val="300"/>
                        </a:spcBef>
                        <a:spcAft>
                          <a:spcPts val="300"/>
                        </a:spcAft>
                        <a:tabLst>
                          <a:tab pos="2409190" algn="l"/>
                        </a:tabLst>
                      </a:pPr>
                      <a:r>
                        <a:rPr lang="pt-PT" sz="1600" dirty="0">
                          <a:effectLst/>
                          <a:latin typeface="HurmeGeometricSans4 Regular" panose="020B0500020000000000" pitchFamily="34" charset="0"/>
                        </a:rPr>
                        <a:t>Índice de dependência de idosos, jovens, dependência total e índice de envelhecimento</a:t>
                      </a:r>
                    </a:p>
                  </a:txBody>
                  <a:tcPr marL="63227" marR="63227" marT="0" marB="0" anchor="ctr">
                    <a:solidFill>
                      <a:srgbClr val="1596A3"/>
                    </a:solidFill>
                  </a:tcPr>
                </a:tc>
                <a:extLst>
                  <a:ext uri="{0D108BD9-81ED-4DB2-BD59-A6C34878D82A}">
                    <a16:rowId xmlns:a16="http://schemas.microsoft.com/office/drawing/2014/main" val="282495499"/>
                  </a:ext>
                </a:extLst>
              </a:tr>
              <a:tr h="1751383">
                <a:tc>
                  <a:txBody>
                    <a:bodyPr/>
                    <a:lstStyle/>
                    <a:p>
                      <a:pPr marL="0" marR="0" lvl="0" indent="0" algn="just" defTabSz="914400" rtl="0" eaLnBrk="1" fontAlgn="auto" latinLnBrk="0" hangingPunct="1">
                        <a:lnSpc>
                          <a:spcPct val="115000"/>
                        </a:lnSpc>
                        <a:spcBef>
                          <a:spcPts val="300"/>
                        </a:spcBef>
                        <a:spcAft>
                          <a:spcPts val="300"/>
                        </a:spcAft>
                        <a:buClrTx/>
                        <a:buSzTx/>
                        <a:buFontTx/>
                        <a:buNone/>
                        <a:tabLst>
                          <a:tab pos="2409190" algn="l"/>
                        </a:tabLst>
                        <a:defRPr/>
                      </a:pPr>
                      <a:r>
                        <a:rPr lang="pt-PT" sz="1600" b="0" dirty="0" smtClean="0">
                          <a:solidFill>
                            <a:schemeClr val="tx1"/>
                          </a:solidFill>
                          <a:effectLst/>
                          <a:latin typeface="HurmeGeometricSans4 Regular" panose="020B0500020000000000" pitchFamily="34" charset="0"/>
                        </a:rPr>
                        <a:t>Descrição </a:t>
                      </a:r>
                      <a:r>
                        <a:rPr lang="pt-PT" sz="1600" b="0" dirty="0">
                          <a:solidFill>
                            <a:schemeClr val="tx1"/>
                          </a:solidFill>
                          <a:effectLst/>
                          <a:latin typeface="HurmeGeometricSans4 Regular" panose="020B0500020000000000" pitchFamily="34" charset="0"/>
                        </a:rPr>
                        <a:t>sumária</a:t>
                      </a:r>
                    </a:p>
                    <a:p>
                      <a:pPr algn="just">
                        <a:lnSpc>
                          <a:spcPct val="115000"/>
                        </a:lnSpc>
                        <a:spcBef>
                          <a:spcPts val="300"/>
                        </a:spcBef>
                        <a:spcAft>
                          <a:spcPts val="300"/>
                        </a:spcAft>
                        <a:tabLst>
                          <a:tab pos="2409190" algn="l"/>
                        </a:tabLst>
                      </a:pPr>
                      <a:r>
                        <a:rPr lang="pt-PT" sz="1600" b="0" u="sng" dirty="0" smtClean="0">
                          <a:solidFill>
                            <a:schemeClr val="tx1"/>
                          </a:solidFill>
                          <a:effectLst/>
                          <a:latin typeface="HurmeGeometricSans4 Regular" panose="020B0500020000000000" pitchFamily="34" charset="0"/>
                        </a:rPr>
                        <a:t>Índice </a:t>
                      </a:r>
                      <a:r>
                        <a:rPr lang="pt-PT" sz="1600" b="0" u="sng" dirty="0">
                          <a:solidFill>
                            <a:schemeClr val="tx1"/>
                          </a:solidFill>
                          <a:effectLst/>
                          <a:latin typeface="HurmeGeometricSans4 Regular" panose="020B0500020000000000" pitchFamily="34" charset="0"/>
                        </a:rPr>
                        <a:t>de dependência de idosos </a:t>
                      </a:r>
                      <a:r>
                        <a:rPr lang="pt-PT" sz="1600" b="0" dirty="0">
                          <a:solidFill>
                            <a:schemeClr val="tx1"/>
                          </a:solidFill>
                          <a:effectLst/>
                          <a:latin typeface="HurmeGeometricSans4 Regular" panose="020B0500020000000000" pitchFamily="34" charset="0"/>
                        </a:rPr>
                        <a:t>- Relação entre a população idosa e a população em idade ativa, definida habitualmente como o quociente entre o número de pessoas com 65 ou mais anos e o número de pessoas com idades compreendidas entre os 15 e os 64 anos (expressa habitualmente por 100 (10^</a:t>
                      </a:r>
                      <a:r>
                        <a:rPr lang="pt-PT" sz="1600" b="0" baseline="30000" dirty="0">
                          <a:solidFill>
                            <a:schemeClr val="tx1"/>
                          </a:solidFill>
                          <a:effectLst/>
                          <a:latin typeface="HurmeGeometricSans4 Regular" panose="020B0500020000000000" pitchFamily="34" charset="0"/>
                        </a:rPr>
                        <a:t>2</a:t>
                      </a:r>
                      <a:r>
                        <a:rPr lang="pt-PT" sz="1600" b="0" dirty="0">
                          <a:solidFill>
                            <a:schemeClr val="tx1"/>
                          </a:solidFill>
                          <a:effectLst/>
                          <a:latin typeface="HurmeGeometricSans4 Regular" panose="020B0500020000000000" pitchFamily="34" charset="0"/>
                        </a:rPr>
                        <a:t>) pessoas com 15-64 anos).</a:t>
                      </a:r>
                    </a:p>
                    <a:p>
                      <a:pPr algn="just">
                        <a:lnSpc>
                          <a:spcPct val="115000"/>
                        </a:lnSpc>
                        <a:spcBef>
                          <a:spcPts val="300"/>
                        </a:spcBef>
                        <a:spcAft>
                          <a:spcPts val="300"/>
                        </a:spcAft>
                        <a:tabLst>
                          <a:tab pos="2409190" algn="l"/>
                        </a:tabLst>
                      </a:pPr>
                      <a:endParaRPr lang="pt-PT" sz="1600" b="0" dirty="0">
                        <a:solidFill>
                          <a:schemeClr val="tx1"/>
                        </a:solidFill>
                        <a:effectLst/>
                        <a:latin typeface="HurmeGeometricSans4 Regular" panose="020B0500020000000000" pitchFamily="34" charset="0"/>
                      </a:endParaRPr>
                    </a:p>
                    <a:p>
                      <a:pPr algn="just">
                        <a:lnSpc>
                          <a:spcPct val="115000"/>
                        </a:lnSpc>
                        <a:spcBef>
                          <a:spcPts val="300"/>
                        </a:spcBef>
                        <a:spcAft>
                          <a:spcPts val="300"/>
                        </a:spcAft>
                        <a:tabLst>
                          <a:tab pos="2409190" algn="l"/>
                        </a:tabLst>
                      </a:pPr>
                      <a:r>
                        <a:rPr lang="pt-PT" sz="1600" b="0" u="sng" dirty="0">
                          <a:solidFill>
                            <a:schemeClr val="tx1"/>
                          </a:solidFill>
                          <a:effectLst/>
                          <a:latin typeface="HurmeGeometricSans4 Regular" panose="020B0500020000000000" pitchFamily="34" charset="0"/>
                        </a:rPr>
                        <a:t>Índice de dependência de jovens </a:t>
                      </a:r>
                      <a:r>
                        <a:rPr lang="pt-PT" sz="1600" b="0" dirty="0">
                          <a:solidFill>
                            <a:schemeClr val="tx1"/>
                          </a:solidFill>
                          <a:effectLst/>
                          <a:latin typeface="HurmeGeometricSans4 Regular" panose="020B0500020000000000" pitchFamily="34" charset="0"/>
                        </a:rPr>
                        <a:t>- Relação entre a população jovem e a população em idade ativa, definida habitualmente como o quociente entre o número de pessoas com idades compreendidas entre os 0 e os 14 anos e o número de pessoas com idades compreendidas entre os 15 e os 64 anos.</a:t>
                      </a:r>
                    </a:p>
                    <a:p>
                      <a:pPr algn="just">
                        <a:lnSpc>
                          <a:spcPct val="115000"/>
                        </a:lnSpc>
                        <a:spcBef>
                          <a:spcPts val="300"/>
                        </a:spcBef>
                        <a:spcAft>
                          <a:spcPts val="300"/>
                        </a:spcAft>
                        <a:tabLst>
                          <a:tab pos="2409190" algn="l"/>
                        </a:tabLst>
                      </a:pPr>
                      <a:endParaRPr lang="pt-PT" sz="1600" b="0" dirty="0">
                        <a:solidFill>
                          <a:schemeClr val="tx1"/>
                        </a:solidFill>
                        <a:effectLst/>
                        <a:latin typeface="HurmeGeometricSans4 Regular" panose="020B0500020000000000" pitchFamily="34" charset="0"/>
                      </a:endParaRPr>
                    </a:p>
                    <a:p>
                      <a:pPr algn="just">
                        <a:lnSpc>
                          <a:spcPct val="115000"/>
                        </a:lnSpc>
                        <a:spcBef>
                          <a:spcPts val="300"/>
                        </a:spcBef>
                        <a:spcAft>
                          <a:spcPts val="300"/>
                        </a:spcAft>
                        <a:tabLst>
                          <a:tab pos="2409190" algn="l"/>
                        </a:tabLst>
                      </a:pPr>
                      <a:r>
                        <a:rPr lang="pt-PT" sz="1600" b="0" u="sng" dirty="0">
                          <a:solidFill>
                            <a:schemeClr val="tx1"/>
                          </a:solidFill>
                          <a:effectLst/>
                          <a:latin typeface="HurmeGeometricSans4 Regular" panose="020B0500020000000000" pitchFamily="34" charset="0"/>
                        </a:rPr>
                        <a:t>Índice de dependência total </a:t>
                      </a:r>
                      <a:r>
                        <a:rPr lang="pt-PT" sz="1600" b="0" dirty="0">
                          <a:solidFill>
                            <a:schemeClr val="tx1"/>
                          </a:solidFill>
                          <a:effectLst/>
                          <a:latin typeface="HurmeGeometricSans4 Regular" panose="020B0500020000000000" pitchFamily="34" charset="0"/>
                        </a:rPr>
                        <a:t>- Relação entre a população jovem e idosa e a população em idade ativa, definida habitualmente como o quociente entre o número de pessoas com idades compreendidas entre os 0 e os 14 anos conjuntamente com as pessoas com 65 ou mais anos e o número de pessoas com idades compreendidas entre os 15 e os 64 anos (expressa habitualmente por 100 (10^</a:t>
                      </a:r>
                      <a:r>
                        <a:rPr lang="pt-PT" sz="1600" b="0" baseline="30000" dirty="0">
                          <a:solidFill>
                            <a:schemeClr val="tx1"/>
                          </a:solidFill>
                          <a:effectLst/>
                          <a:latin typeface="HurmeGeometricSans4 Regular" panose="020B0500020000000000" pitchFamily="34" charset="0"/>
                        </a:rPr>
                        <a:t>2</a:t>
                      </a:r>
                      <a:r>
                        <a:rPr lang="pt-PT" sz="1600" b="0" dirty="0">
                          <a:solidFill>
                            <a:schemeClr val="tx1"/>
                          </a:solidFill>
                          <a:effectLst/>
                          <a:latin typeface="HurmeGeometricSans4 Regular" panose="020B0500020000000000" pitchFamily="34" charset="0"/>
                        </a:rPr>
                        <a:t>) pessoas com 15-64 anos).</a:t>
                      </a:r>
                    </a:p>
                    <a:p>
                      <a:pPr algn="just">
                        <a:lnSpc>
                          <a:spcPct val="115000"/>
                        </a:lnSpc>
                        <a:spcBef>
                          <a:spcPts val="300"/>
                        </a:spcBef>
                        <a:spcAft>
                          <a:spcPts val="300"/>
                        </a:spcAft>
                        <a:tabLst>
                          <a:tab pos="2409190" algn="l"/>
                        </a:tabLst>
                      </a:pPr>
                      <a:endParaRPr lang="pt-PT" sz="1600" b="0" dirty="0">
                        <a:solidFill>
                          <a:schemeClr val="tx1"/>
                        </a:solidFill>
                        <a:effectLst/>
                        <a:latin typeface="HurmeGeometricSans4 Regular" panose="020B0500020000000000" pitchFamily="34" charset="0"/>
                      </a:endParaRPr>
                    </a:p>
                    <a:p>
                      <a:pPr algn="just">
                        <a:lnSpc>
                          <a:spcPct val="115000"/>
                        </a:lnSpc>
                        <a:spcBef>
                          <a:spcPts val="300"/>
                        </a:spcBef>
                        <a:spcAft>
                          <a:spcPts val="300"/>
                        </a:spcAft>
                        <a:tabLst>
                          <a:tab pos="2409190" algn="l"/>
                        </a:tabLst>
                      </a:pPr>
                      <a:r>
                        <a:rPr lang="pt-PT" sz="1600" b="0" u="sng" dirty="0">
                          <a:solidFill>
                            <a:schemeClr val="tx1"/>
                          </a:solidFill>
                          <a:effectLst/>
                          <a:latin typeface="HurmeGeometricSans4 Regular" panose="020B0500020000000000" pitchFamily="34" charset="0"/>
                        </a:rPr>
                        <a:t>Índice de envelhecimento </a:t>
                      </a:r>
                      <a:r>
                        <a:rPr lang="pt-PT" sz="1600" b="0" dirty="0">
                          <a:solidFill>
                            <a:schemeClr val="tx1"/>
                          </a:solidFill>
                          <a:effectLst/>
                          <a:latin typeface="HurmeGeometricSans4 Regular" panose="020B0500020000000000" pitchFamily="34" charset="0"/>
                        </a:rPr>
                        <a:t>- Relação entre a população idosa e a população jovem, definida habitualmente como o quociente entre o número de pessoas com 65 ou mais anos e o número de pessoas com idades compreendidas entre os 0 e os 14 anos (expressa habitualmente por 100 (10^</a:t>
                      </a:r>
                      <a:r>
                        <a:rPr lang="pt-PT" sz="1600" b="0" baseline="30000" dirty="0">
                          <a:solidFill>
                            <a:schemeClr val="tx1"/>
                          </a:solidFill>
                          <a:effectLst/>
                          <a:latin typeface="HurmeGeometricSans4 Regular" panose="020B0500020000000000" pitchFamily="34" charset="0"/>
                        </a:rPr>
                        <a:t>2</a:t>
                      </a:r>
                      <a:r>
                        <a:rPr lang="pt-PT" sz="1600" b="0" dirty="0">
                          <a:solidFill>
                            <a:schemeClr val="tx1"/>
                          </a:solidFill>
                          <a:effectLst/>
                          <a:latin typeface="HurmeGeometricSans4 Regular" panose="020B0500020000000000" pitchFamily="34" charset="0"/>
                        </a:rPr>
                        <a:t>) pessoas dos 0 aos 14 anos).</a:t>
                      </a:r>
                      <a:endParaRPr lang="pt-PT" sz="1600" b="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3227" marR="63227" marT="0" marB="0">
                    <a:noFill/>
                  </a:tcPr>
                </a:tc>
                <a:extLst>
                  <a:ext uri="{0D108BD9-81ED-4DB2-BD59-A6C34878D82A}">
                    <a16:rowId xmlns:a16="http://schemas.microsoft.com/office/drawing/2014/main" val="3333751301"/>
                  </a:ext>
                </a:extLst>
              </a:tr>
            </a:tbl>
          </a:graphicData>
        </a:graphic>
      </p:graphicFrame>
      <p:sp>
        <p:nvSpPr>
          <p:cNvPr id="4" name="Retângulo 3"/>
          <p:cNvSpPr/>
          <p:nvPr/>
        </p:nvSpPr>
        <p:spPr>
          <a:xfrm>
            <a:off x="599091" y="6329828"/>
            <a:ext cx="6096000" cy="461665"/>
          </a:xfrm>
          <a:prstGeom prst="rect">
            <a:avLst/>
          </a:prstGeom>
        </p:spPr>
        <p:txBody>
          <a:bodyPr>
            <a:spAutoFit/>
          </a:bodyPr>
          <a:lstStyle/>
          <a:p>
            <a:r>
              <a:rPr lang="pt-PT" sz="1200" b="1" dirty="0">
                <a:latin typeface="HurmeGeometricSans4 Regular" panose="020B0500020000000000" pitchFamily="34" charset="0"/>
              </a:rPr>
              <a:t>Fonte: </a:t>
            </a:r>
            <a:r>
              <a:rPr lang="pt-PT" sz="1200" dirty="0">
                <a:latin typeface="HurmeGeometricSans4 Regular" panose="020B0500020000000000" pitchFamily="34" charset="0"/>
              </a:rPr>
              <a:t>INE - Anuários Estatísticos da Região Norte</a:t>
            </a:r>
          </a:p>
          <a:p>
            <a:r>
              <a:rPr lang="pt-PT" sz="1200" dirty="0">
                <a:latin typeface="HurmeGeometricSans4 Regular" panose="020B0500020000000000" pitchFamily="34" charset="0"/>
              </a:rPr>
              <a:t>INE – Recenseamento Geral da População </a:t>
            </a:r>
          </a:p>
        </p:txBody>
      </p:sp>
    </p:spTree>
    <p:extLst>
      <p:ext uri="{BB962C8B-B14F-4D97-AF65-F5344CB8AC3E}">
        <p14:creationId xmlns:p14="http://schemas.microsoft.com/office/powerpoint/2010/main" val="2447897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838200" y="1493281"/>
          <a:ext cx="10515599" cy="4023360"/>
        </p:xfrm>
        <a:graphic>
          <a:graphicData uri="http://schemas.openxmlformats.org/drawingml/2006/table">
            <a:tbl>
              <a:tblPr firstRow="1" firstCol="1" bandRow="1">
                <a:tableStyleId>{5C22544A-7EE6-4342-B048-85BDC9FD1C3A}</a:tableStyleId>
              </a:tblPr>
              <a:tblGrid>
                <a:gridCol w="2935956">
                  <a:extLst>
                    <a:ext uri="{9D8B030D-6E8A-4147-A177-3AD203B41FA5}">
                      <a16:colId xmlns:a16="http://schemas.microsoft.com/office/drawing/2014/main" val="2005317894"/>
                    </a:ext>
                  </a:extLst>
                </a:gridCol>
                <a:gridCol w="843351">
                  <a:extLst>
                    <a:ext uri="{9D8B030D-6E8A-4147-A177-3AD203B41FA5}">
                      <a16:colId xmlns:a16="http://schemas.microsoft.com/office/drawing/2014/main" val="1465547990"/>
                    </a:ext>
                  </a:extLst>
                </a:gridCol>
                <a:gridCol w="843351">
                  <a:extLst>
                    <a:ext uri="{9D8B030D-6E8A-4147-A177-3AD203B41FA5}">
                      <a16:colId xmlns:a16="http://schemas.microsoft.com/office/drawing/2014/main" val="2759464393"/>
                    </a:ext>
                  </a:extLst>
                </a:gridCol>
                <a:gridCol w="843351">
                  <a:extLst>
                    <a:ext uri="{9D8B030D-6E8A-4147-A177-3AD203B41FA5}">
                      <a16:colId xmlns:a16="http://schemas.microsoft.com/office/drawing/2014/main" val="4045075097"/>
                    </a:ext>
                  </a:extLst>
                </a:gridCol>
                <a:gridCol w="843351">
                  <a:extLst>
                    <a:ext uri="{9D8B030D-6E8A-4147-A177-3AD203B41FA5}">
                      <a16:colId xmlns:a16="http://schemas.microsoft.com/office/drawing/2014/main" val="2376165445"/>
                    </a:ext>
                  </a:extLst>
                </a:gridCol>
                <a:gridCol w="845454">
                  <a:extLst>
                    <a:ext uri="{9D8B030D-6E8A-4147-A177-3AD203B41FA5}">
                      <a16:colId xmlns:a16="http://schemas.microsoft.com/office/drawing/2014/main" val="412898608"/>
                    </a:ext>
                  </a:extLst>
                </a:gridCol>
                <a:gridCol w="845454">
                  <a:extLst>
                    <a:ext uri="{9D8B030D-6E8A-4147-A177-3AD203B41FA5}">
                      <a16:colId xmlns:a16="http://schemas.microsoft.com/office/drawing/2014/main" val="2682834035"/>
                    </a:ext>
                  </a:extLst>
                </a:gridCol>
                <a:gridCol w="843351">
                  <a:extLst>
                    <a:ext uri="{9D8B030D-6E8A-4147-A177-3AD203B41FA5}">
                      <a16:colId xmlns:a16="http://schemas.microsoft.com/office/drawing/2014/main" val="1816406183"/>
                    </a:ext>
                  </a:extLst>
                </a:gridCol>
                <a:gridCol w="843351">
                  <a:extLst>
                    <a:ext uri="{9D8B030D-6E8A-4147-A177-3AD203B41FA5}">
                      <a16:colId xmlns:a16="http://schemas.microsoft.com/office/drawing/2014/main" val="1130331339"/>
                    </a:ext>
                  </a:extLst>
                </a:gridCol>
                <a:gridCol w="828629">
                  <a:extLst>
                    <a:ext uri="{9D8B030D-6E8A-4147-A177-3AD203B41FA5}">
                      <a16:colId xmlns:a16="http://schemas.microsoft.com/office/drawing/2014/main" val="3929918374"/>
                    </a:ext>
                  </a:extLst>
                </a:gridCol>
              </a:tblGrid>
              <a:tr h="0">
                <a:tc rowSpan="2">
                  <a:txBody>
                    <a:bodyPr/>
                    <a:lstStyle/>
                    <a:p>
                      <a:pPr algn="ctr">
                        <a:lnSpc>
                          <a:spcPct val="150000"/>
                        </a:lnSpc>
                        <a:spcBef>
                          <a:spcPts val="300"/>
                        </a:spcBef>
                        <a:spcAft>
                          <a:spcPts val="300"/>
                        </a:spcAft>
                        <a:tabLst>
                          <a:tab pos="2409190" algn="l"/>
                        </a:tabLst>
                      </a:pPr>
                      <a:r>
                        <a:rPr lang="pt-PT" sz="1600" dirty="0">
                          <a:effectLst/>
                          <a:latin typeface="HurmeGeometricSans4 Regular" panose="020B0500020000000000" pitchFamily="34" charset="0"/>
                        </a:rPr>
                        <a:t>INDICADORES</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005565"/>
                    </a:solidFill>
                  </a:tcPr>
                </a:tc>
                <a:tc gridSpan="3">
                  <a:txBody>
                    <a:bodyPr/>
                    <a:lstStyle/>
                    <a:p>
                      <a:pPr algn="ctr">
                        <a:lnSpc>
                          <a:spcPct val="150000"/>
                        </a:lnSpc>
                        <a:spcBef>
                          <a:spcPts val="300"/>
                        </a:spcBef>
                        <a:spcAft>
                          <a:spcPts val="300"/>
                        </a:spcAft>
                        <a:tabLst>
                          <a:tab pos="2409190" algn="l"/>
                        </a:tabLst>
                      </a:pPr>
                      <a:r>
                        <a:rPr lang="pt-PT" sz="1600" dirty="0">
                          <a:effectLst/>
                          <a:latin typeface="HurmeGeometricSans4 Regular" panose="020B0500020000000000" pitchFamily="34" charset="0"/>
                        </a:rPr>
                        <a:t>PORTUGAL</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005565"/>
                    </a:solidFill>
                  </a:tcPr>
                </a:tc>
                <a:tc hMerge="1">
                  <a:txBody>
                    <a:bodyPr/>
                    <a:lstStyle/>
                    <a:p>
                      <a:endParaRPr lang="pt-PT"/>
                    </a:p>
                  </a:txBody>
                  <a:tcPr/>
                </a:tc>
                <a:tc hMerge="1">
                  <a:txBody>
                    <a:bodyPr/>
                    <a:lstStyle/>
                    <a:p>
                      <a:endParaRPr lang="pt-PT"/>
                    </a:p>
                  </a:txBody>
                  <a:tcPr/>
                </a:tc>
                <a:tc gridSpan="3">
                  <a:txBody>
                    <a:bodyPr/>
                    <a:lstStyle/>
                    <a:p>
                      <a:pPr algn="ctr">
                        <a:lnSpc>
                          <a:spcPct val="150000"/>
                        </a:lnSpc>
                        <a:spcBef>
                          <a:spcPts val="300"/>
                        </a:spcBef>
                        <a:spcAft>
                          <a:spcPts val="300"/>
                        </a:spcAft>
                        <a:tabLst>
                          <a:tab pos="2409190" algn="l"/>
                        </a:tabLst>
                      </a:pPr>
                      <a:r>
                        <a:rPr lang="pt-PT" sz="1600" dirty="0">
                          <a:effectLst/>
                          <a:latin typeface="HurmeGeometricSans4 Regular" panose="020B0500020000000000" pitchFamily="34" charset="0"/>
                        </a:rPr>
                        <a:t>NORTE</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005565"/>
                    </a:solidFill>
                  </a:tcPr>
                </a:tc>
                <a:tc hMerge="1">
                  <a:txBody>
                    <a:bodyPr/>
                    <a:lstStyle/>
                    <a:p>
                      <a:endParaRPr lang="pt-PT"/>
                    </a:p>
                  </a:txBody>
                  <a:tcPr/>
                </a:tc>
                <a:tc hMerge="1">
                  <a:txBody>
                    <a:bodyPr/>
                    <a:lstStyle/>
                    <a:p>
                      <a:endParaRPr lang="pt-PT"/>
                    </a:p>
                  </a:txBody>
                  <a:tcPr/>
                </a:tc>
                <a:tc gridSpan="3">
                  <a:txBody>
                    <a:bodyPr/>
                    <a:lstStyle/>
                    <a:p>
                      <a:pPr algn="ctr">
                        <a:lnSpc>
                          <a:spcPct val="150000"/>
                        </a:lnSpc>
                        <a:spcBef>
                          <a:spcPts val="300"/>
                        </a:spcBef>
                        <a:spcAft>
                          <a:spcPts val="300"/>
                        </a:spcAft>
                        <a:tabLst>
                          <a:tab pos="2409190" algn="l"/>
                        </a:tabLst>
                      </a:pPr>
                      <a:r>
                        <a:rPr lang="pt-PT" sz="1600" dirty="0">
                          <a:effectLst/>
                          <a:latin typeface="HurmeGeometricSans4 Regular" panose="020B0500020000000000" pitchFamily="34" charset="0"/>
                        </a:rPr>
                        <a:t>VILA NOVA DE FAMALICÃO</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005565"/>
                    </a:solidFill>
                  </a:tcPr>
                </a:tc>
                <a:tc hMerge="1">
                  <a:txBody>
                    <a:bodyPr/>
                    <a:lstStyle/>
                    <a:p>
                      <a:endParaRPr lang="pt-PT"/>
                    </a:p>
                  </a:txBody>
                  <a:tcPr/>
                </a:tc>
                <a:tc hMerge="1">
                  <a:txBody>
                    <a:bodyPr/>
                    <a:lstStyle/>
                    <a:p>
                      <a:endParaRPr lang="pt-PT"/>
                    </a:p>
                  </a:txBody>
                  <a:tcPr/>
                </a:tc>
                <a:extLst>
                  <a:ext uri="{0D108BD9-81ED-4DB2-BD59-A6C34878D82A}">
                    <a16:rowId xmlns:a16="http://schemas.microsoft.com/office/drawing/2014/main" val="2718358834"/>
                  </a:ext>
                </a:extLst>
              </a:tr>
              <a:tr h="0">
                <a:tc vMerge="1">
                  <a:txBody>
                    <a:bodyPr/>
                    <a:lstStyle/>
                    <a:p>
                      <a:endParaRPr lang="pt-PT"/>
                    </a:p>
                  </a:txBody>
                  <a:tcPr/>
                </a:tc>
                <a:tc>
                  <a:txBody>
                    <a:bodyPr/>
                    <a:lstStyle/>
                    <a:p>
                      <a:pPr algn="ctr">
                        <a:lnSpc>
                          <a:spcPct val="150000"/>
                        </a:lnSpc>
                        <a:spcBef>
                          <a:spcPts val="300"/>
                        </a:spcBef>
                        <a:spcAft>
                          <a:spcPts val="300"/>
                        </a:spcAft>
                        <a:tabLst>
                          <a:tab pos="2409190" algn="l"/>
                        </a:tabLst>
                      </a:pPr>
                      <a:r>
                        <a:rPr lang="pt-PT" sz="1600" dirty="0">
                          <a:effectLst/>
                          <a:latin typeface="HurmeGeometricSans4 Regular" panose="020B0500020000000000" pitchFamily="34" charset="0"/>
                        </a:rPr>
                        <a:t>2001 (n.º)</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Bef>
                          <a:spcPts val="300"/>
                        </a:spcBef>
                        <a:spcAft>
                          <a:spcPts val="300"/>
                        </a:spcAft>
                        <a:tabLst>
                          <a:tab pos="2409190" algn="l"/>
                        </a:tabLst>
                      </a:pPr>
                      <a:r>
                        <a:rPr lang="pt-PT" sz="1600" dirty="0">
                          <a:effectLst/>
                          <a:latin typeface="HurmeGeometricSans4 Regular" panose="020B0500020000000000" pitchFamily="34" charset="0"/>
                        </a:rPr>
                        <a:t>2011 (n.º)</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Bef>
                          <a:spcPts val="300"/>
                        </a:spcBef>
                        <a:spcAft>
                          <a:spcPts val="300"/>
                        </a:spcAft>
                        <a:tabLst>
                          <a:tab pos="2409190" algn="l"/>
                        </a:tabLst>
                      </a:pPr>
                      <a:r>
                        <a:rPr lang="pt-PT" sz="1600" dirty="0">
                          <a:effectLst/>
                          <a:latin typeface="HurmeGeometricSans4 Regular" panose="020B0500020000000000" pitchFamily="34" charset="0"/>
                        </a:rPr>
                        <a:t>2017 (n.º)</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Bef>
                          <a:spcPts val="300"/>
                        </a:spcBef>
                        <a:spcAft>
                          <a:spcPts val="300"/>
                        </a:spcAft>
                        <a:tabLst>
                          <a:tab pos="2409190" algn="l"/>
                        </a:tabLst>
                      </a:pPr>
                      <a:r>
                        <a:rPr lang="pt-PT" sz="1600" dirty="0">
                          <a:effectLst/>
                          <a:latin typeface="HurmeGeometricSans4 Regular" panose="020B0500020000000000" pitchFamily="34" charset="0"/>
                        </a:rPr>
                        <a:t>2001 (n.º)</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Bef>
                          <a:spcPts val="300"/>
                        </a:spcBef>
                        <a:spcAft>
                          <a:spcPts val="300"/>
                        </a:spcAft>
                        <a:tabLst>
                          <a:tab pos="2409190" algn="l"/>
                        </a:tabLst>
                      </a:pPr>
                      <a:r>
                        <a:rPr lang="pt-PT" sz="1600" dirty="0">
                          <a:effectLst/>
                          <a:latin typeface="HurmeGeometricSans4 Regular" panose="020B0500020000000000" pitchFamily="34" charset="0"/>
                        </a:rPr>
                        <a:t>2011 (n.º)</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Bef>
                          <a:spcPts val="300"/>
                        </a:spcBef>
                        <a:spcAft>
                          <a:spcPts val="300"/>
                        </a:spcAft>
                        <a:tabLst>
                          <a:tab pos="2409190" algn="l"/>
                        </a:tabLst>
                      </a:pPr>
                      <a:r>
                        <a:rPr lang="pt-PT" sz="1600" dirty="0">
                          <a:effectLst/>
                          <a:latin typeface="HurmeGeometricSans4 Regular" panose="020B0500020000000000" pitchFamily="34" charset="0"/>
                        </a:rPr>
                        <a:t>2017 (n.º)</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Bef>
                          <a:spcPts val="300"/>
                        </a:spcBef>
                        <a:spcAft>
                          <a:spcPts val="300"/>
                        </a:spcAft>
                        <a:tabLst>
                          <a:tab pos="2409190" algn="l"/>
                        </a:tabLst>
                      </a:pPr>
                      <a:r>
                        <a:rPr lang="pt-PT" sz="1600" dirty="0">
                          <a:effectLst/>
                          <a:latin typeface="HurmeGeometricSans4 Regular" panose="020B0500020000000000" pitchFamily="34" charset="0"/>
                        </a:rPr>
                        <a:t>2001 (n.º)</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Bef>
                          <a:spcPts val="300"/>
                        </a:spcBef>
                        <a:spcAft>
                          <a:spcPts val="300"/>
                        </a:spcAft>
                        <a:tabLst>
                          <a:tab pos="2409190" algn="l"/>
                        </a:tabLst>
                      </a:pPr>
                      <a:r>
                        <a:rPr lang="pt-PT" sz="1600" dirty="0">
                          <a:effectLst/>
                          <a:latin typeface="HurmeGeometricSans4 Regular" panose="020B0500020000000000" pitchFamily="34" charset="0"/>
                        </a:rPr>
                        <a:t>2011 (n.º)</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Bef>
                          <a:spcPts val="300"/>
                        </a:spcBef>
                        <a:spcAft>
                          <a:spcPts val="300"/>
                        </a:spcAft>
                        <a:tabLst>
                          <a:tab pos="2409190" algn="l"/>
                        </a:tabLst>
                      </a:pPr>
                      <a:r>
                        <a:rPr lang="pt-PT" sz="1600" dirty="0">
                          <a:effectLst/>
                          <a:latin typeface="HurmeGeometricSans4 Regular" panose="020B0500020000000000" pitchFamily="34" charset="0"/>
                        </a:rPr>
                        <a:t>2017 (n.º)</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extLst>
                  <a:ext uri="{0D108BD9-81ED-4DB2-BD59-A6C34878D82A}">
                    <a16:rowId xmlns:a16="http://schemas.microsoft.com/office/drawing/2014/main" val="2429410016"/>
                  </a:ext>
                </a:extLst>
              </a:tr>
              <a:tr h="0">
                <a:tc>
                  <a:txBody>
                    <a:bodyPr/>
                    <a:lstStyle/>
                    <a:p>
                      <a:pPr algn="l">
                        <a:lnSpc>
                          <a:spcPct val="150000"/>
                        </a:lnSpc>
                        <a:spcAft>
                          <a:spcPts val="0"/>
                        </a:spcAft>
                        <a:tabLst>
                          <a:tab pos="2409190" algn="l"/>
                        </a:tabLst>
                      </a:pPr>
                      <a:r>
                        <a:rPr lang="pt-PT" sz="1600" dirty="0">
                          <a:effectLst/>
                          <a:latin typeface="HurmeGeometricSans4 Regular" panose="020B0500020000000000" pitchFamily="34" charset="0"/>
                        </a:rPr>
                        <a:t>Índice de Dependência de Idosos</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005565"/>
                    </a:solidFill>
                  </a:tcP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24,6</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28,8</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33,3</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20,7</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25,0</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29,9</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15,0</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19,4</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24,8</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1636166"/>
                  </a:ext>
                </a:extLst>
              </a:tr>
              <a:tr h="0">
                <a:tc>
                  <a:txBody>
                    <a:bodyPr/>
                    <a:lstStyle/>
                    <a:p>
                      <a:pPr algn="l">
                        <a:lnSpc>
                          <a:spcPct val="150000"/>
                        </a:lnSpc>
                        <a:spcAft>
                          <a:spcPts val="0"/>
                        </a:spcAft>
                        <a:tabLst>
                          <a:tab pos="2409190" algn="l"/>
                        </a:tabLst>
                      </a:pPr>
                      <a:r>
                        <a:rPr lang="pt-PT" sz="1600" dirty="0">
                          <a:effectLst/>
                          <a:latin typeface="HurmeGeometricSans4 Regular" panose="020B0500020000000000" pitchFamily="34" charset="0"/>
                        </a:rPr>
                        <a:t>Índice de Dependência de Jovens</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005565"/>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24,0</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22,6</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21,4</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25,7</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21,9</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19,5</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27,0</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22,3</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19,2</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extLst>
                  <a:ext uri="{0D108BD9-81ED-4DB2-BD59-A6C34878D82A}">
                    <a16:rowId xmlns:a16="http://schemas.microsoft.com/office/drawing/2014/main" val="3341582401"/>
                  </a:ext>
                </a:extLst>
              </a:tr>
              <a:tr h="0">
                <a:tc>
                  <a:txBody>
                    <a:bodyPr/>
                    <a:lstStyle/>
                    <a:p>
                      <a:pPr algn="l">
                        <a:lnSpc>
                          <a:spcPct val="150000"/>
                        </a:lnSpc>
                        <a:spcAft>
                          <a:spcPts val="0"/>
                        </a:spcAft>
                        <a:tabLst>
                          <a:tab pos="2409190" algn="l"/>
                        </a:tabLst>
                      </a:pPr>
                      <a:r>
                        <a:rPr lang="pt-PT" sz="1600" dirty="0">
                          <a:effectLst/>
                          <a:latin typeface="HurmeGeometricSans4 Regular" panose="020B0500020000000000" pitchFamily="34" charset="0"/>
                        </a:rPr>
                        <a:t>Índice de Dependência Total</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005565"/>
                    </a:solidFill>
                  </a:tcP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48,6</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51,4</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54,7</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46,5</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46,9</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49,4</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42,3</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41,7</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44,0</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1949337"/>
                  </a:ext>
                </a:extLst>
              </a:tr>
              <a:tr h="0">
                <a:tc>
                  <a:txBody>
                    <a:bodyPr/>
                    <a:lstStyle/>
                    <a:p>
                      <a:pPr algn="l">
                        <a:lnSpc>
                          <a:spcPct val="150000"/>
                        </a:lnSpc>
                        <a:spcAft>
                          <a:spcPts val="0"/>
                        </a:spcAft>
                        <a:tabLst>
                          <a:tab pos="2409190" algn="l"/>
                        </a:tabLst>
                      </a:pPr>
                      <a:r>
                        <a:rPr lang="pt-PT" sz="1600" dirty="0">
                          <a:effectLst/>
                          <a:latin typeface="HurmeGeometricSans4 Regular" panose="020B0500020000000000" pitchFamily="34" charset="0"/>
                        </a:rPr>
                        <a:t>Índice de Envelhecimento</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005565"/>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102,6</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127,6</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155,4</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80,7</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114,1</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153,3</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57,0</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86,9</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128,8</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8580" marR="68580" marT="0" marB="0" anchor="ctr">
                    <a:solidFill>
                      <a:srgbClr val="1596A3"/>
                    </a:solidFill>
                  </a:tcPr>
                </a:tc>
                <a:extLst>
                  <a:ext uri="{0D108BD9-81ED-4DB2-BD59-A6C34878D82A}">
                    <a16:rowId xmlns:a16="http://schemas.microsoft.com/office/drawing/2014/main" val="1494927041"/>
                  </a:ext>
                </a:extLst>
              </a:tr>
            </a:tbl>
          </a:graphicData>
        </a:graphic>
      </p:graphicFrame>
      <p:sp>
        <p:nvSpPr>
          <p:cNvPr id="3" name="Retângulo 2"/>
          <p:cNvSpPr/>
          <p:nvPr/>
        </p:nvSpPr>
        <p:spPr>
          <a:xfrm>
            <a:off x="896964" y="571921"/>
            <a:ext cx="10398070" cy="646331"/>
          </a:xfrm>
          <a:prstGeom prst="rect">
            <a:avLst/>
          </a:prstGeom>
        </p:spPr>
        <p:txBody>
          <a:bodyPr wrap="square">
            <a:spAutoFit/>
          </a:bodyPr>
          <a:lstStyle/>
          <a:p>
            <a:pPr>
              <a:spcBef>
                <a:spcPts val="600"/>
              </a:spcBef>
              <a:spcAft>
                <a:spcPts val="800"/>
              </a:spcAft>
              <a:tabLst>
                <a:tab pos="2409190" algn="l"/>
              </a:tabLst>
            </a:pPr>
            <a:r>
              <a:rPr lang="pt-PT" b="1" dirty="0">
                <a:solidFill>
                  <a:srgbClr val="005464"/>
                </a:solidFill>
                <a:latin typeface="HurmeGeometricSans4 Regular" panose="020B0500020000000000" pitchFamily="34" charset="0"/>
                <a:ea typeface="Calibri" panose="020F0502020204030204" pitchFamily="34" charset="0"/>
                <a:cs typeface="Times New Roman" panose="02020603050405020304" pitchFamily="18" charset="0"/>
              </a:rPr>
              <a:t>Índice de dependência de idosos, jovens, dependência total e índice de envelhecimento de Portugal, Região Norte e Vila Nova de Famalicão, em 2001, 2011 e 2017</a:t>
            </a:r>
          </a:p>
        </p:txBody>
      </p:sp>
      <p:sp>
        <p:nvSpPr>
          <p:cNvPr id="4" name="Retângulo 3"/>
          <p:cNvSpPr/>
          <p:nvPr/>
        </p:nvSpPr>
        <p:spPr>
          <a:xfrm>
            <a:off x="838200" y="5514671"/>
            <a:ext cx="3533340" cy="276999"/>
          </a:xfrm>
          <a:prstGeom prst="rect">
            <a:avLst/>
          </a:prstGeom>
        </p:spPr>
        <p:txBody>
          <a:bodyPr wrap="none">
            <a:spAutoFit/>
          </a:bodyPr>
          <a:lstStyle/>
          <a:p>
            <a:r>
              <a:rPr lang="pt-PT" sz="1200" b="1" dirty="0">
                <a:latin typeface="HurmeGeometricSans4 Regular" panose="020B0500020000000000" pitchFamily="34" charset="0"/>
                <a:ea typeface="Calibri" panose="020F0502020204030204" pitchFamily="34" charset="0"/>
                <a:cs typeface="Times New Roman" panose="02020603050405020304" pitchFamily="18" charset="0"/>
              </a:rPr>
              <a:t>Fonte: </a:t>
            </a:r>
            <a:r>
              <a:rPr lang="pt-PT" sz="1200" dirty="0">
                <a:latin typeface="HurmeGeometricSans4 Regular" panose="020B0500020000000000" pitchFamily="34" charset="0"/>
                <a:ea typeface="Calibri" panose="020F0502020204030204" pitchFamily="34" charset="0"/>
                <a:cs typeface="Times New Roman" panose="02020603050405020304" pitchFamily="18" charset="0"/>
              </a:rPr>
              <a:t>INE, Estimativas anuais da população</a:t>
            </a:r>
            <a:endParaRPr lang="pt-PT" sz="1200" dirty="0"/>
          </a:p>
        </p:txBody>
      </p:sp>
    </p:spTree>
    <p:extLst>
      <p:ext uri="{BB962C8B-B14F-4D97-AF65-F5344CB8AC3E}">
        <p14:creationId xmlns:p14="http://schemas.microsoft.com/office/powerpoint/2010/main" val="2198177235"/>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4" name="CaixaDeTexto 3"/>
          <p:cNvSpPr txBox="1"/>
          <p:nvPr/>
        </p:nvSpPr>
        <p:spPr>
          <a:xfrm>
            <a:off x="8332231" y="488731"/>
            <a:ext cx="3465880" cy="1077218"/>
          </a:xfrm>
          <a:prstGeom prst="rect">
            <a:avLst/>
          </a:prstGeom>
          <a:noFill/>
        </p:spPr>
        <p:txBody>
          <a:bodyPr wrap="square" rtlCol="0">
            <a:spAutoFit/>
          </a:bodyPr>
          <a:lstStyle/>
          <a:p>
            <a:r>
              <a:rPr lang="pt-PT" sz="1600" b="1" dirty="0">
                <a:solidFill>
                  <a:srgbClr val="005B6A"/>
                </a:solidFill>
                <a:latin typeface="HurmeGeometricSans4 SemiBold" panose="020B0700020000000000" pitchFamily="34" charset="0"/>
              </a:rPr>
              <a:t>Índice de envelhecimento da população entre 1991 e 2011 e respetiva evolução no concelho de  Vila Nova de Famalicão</a:t>
            </a:r>
          </a:p>
        </p:txBody>
      </p:sp>
      <p:pic>
        <p:nvPicPr>
          <p:cNvPr id="2" name="Imagem 1"/>
          <p:cNvPicPr>
            <a:picLocks noChangeAspect="1"/>
          </p:cNvPicPr>
          <p:nvPr/>
        </p:nvPicPr>
        <p:blipFill rotWithShape="1">
          <a:blip r:embed="rId3" cstate="print">
            <a:extLst>
              <a:ext uri="{28A0092B-C50C-407E-A947-70E740481C1C}">
                <a14:useLocalDpi xmlns:a14="http://schemas.microsoft.com/office/drawing/2010/main" val="0"/>
              </a:ext>
            </a:extLst>
          </a:blip>
          <a:srcRect l="1088" t="770" r="19864" b="1282"/>
          <a:stretch/>
        </p:blipFill>
        <p:spPr>
          <a:xfrm>
            <a:off x="442040" y="126124"/>
            <a:ext cx="7589578" cy="6649583"/>
          </a:xfrm>
          <a:prstGeom prst="rect">
            <a:avLst/>
          </a:prstGeom>
        </p:spPr>
      </p:pic>
      <p:pic>
        <p:nvPicPr>
          <p:cNvPr id="3" name="Imagem 2"/>
          <p:cNvPicPr>
            <a:picLocks noChangeAspect="1"/>
          </p:cNvPicPr>
          <p:nvPr/>
        </p:nvPicPr>
        <p:blipFill rotWithShape="1">
          <a:blip r:embed="rId4">
            <a:clrChange>
              <a:clrFrom>
                <a:srgbClr val="FFFFFF"/>
              </a:clrFrom>
              <a:clrTo>
                <a:srgbClr val="FFFFFF">
                  <a:alpha val="0"/>
                </a:srgbClr>
              </a:clrTo>
            </a:clrChange>
          </a:blip>
          <a:srcRect l="80920" t="13408" r="5271" b="47646"/>
          <a:stretch/>
        </p:blipFill>
        <p:spPr>
          <a:xfrm>
            <a:off x="8332231" y="1919514"/>
            <a:ext cx="2376907" cy="4737192"/>
          </a:xfrm>
          <a:prstGeom prst="rect">
            <a:avLst/>
          </a:prstGeom>
        </p:spPr>
      </p:pic>
      <p:sp>
        <p:nvSpPr>
          <p:cNvPr id="5" name="CaixaDeTexto 4"/>
          <p:cNvSpPr txBox="1"/>
          <p:nvPr/>
        </p:nvSpPr>
        <p:spPr>
          <a:xfrm rot="16200000">
            <a:off x="-1778763" y="4547699"/>
            <a:ext cx="3934230" cy="283783"/>
          </a:xfrm>
          <a:prstGeom prst="rect">
            <a:avLst/>
          </a:prstGeom>
          <a:noFill/>
        </p:spPr>
        <p:txBody>
          <a:bodyPr wrap="square" rtlCol="0">
            <a:spAutoFit/>
          </a:bodyPr>
          <a:lstStyle/>
          <a:p>
            <a:r>
              <a:rPr lang="pt-PT" sz="1100" dirty="0"/>
              <a:t>Fonte: INE – Censos 2001 e 2011</a:t>
            </a:r>
          </a:p>
        </p:txBody>
      </p:sp>
    </p:spTree>
    <p:extLst>
      <p:ext uri="{BB962C8B-B14F-4D97-AF65-F5344CB8AC3E}">
        <p14:creationId xmlns:p14="http://schemas.microsoft.com/office/powerpoint/2010/main" val="31845035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2" name="Retângulo 1"/>
          <p:cNvSpPr/>
          <p:nvPr/>
        </p:nvSpPr>
        <p:spPr>
          <a:xfrm>
            <a:off x="459827" y="995000"/>
            <a:ext cx="11272345" cy="4867999"/>
          </a:xfrm>
          <a:prstGeom prst="rect">
            <a:avLst/>
          </a:prstGeom>
          <a:solidFill>
            <a:srgbClr val="EAEFF7"/>
          </a:solidFill>
          <a:ln w="57150">
            <a:solidFill>
              <a:srgbClr val="005B6B"/>
            </a:solidFill>
          </a:ln>
        </p:spPr>
        <p:txBody>
          <a:bodyPr wrap="square">
            <a:spAutoFit/>
          </a:bodyPr>
          <a:lstStyle/>
          <a:p>
            <a:pPr algn="just">
              <a:lnSpc>
                <a:spcPct val="150000"/>
              </a:lnSpc>
              <a:spcAft>
                <a:spcPts val="800"/>
              </a:spcAft>
              <a:tabLst>
                <a:tab pos="2409190" algn="l"/>
              </a:tabLst>
            </a:pPr>
            <a:r>
              <a:rPr lang="pt-PT" dirty="0">
                <a:latin typeface="HurmeGeometricSans4 Regular" panose="020B0500020000000000" pitchFamily="34" charset="0"/>
                <a:ea typeface="Calibri" panose="020F0502020204030204" pitchFamily="34" charset="0"/>
                <a:cs typeface="Times New Roman" panose="02020603050405020304" pitchFamily="18" charset="0"/>
              </a:rPr>
              <a:t>Como é possível constatar pela análise da tabela supra apresentada, nas últimas décadas tem-se assistido a um acelerado envelhecimento da população em todas a unidades territoriais em estudo, contudo, de acordo com a evolução do índice de envelhecimento e do índice de dependência de idosos, esse fenómeno é menos pronunciado no concelho de Vila Nova de Famalicão, tendo por comparação a média regional e nacional.</a:t>
            </a:r>
          </a:p>
          <a:p>
            <a:pPr algn="just">
              <a:lnSpc>
                <a:spcPct val="150000"/>
              </a:lnSpc>
              <a:spcAft>
                <a:spcPts val="800"/>
              </a:spcAft>
              <a:tabLst>
                <a:tab pos="2409190" algn="l"/>
              </a:tabLst>
            </a:pPr>
            <a:r>
              <a:rPr lang="pt-PT" dirty="0">
                <a:latin typeface="HurmeGeometricSans4 Regular" panose="020B0500020000000000" pitchFamily="34" charset="0"/>
                <a:ea typeface="Calibri" panose="020F0502020204030204" pitchFamily="34" charset="0"/>
                <a:cs typeface="Times New Roman" panose="02020603050405020304" pitchFamily="18" charset="0"/>
              </a:rPr>
              <a:t>O fenómeno do duplo envelhecimento da população é também percetível pela diminuição do índice de dependência de jovens, em todas a unidades territoriais em análise. </a:t>
            </a:r>
          </a:p>
          <a:p>
            <a:pPr algn="just">
              <a:lnSpc>
                <a:spcPct val="150000"/>
              </a:lnSpc>
              <a:spcAft>
                <a:spcPts val="800"/>
              </a:spcAft>
              <a:tabLst>
                <a:tab pos="2409190" algn="l"/>
              </a:tabLst>
            </a:pPr>
            <a:r>
              <a:rPr lang="pt-PT" dirty="0">
                <a:latin typeface="HurmeGeometricSans4 Regular" panose="020B0500020000000000" pitchFamily="34" charset="0"/>
                <a:ea typeface="Calibri" panose="020F0502020204030204" pitchFamily="34" charset="0"/>
                <a:cs typeface="Times New Roman" panose="02020603050405020304" pitchFamily="18" charset="0"/>
              </a:rPr>
              <a:t>Tendo por base o que já foi referido anteriormente pode-se concluir que o aumento do índice de dependência total deve-se ao aumento exponencial da população idosa de todas as unidades territoriais. A manter-se esta tendência o número de população ativa será cada vez menor, o que poderá gerar uma crise de falta de mão-de-obra.</a:t>
            </a:r>
          </a:p>
        </p:txBody>
      </p:sp>
      <p:sp>
        <p:nvSpPr>
          <p:cNvPr id="3" name="CaixaDeTexto 2"/>
          <p:cNvSpPr txBox="1"/>
          <p:nvPr/>
        </p:nvSpPr>
        <p:spPr>
          <a:xfrm>
            <a:off x="459827" y="404124"/>
            <a:ext cx="3365715" cy="369332"/>
          </a:xfrm>
          <a:prstGeom prst="rect">
            <a:avLst/>
          </a:prstGeom>
          <a:noFill/>
        </p:spPr>
        <p:txBody>
          <a:bodyPr wrap="square" rtlCol="0">
            <a:spAutoFit/>
          </a:bodyPr>
          <a:lstStyle/>
          <a:p>
            <a:r>
              <a:rPr lang="pt-PT" b="1" dirty="0">
                <a:solidFill>
                  <a:srgbClr val="005565"/>
                </a:solidFill>
                <a:latin typeface="HurmeGeometricSans4 Regular" panose="020B0500020000000000" pitchFamily="34" charset="0"/>
                <a:ea typeface="Calibri" panose="020F0502020204030204" pitchFamily="34" charset="0"/>
                <a:cs typeface="Times New Roman" panose="02020603050405020304" pitchFamily="18" charset="0"/>
              </a:rPr>
              <a:t>Conclusão:</a:t>
            </a:r>
          </a:p>
        </p:txBody>
      </p:sp>
      <p:sp>
        <p:nvSpPr>
          <p:cNvPr id="4" name="CaixaDeTexto 3"/>
          <p:cNvSpPr txBox="1"/>
          <p:nvPr/>
        </p:nvSpPr>
        <p:spPr>
          <a:xfrm>
            <a:off x="459827" y="6084543"/>
            <a:ext cx="9823620" cy="430887"/>
          </a:xfrm>
          <a:prstGeom prst="rect">
            <a:avLst/>
          </a:prstGeom>
          <a:noFill/>
        </p:spPr>
        <p:txBody>
          <a:bodyPr wrap="square" rtlCol="0">
            <a:spAutoFit/>
          </a:bodyPr>
          <a:lstStyle/>
          <a:p>
            <a:r>
              <a:rPr lang="pt-PT" sz="1100" b="1" dirty="0"/>
              <a:t>Fonte: </a:t>
            </a:r>
            <a:r>
              <a:rPr lang="pt-PT" sz="1100" dirty="0"/>
              <a:t>Relatório de avaliação do ordenamento do território de Vila Nova de Famalicão, maio de 2019, Câmara Municipal de Vila Nova de Famalicão, DOGU/DOTPU </a:t>
            </a:r>
          </a:p>
          <a:p>
            <a:r>
              <a:rPr lang="pt-PT" sz="1100" dirty="0"/>
              <a:t> </a:t>
            </a:r>
          </a:p>
        </p:txBody>
      </p:sp>
    </p:spTree>
    <p:extLst>
      <p:ext uri="{BB962C8B-B14F-4D97-AF65-F5344CB8AC3E}">
        <p14:creationId xmlns:p14="http://schemas.microsoft.com/office/powerpoint/2010/main" val="4060025860"/>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aphicFrame>
        <p:nvGraphicFramePr>
          <p:cNvPr id="33" name="Tabela 32"/>
          <p:cNvGraphicFramePr>
            <a:graphicFrameLocks noGrp="1"/>
          </p:cNvGraphicFramePr>
          <p:nvPr/>
        </p:nvGraphicFramePr>
        <p:xfrm>
          <a:off x="1101671" y="1260603"/>
          <a:ext cx="10515600" cy="2848356"/>
        </p:xfrm>
        <a:graphic>
          <a:graphicData uri="http://schemas.openxmlformats.org/drawingml/2006/table">
            <a:tbl>
              <a:tblPr firstRow="1" firstCol="1" bandRow="1">
                <a:tableStyleId>{5C22544A-7EE6-4342-B048-85BDC9FD1C3A}</a:tableStyleId>
              </a:tblPr>
              <a:tblGrid>
                <a:gridCol w="10515600">
                  <a:extLst>
                    <a:ext uri="{9D8B030D-6E8A-4147-A177-3AD203B41FA5}">
                      <a16:colId xmlns:a16="http://schemas.microsoft.com/office/drawing/2014/main" val="1136867770"/>
                    </a:ext>
                  </a:extLst>
                </a:gridCol>
              </a:tblGrid>
              <a:tr h="231846">
                <a:tc>
                  <a:txBody>
                    <a:bodyPr/>
                    <a:lstStyle/>
                    <a:p>
                      <a:pPr algn="just">
                        <a:lnSpc>
                          <a:spcPct val="150000"/>
                        </a:lnSpc>
                        <a:spcBef>
                          <a:spcPts val="300"/>
                        </a:spcBef>
                        <a:spcAft>
                          <a:spcPts val="300"/>
                        </a:spcAft>
                        <a:tabLst>
                          <a:tab pos="2409190" algn="l"/>
                        </a:tabLst>
                      </a:pPr>
                      <a:r>
                        <a:rPr lang="pt-PT" sz="1800" dirty="0">
                          <a:effectLst/>
                          <a:latin typeface="HurmeGeometricSans4 Regular" panose="020B0500020000000000" pitchFamily="34" charset="0"/>
                        </a:rPr>
                        <a:t>População Residente Ativa</a:t>
                      </a:r>
                      <a:endParaRPr lang="pt-PT" sz="18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3231" marR="63231" marT="0" marB="0" anchor="ctr">
                    <a:solidFill>
                      <a:srgbClr val="1596A3"/>
                    </a:solidFill>
                  </a:tcPr>
                </a:tc>
                <a:extLst>
                  <a:ext uri="{0D108BD9-81ED-4DB2-BD59-A6C34878D82A}">
                    <a16:rowId xmlns:a16="http://schemas.microsoft.com/office/drawing/2014/main" val="3175016342"/>
                  </a:ext>
                </a:extLst>
              </a:tr>
              <a:tr h="522707">
                <a:tc>
                  <a:txBody>
                    <a:bodyPr/>
                    <a:lstStyle/>
                    <a:p>
                      <a:pPr algn="just">
                        <a:lnSpc>
                          <a:spcPct val="115000"/>
                        </a:lnSpc>
                        <a:spcBef>
                          <a:spcPts val="300"/>
                        </a:spcBef>
                        <a:spcAft>
                          <a:spcPts val="300"/>
                        </a:spcAft>
                        <a:tabLst>
                          <a:tab pos="2409190" algn="l"/>
                        </a:tabLst>
                      </a:pPr>
                      <a:endParaRPr lang="pt-PT" sz="1800" b="0" dirty="0">
                        <a:solidFill>
                          <a:schemeClr val="tx1"/>
                        </a:solidFill>
                        <a:effectLst/>
                        <a:latin typeface="HurmeGeometricSans4 Regular" panose="020B0500020000000000" pitchFamily="34" charset="0"/>
                      </a:endParaRPr>
                    </a:p>
                    <a:p>
                      <a:pPr algn="just">
                        <a:lnSpc>
                          <a:spcPct val="115000"/>
                        </a:lnSpc>
                        <a:spcBef>
                          <a:spcPts val="300"/>
                        </a:spcBef>
                        <a:spcAft>
                          <a:spcPts val="300"/>
                        </a:spcAft>
                        <a:tabLst>
                          <a:tab pos="2409190" algn="l"/>
                        </a:tabLst>
                      </a:pPr>
                      <a:r>
                        <a:rPr lang="pt-PT" sz="1800" b="0" dirty="0">
                          <a:solidFill>
                            <a:schemeClr val="tx1"/>
                          </a:solidFill>
                          <a:effectLst/>
                          <a:latin typeface="HurmeGeometricSans4 Regular" panose="020B0500020000000000" pitchFamily="34" charset="0"/>
                        </a:rPr>
                        <a:t>Descrição sumária</a:t>
                      </a:r>
                    </a:p>
                    <a:p>
                      <a:pPr algn="just">
                        <a:lnSpc>
                          <a:spcPct val="115000"/>
                        </a:lnSpc>
                        <a:spcBef>
                          <a:spcPts val="300"/>
                        </a:spcBef>
                        <a:spcAft>
                          <a:spcPts val="300"/>
                        </a:spcAft>
                        <a:tabLst>
                          <a:tab pos="2409190" algn="l"/>
                        </a:tabLst>
                      </a:pPr>
                      <a:endParaRPr lang="pt-PT" sz="1800" b="0" dirty="0">
                        <a:solidFill>
                          <a:schemeClr val="tx1"/>
                        </a:solidFill>
                        <a:effectLst/>
                        <a:latin typeface="HurmeGeometricSans4 Regular" panose="020B0500020000000000" pitchFamily="34" charset="0"/>
                      </a:endParaRPr>
                    </a:p>
                    <a:p>
                      <a:pPr algn="just">
                        <a:lnSpc>
                          <a:spcPct val="115000"/>
                        </a:lnSpc>
                        <a:spcBef>
                          <a:spcPts val="300"/>
                        </a:spcBef>
                        <a:spcAft>
                          <a:spcPts val="300"/>
                        </a:spcAft>
                        <a:tabLst>
                          <a:tab pos="2409190" algn="l"/>
                        </a:tabLst>
                      </a:pPr>
                      <a:r>
                        <a:rPr lang="pt-PT" sz="1800" b="0" u="sng" dirty="0">
                          <a:solidFill>
                            <a:schemeClr val="tx1"/>
                          </a:solidFill>
                          <a:effectLst/>
                          <a:latin typeface="HurmeGeometricSans4 Regular" panose="020B0500020000000000" pitchFamily="34" charset="0"/>
                        </a:rPr>
                        <a:t>População ativa </a:t>
                      </a:r>
                      <a:r>
                        <a:rPr lang="pt-PT" sz="1800" b="0" dirty="0">
                          <a:solidFill>
                            <a:schemeClr val="tx1"/>
                          </a:solidFill>
                          <a:effectLst/>
                          <a:latin typeface="HurmeGeometricSans4 Regular" panose="020B0500020000000000" pitchFamily="34" charset="0"/>
                        </a:rPr>
                        <a:t>- Conjunto de indivíduos com idade mínima de 15 anos que, no período de referência, constituíam a mão-de-obra disponível para a produção de bens e serviços que entram no circuito económico quer estejam empregados como desempregados (sistema de </a:t>
                      </a:r>
                      <a:r>
                        <a:rPr lang="pt-PT" sz="1800" b="0" dirty="0" err="1">
                          <a:solidFill>
                            <a:schemeClr val="tx1"/>
                          </a:solidFill>
                          <a:effectLst/>
                          <a:latin typeface="HurmeGeometricSans4 Regular" panose="020B0500020000000000" pitchFamily="34" charset="0"/>
                        </a:rPr>
                        <a:t>metainformação</a:t>
                      </a:r>
                      <a:r>
                        <a:rPr lang="pt-PT" sz="1800" b="0" dirty="0">
                          <a:solidFill>
                            <a:schemeClr val="tx1"/>
                          </a:solidFill>
                          <a:effectLst/>
                          <a:latin typeface="HurmeGeometricSans4 Regular" panose="020B0500020000000000" pitchFamily="34" charset="0"/>
                        </a:rPr>
                        <a:t>, INE).</a:t>
                      </a:r>
                      <a:endParaRPr lang="pt-PT" sz="1800" b="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3231" marR="63231" marT="0" marB="0">
                    <a:noFill/>
                  </a:tcPr>
                </a:tc>
                <a:extLst>
                  <a:ext uri="{0D108BD9-81ED-4DB2-BD59-A6C34878D82A}">
                    <a16:rowId xmlns:a16="http://schemas.microsoft.com/office/drawing/2014/main" val="2663685258"/>
                  </a:ext>
                </a:extLst>
              </a:tr>
            </a:tbl>
          </a:graphicData>
        </a:graphic>
      </p:graphicFrame>
      <p:sp>
        <p:nvSpPr>
          <p:cNvPr id="34" name="Retângulo 33"/>
          <p:cNvSpPr/>
          <p:nvPr/>
        </p:nvSpPr>
        <p:spPr>
          <a:xfrm>
            <a:off x="1101670" y="4371113"/>
            <a:ext cx="8270929" cy="290079"/>
          </a:xfrm>
          <a:prstGeom prst="rect">
            <a:avLst/>
          </a:prstGeom>
        </p:spPr>
        <p:txBody>
          <a:bodyPr wrap="square">
            <a:spAutoFit/>
          </a:bodyPr>
          <a:lstStyle/>
          <a:p>
            <a:pPr>
              <a:lnSpc>
                <a:spcPct val="115000"/>
              </a:lnSpc>
              <a:spcBef>
                <a:spcPts val="300"/>
              </a:spcBef>
              <a:spcAft>
                <a:spcPts val="300"/>
              </a:spcAft>
              <a:tabLst>
                <a:tab pos="2409190" algn="l"/>
              </a:tabLst>
            </a:pPr>
            <a:r>
              <a:rPr lang="pt-PT" sz="1200" b="1" dirty="0">
                <a:latin typeface="HurmeGeometricSans4 Regular" panose="020B0500020000000000" pitchFamily="34" charset="0"/>
              </a:rPr>
              <a:t>Fonte: </a:t>
            </a:r>
            <a:r>
              <a:rPr lang="pt-PT" sz="1200" dirty="0">
                <a:latin typeface="HurmeGeometricSans4 Regular" panose="020B0500020000000000" pitchFamily="34" charset="0"/>
                <a:ea typeface="Calibri" panose="020F0502020204030204" pitchFamily="34" charset="0"/>
                <a:cs typeface="Times New Roman" panose="02020603050405020304" pitchFamily="18" charset="0"/>
              </a:rPr>
              <a:t>INE – Recenseamento Geral da População e da Habitação</a:t>
            </a:r>
            <a:endParaRPr lang="pt-PT" sz="1200" dirty="0">
              <a:latin typeface="HurmeGeometricSans4 Regular" panose="020B0500020000000000" pitchFamily="34" charset="0"/>
            </a:endParaRPr>
          </a:p>
        </p:txBody>
      </p:sp>
    </p:spTree>
    <p:extLst>
      <p:ext uri="{BB962C8B-B14F-4D97-AF65-F5344CB8AC3E}">
        <p14:creationId xmlns:p14="http://schemas.microsoft.com/office/powerpoint/2010/main" val="2215180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pSp>
        <p:nvGrpSpPr>
          <p:cNvPr id="2" name="Grupo 1"/>
          <p:cNvGrpSpPr/>
          <p:nvPr/>
        </p:nvGrpSpPr>
        <p:grpSpPr>
          <a:xfrm>
            <a:off x="0" y="-34607"/>
            <a:ext cx="12192000" cy="6858000"/>
            <a:chOff x="0" y="-34607"/>
            <a:chExt cx="12192000" cy="6858000"/>
          </a:xfrm>
        </p:grpSpPr>
        <p:pic>
          <p:nvPicPr>
            <p:cNvPr id="3" name="Imagem 2"/>
            <p:cNvPicPr>
              <a:picLocks noChangeAspect="1"/>
            </p:cNvPicPr>
            <p:nvPr/>
          </p:nvPicPr>
          <p:blipFill rotWithShape="1">
            <a:blip r:embed="rId3" cstate="print">
              <a:extLst>
                <a:ext uri="{28A0092B-C50C-407E-A947-70E740481C1C}">
                  <a14:useLocalDpi xmlns:a14="http://schemas.microsoft.com/office/drawing/2010/main" val="0"/>
                </a:ext>
              </a:extLst>
            </a:blip>
            <a:srcRect r="19826"/>
            <a:stretch/>
          </p:blipFill>
          <p:spPr>
            <a:xfrm>
              <a:off x="2071134" y="-34607"/>
              <a:ext cx="7776040" cy="6858000"/>
            </a:xfrm>
            <a:prstGeom prst="rect">
              <a:avLst/>
            </a:prstGeom>
          </p:spPr>
        </p:pic>
        <p:grpSp>
          <p:nvGrpSpPr>
            <p:cNvPr id="4" name="Grupo 3"/>
            <p:cNvGrpSpPr/>
            <p:nvPr/>
          </p:nvGrpSpPr>
          <p:grpSpPr>
            <a:xfrm>
              <a:off x="9847174" y="2194064"/>
              <a:ext cx="2344826" cy="1200329"/>
              <a:chOff x="9847174" y="2228671"/>
              <a:chExt cx="2344826" cy="1200329"/>
            </a:xfrm>
          </p:grpSpPr>
          <p:sp>
            <p:nvSpPr>
              <p:cNvPr id="6" name="CaixaDeTexto 5"/>
              <p:cNvSpPr txBox="1"/>
              <p:nvPr/>
            </p:nvSpPr>
            <p:spPr>
              <a:xfrm>
                <a:off x="9847174" y="2228671"/>
                <a:ext cx="2344826" cy="1200329"/>
              </a:xfrm>
              <a:prstGeom prst="rect">
                <a:avLst/>
              </a:prstGeom>
              <a:noFill/>
            </p:spPr>
            <p:txBody>
              <a:bodyPr wrap="square" rtlCol="0">
                <a:spAutoFit/>
              </a:bodyPr>
              <a:lstStyle/>
              <a:p>
                <a:r>
                  <a:rPr lang="pt-PT" b="1" dirty="0"/>
                  <a:t> Legenda:</a:t>
                </a:r>
              </a:p>
              <a:p>
                <a:r>
                  <a:rPr lang="pt-PT" dirty="0"/>
                  <a:t>           Limite do concelho de Vila Nova de Famalicão</a:t>
                </a:r>
              </a:p>
            </p:txBody>
          </p:sp>
          <p:sp>
            <p:nvSpPr>
              <p:cNvPr id="7" name="Retângulo 6"/>
              <p:cNvSpPr/>
              <p:nvPr/>
            </p:nvSpPr>
            <p:spPr>
              <a:xfrm>
                <a:off x="9970013" y="2581185"/>
                <a:ext cx="439267"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5" name="CaixaDeTexto 4"/>
            <p:cNvSpPr txBox="1"/>
            <p:nvPr/>
          </p:nvSpPr>
          <p:spPr>
            <a:xfrm>
              <a:off x="0" y="193993"/>
              <a:ext cx="2467598" cy="646331"/>
            </a:xfrm>
            <a:prstGeom prst="rect">
              <a:avLst/>
            </a:prstGeom>
            <a:noFill/>
          </p:spPr>
          <p:txBody>
            <a:bodyPr wrap="square" rtlCol="0">
              <a:spAutoFit/>
            </a:bodyPr>
            <a:lstStyle/>
            <a:p>
              <a:r>
                <a:rPr lang="pt-PT" b="1" dirty="0">
                  <a:solidFill>
                    <a:srgbClr val="008B99"/>
                  </a:solidFill>
                </a:rPr>
                <a:t>Concelho de</a:t>
              </a:r>
            </a:p>
            <a:p>
              <a:r>
                <a:rPr lang="pt-PT" b="1" dirty="0">
                  <a:solidFill>
                    <a:srgbClr val="008B99"/>
                  </a:solidFill>
                </a:rPr>
                <a:t>Vila Nova de Famalicão </a:t>
              </a:r>
            </a:p>
          </p:txBody>
        </p:sp>
      </p:grpSp>
      <p:pic>
        <p:nvPicPr>
          <p:cNvPr id="9" name="Imagem 8">
            <a:hlinkClick r:id="rId4" action="ppaction://hlinkfile"/>
          </p:cNvPr>
          <p:cNvPicPr>
            <a:picLocks noChangeAspect="1"/>
          </p:cNvPicPr>
          <p:nvPr/>
        </p:nvPicPr>
        <p:blipFill>
          <a:blip r:embed="rId5"/>
          <a:stretch>
            <a:fillRect/>
          </a:stretch>
        </p:blipFill>
        <p:spPr>
          <a:xfrm>
            <a:off x="156658" y="6224086"/>
            <a:ext cx="414564" cy="469433"/>
          </a:xfrm>
          <a:prstGeom prst="rect">
            <a:avLst/>
          </a:prstGeom>
        </p:spPr>
      </p:pic>
    </p:spTree>
    <p:extLst>
      <p:ext uri="{BB962C8B-B14F-4D97-AF65-F5344CB8AC3E}">
        <p14:creationId xmlns:p14="http://schemas.microsoft.com/office/powerpoint/2010/main" val="4034067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2" name="Retângulo 1"/>
          <p:cNvSpPr/>
          <p:nvPr/>
        </p:nvSpPr>
        <p:spPr>
          <a:xfrm>
            <a:off x="1852047" y="324532"/>
            <a:ext cx="8531817" cy="825867"/>
          </a:xfrm>
          <a:prstGeom prst="rect">
            <a:avLst/>
          </a:prstGeom>
        </p:spPr>
        <p:txBody>
          <a:bodyPr wrap="square">
            <a:spAutoFit/>
          </a:bodyPr>
          <a:lstStyle/>
          <a:p>
            <a:pPr>
              <a:spcBef>
                <a:spcPts val="600"/>
              </a:spcBef>
              <a:spcAft>
                <a:spcPts val="800"/>
              </a:spcAft>
              <a:tabLst>
                <a:tab pos="2409190" algn="l"/>
              </a:tabLst>
            </a:pPr>
            <a:r>
              <a:rPr lang="pt-PT" b="1" dirty="0">
                <a:solidFill>
                  <a:srgbClr val="005565"/>
                </a:solidFill>
                <a:latin typeface="HurmeGeometricSans4 Regular" panose="020B0500020000000000" pitchFamily="34" charset="0"/>
                <a:ea typeface="Calibri" panose="020F0502020204030204" pitchFamily="34" charset="0"/>
                <a:cs typeface="Times New Roman" panose="02020603050405020304" pitchFamily="18" charset="0"/>
              </a:rPr>
              <a:t>Proporção de população residente ativa de</a:t>
            </a:r>
          </a:p>
          <a:p>
            <a:pPr>
              <a:spcBef>
                <a:spcPts val="600"/>
              </a:spcBef>
              <a:spcAft>
                <a:spcPts val="800"/>
              </a:spcAft>
              <a:tabLst>
                <a:tab pos="2409190" algn="l"/>
              </a:tabLst>
            </a:pPr>
            <a:r>
              <a:rPr lang="pt-PT" b="1" dirty="0">
                <a:solidFill>
                  <a:srgbClr val="005565"/>
                </a:solidFill>
                <a:latin typeface="HurmeGeometricSans4 Regular" panose="020B0500020000000000" pitchFamily="34" charset="0"/>
                <a:ea typeface="Calibri" panose="020F0502020204030204" pitchFamily="34" charset="0"/>
                <a:cs typeface="Times New Roman" panose="02020603050405020304" pitchFamily="18" charset="0"/>
              </a:rPr>
              <a:t>Portugal, Região Norte e Vila Nova de Famalicão em 2001 e 2011</a:t>
            </a:r>
          </a:p>
        </p:txBody>
      </p:sp>
      <p:graphicFrame>
        <p:nvGraphicFramePr>
          <p:cNvPr id="3" name="Gráfico 2"/>
          <p:cNvGraphicFramePr/>
          <p:nvPr/>
        </p:nvGraphicFramePr>
        <p:xfrm>
          <a:off x="1852047" y="1176608"/>
          <a:ext cx="7904136" cy="5013139"/>
        </p:xfrm>
        <a:graphic>
          <a:graphicData uri="http://schemas.openxmlformats.org/drawingml/2006/chart">
            <c:chart xmlns:c="http://schemas.openxmlformats.org/drawingml/2006/chart" xmlns:r="http://schemas.openxmlformats.org/officeDocument/2006/relationships" r:id="rId3"/>
          </a:graphicData>
        </a:graphic>
      </p:graphicFrame>
      <p:sp>
        <p:nvSpPr>
          <p:cNvPr id="4" name="Retângulo 3"/>
          <p:cNvSpPr/>
          <p:nvPr/>
        </p:nvSpPr>
        <p:spPr>
          <a:xfrm>
            <a:off x="1852047" y="6242165"/>
            <a:ext cx="9769098" cy="276999"/>
          </a:xfrm>
          <a:prstGeom prst="rect">
            <a:avLst/>
          </a:prstGeom>
        </p:spPr>
        <p:txBody>
          <a:bodyPr wrap="square">
            <a:spAutoFit/>
          </a:bodyPr>
          <a:lstStyle/>
          <a:p>
            <a:pPr>
              <a:spcBef>
                <a:spcPts val="600"/>
              </a:spcBef>
              <a:spcAft>
                <a:spcPts val="1200"/>
              </a:spcAft>
              <a:tabLst>
                <a:tab pos="2409190" algn="l"/>
              </a:tabLst>
            </a:pPr>
            <a:r>
              <a:rPr lang="pt-PT" sz="1200" b="1" dirty="0">
                <a:latin typeface="HurmeGeometricSans4 Regular" panose="020B0500020000000000" pitchFamily="34" charset="0"/>
                <a:ea typeface="Calibri" panose="020F0502020204030204" pitchFamily="34" charset="0"/>
                <a:cs typeface="Times New Roman" panose="02020603050405020304" pitchFamily="18" charset="0"/>
              </a:rPr>
              <a:t>Fonte: INE - </a:t>
            </a:r>
            <a:r>
              <a:rPr lang="pt-PT" sz="1200" dirty="0">
                <a:latin typeface="HurmeGeometricSans4 Regular" panose="020B0500020000000000" pitchFamily="34" charset="0"/>
                <a:ea typeface="Calibri" panose="020F0502020204030204" pitchFamily="34" charset="0"/>
                <a:cs typeface="Times New Roman" panose="02020603050405020304" pitchFamily="18" charset="0"/>
              </a:rPr>
              <a:t>Recenseamentos Gerais da população e da habitação - Censos 2001 e 2011.</a:t>
            </a:r>
            <a:endParaRPr lang="pt-PT" sz="1200" b="1" dirty="0">
              <a:latin typeface="HurmeGeometricSans4 Regular" panose="020B0500020000000000"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5027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2" name="Retângulo 1"/>
          <p:cNvSpPr/>
          <p:nvPr/>
        </p:nvSpPr>
        <p:spPr>
          <a:xfrm>
            <a:off x="409903" y="824314"/>
            <a:ext cx="11366937" cy="5283498"/>
          </a:xfrm>
          <a:prstGeom prst="rect">
            <a:avLst/>
          </a:prstGeom>
          <a:solidFill>
            <a:srgbClr val="EAEFF7"/>
          </a:solidFill>
          <a:ln w="57150">
            <a:solidFill>
              <a:srgbClr val="005B6B"/>
            </a:solidFill>
          </a:ln>
        </p:spPr>
        <p:txBody>
          <a:bodyPr wrap="square">
            <a:spAutoFit/>
          </a:bodyPr>
          <a:lstStyle/>
          <a:p>
            <a:pPr algn="just">
              <a:lnSpc>
                <a:spcPct val="200000"/>
              </a:lnSpc>
              <a:spcAft>
                <a:spcPts val="800"/>
              </a:spcAft>
              <a:tabLst>
                <a:tab pos="2409190" algn="l"/>
              </a:tabLst>
            </a:pPr>
            <a:r>
              <a:rPr lang="pt-PT" dirty="0">
                <a:latin typeface="HurmeGeometricSans4 Regular" panose="020B0500020000000000" pitchFamily="34" charset="0"/>
                <a:ea typeface="Calibri" panose="020F0502020204030204" pitchFamily="34" charset="0"/>
                <a:cs typeface="Times New Roman" panose="02020603050405020304" pitchFamily="18" charset="0"/>
              </a:rPr>
              <a:t>No período intercensitário de 2001 e 2011, o concelho de Vila Nova de Famalicão apresentou uma evolução desfavorável (-1,7 pontos percentuais) de  proporção de população residente </a:t>
            </a:r>
            <a:r>
              <a:rPr lang="pt-PT" dirty="0" smtClean="0">
                <a:latin typeface="HurmeGeometricSans4 Regular" panose="020B0500020000000000" pitchFamily="34" charset="0"/>
                <a:ea typeface="Calibri" panose="020F0502020204030204" pitchFamily="34" charset="0"/>
                <a:cs typeface="Times New Roman" panose="02020603050405020304" pitchFamily="18" charset="0"/>
              </a:rPr>
              <a:t>ativa, </a:t>
            </a:r>
            <a:r>
              <a:rPr lang="pt-PT" dirty="0">
                <a:latin typeface="HurmeGeometricSans4 Regular" panose="020B0500020000000000" pitchFamily="34" charset="0"/>
                <a:ea typeface="Calibri" panose="020F0502020204030204" pitchFamily="34" charset="0"/>
                <a:cs typeface="Times New Roman" panose="02020603050405020304" pitchFamily="18" charset="0"/>
              </a:rPr>
              <a:t>em consonância com as tendências regional e nacional que também apresentaram uma variação de </a:t>
            </a:r>
            <a:r>
              <a:rPr lang="pt-PT" dirty="0" smtClean="0">
                <a:latin typeface="HurmeGeometricSans4 Regular" panose="020B0500020000000000" pitchFamily="34" charset="0"/>
                <a:ea typeface="Calibri" panose="020F0502020204030204" pitchFamily="34" charset="0"/>
                <a:cs typeface="Times New Roman" panose="02020603050405020304" pitchFamily="18" charset="0"/>
              </a:rPr>
              <a:t>- 0,4 </a:t>
            </a:r>
            <a:r>
              <a:rPr lang="pt-PT" dirty="0">
                <a:latin typeface="HurmeGeometricSans4 Regular" panose="020B0500020000000000" pitchFamily="34" charset="0"/>
                <a:ea typeface="Calibri" panose="020F0502020204030204" pitchFamily="34" charset="0"/>
                <a:cs typeface="Times New Roman" panose="02020603050405020304" pitchFamily="18" charset="0"/>
              </a:rPr>
              <a:t>e </a:t>
            </a:r>
            <a:r>
              <a:rPr lang="pt-PT" dirty="0" smtClean="0">
                <a:latin typeface="HurmeGeometricSans4 Regular" panose="020B0500020000000000" pitchFamily="34" charset="0"/>
                <a:ea typeface="Calibri" panose="020F0502020204030204" pitchFamily="34" charset="0"/>
                <a:cs typeface="Times New Roman" panose="02020603050405020304" pitchFamily="18" charset="0"/>
              </a:rPr>
              <a:t>- 0,6 </a:t>
            </a:r>
            <a:r>
              <a:rPr lang="pt-PT" dirty="0">
                <a:latin typeface="HurmeGeometricSans4 Regular" panose="020B0500020000000000" pitchFamily="34" charset="0"/>
                <a:ea typeface="Calibri" panose="020F0502020204030204" pitchFamily="34" charset="0"/>
                <a:cs typeface="Times New Roman" panose="02020603050405020304" pitchFamily="18" charset="0"/>
              </a:rPr>
              <a:t>pontos percentuais, respetivamente.</a:t>
            </a:r>
          </a:p>
          <a:p>
            <a:pPr algn="just">
              <a:lnSpc>
                <a:spcPct val="200000"/>
              </a:lnSpc>
              <a:spcAft>
                <a:spcPts val="800"/>
              </a:spcAft>
              <a:tabLst>
                <a:tab pos="2409190" algn="l"/>
              </a:tabLst>
            </a:pPr>
            <a:r>
              <a:rPr lang="pt-PT" dirty="0" smtClean="0">
                <a:latin typeface="HurmeGeometricSans4 Regular" panose="020B0500020000000000" pitchFamily="34" charset="0"/>
                <a:ea typeface="Calibri" panose="020F0502020204030204" pitchFamily="34" charset="0"/>
                <a:cs typeface="Times New Roman" panose="02020603050405020304" pitchFamily="18" charset="0"/>
              </a:rPr>
              <a:t>A diminuição da população ativa conjuntamente com a crise económica de 2008-2013 tiveram efeitos diretos na diminuição da proporção de população residente empregada de todas as unidades territoriais em análise. Contudo, as repercussões da crise económica na proporção da população residente empregada teve especial impacto na Região Norte e no concelho de Vila Nova de Famalicão, onde a diminuição foi de 4,1 e 6,6 pontos percentuais, respetivamente. </a:t>
            </a:r>
            <a:endParaRPr lang="pt-PT" dirty="0"/>
          </a:p>
        </p:txBody>
      </p:sp>
      <p:sp>
        <p:nvSpPr>
          <p:cNvPr id="4" name="CaixaDeTexto 3"/>
          <p:cNvSpPr txBox="1"/>
          <p:nvPr/>
        </p:nvSpPr>
        <p:spPr>
          <a:xfrm>
            <a:off x="409903" y="454982"/>
            <a:ext cx="9607074" cy="369332"/>
          </a:xfrm>
          <a:prstGeom prst="rect">
            <a:avLst/>
          </a:prstGeom>
          <a:noFill/>
        </p:spPr>
        <p:txBody>
          <a:bodyPr wrap="square" rtlCol="0">
            <a:spAutoFit/>
          </a:bodyPr>
          <a:lstStyle/>
          <a:p>
            <a:r>
              <a:rPr lang="pt-PT" b="1" dirty="0" smtClean="0">
                <a:solidFill>
                  <a:srgbClr val="317885"/>
                </a:solidFill>
                <a:latin typeface="HurmeGeometricSans4 Black" panose="020B0A00020000000000" pitchFamily="34" charset="0"/>
              </a:rPr>
              <a:t>Conclusão:</a:t>
            </a:r>
            <a:endParaRPr lang="pt-PT" b="1" dirty="0">
              <a:solidFill>
                <a:srgbClr val="317885"/>
              </a:solidFill>
              <a:latin typeface="HurmeGeometricSans4 Black" panose="020B0A00020000000000" pitchFamily="34" charset="0"/>
            </a:endParaRPr>
          </a:p>
        </p:txBody>
      </p:sp>
      <p:sp>
        <p:nvSpPr>
          <p:cNvPr id="6" name="CaixaDeTexto 5"/>
          <p:cNvSpPr txBox="1"/>
          <p:nvPr/>
        </p:nvSpPr>
        <p:spPr>
          <a:xfrm>
            <a:off x="593834" y="6226983"/>
            <a:ext cx="9823620" cy="430887"/>
          </a:xfrm>
          <a:prstGeom prst="rect">
            <a:avLst/>
          </a:prstGeom>
          <a:noFill/>
        </p:spPr>
        <p:txBody>
          <a:bodyPr wrap="square" rtlCol="0">
            <a:spAutoFit/>
          </a:bodyPr>
          <a:lstStyle/>
          <a:p>
            <a:r>
              <a:rPr lang="pt-PT" sz="1100" b="1" dirty="0"/>
              <a:t>Fonte: </a:t>
            </a:r>
            <a:r>
              <a:rPr lang="pt-PT" sz="1100" dirty="0"/>
              <a:t>Relatório de avaliação do ordenamento do território de Vila Nova de Famalicão, maio de 2019, Câmara Municipal de Vila Nova de Famalicão, DOGU/DOTPU </a:t>
            </a:r>
          </a:p>
          <a:p>
            <a:r>
              <a:rPr lang="pt-PT" sz="1100" dirty="0"/>
              <a:t> </a:t>
            </a:r>
          </a:p>
        </p:txBody>
      </p:sp>
    </p:spTree>
    <p:extLst>
      <p:ext uri="{BB962C8B-B14F-4D97-AF65-F5344CB8AC3E}">
        <p14:creationId xmlns:p14="http://schemas.microsoft.com/office/powerpoint/2010/main" val="2658784192"/>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643895362"/>
              </p:ext>
            </p:extLst>
          </p:nvPr>
        </p:nvGraphicFramePr>
        <p:xfrm>
          <a:off x="709448" y="981721"/>
          <a:ext cx="10925503" cy="3521068"/>
        </p:xfrm>
        <a:graphic>
          <a:graphicData uri="http://schemas.openxmlformats.org/drawingml/2006/table">
            <a:tbl>
              <a:tblPr firstRow="1" firstCol="1" bandRow="1">
                <a:tableStyleId>{5C22544A-7EE6-4342-B048-85BDC9FD1C3A}</a:tableStyleId>
              </a:tblPr>
              <a:tblGrid>
                <a:gridCol w="10925503">
                  <a:extLst>
                    <a:ext uri="{9D8B030D-6E8A-4147-A177-3AD203B41FA5}">
                      <a16:colId xmlns:a16="http://schemas.microsoft.com/office/drawing/2014/main" val="655624619"/>
                    </a:ext>
                  </a:extLst>
                </a:gridCol>
              </a:tblGrid>
              <a:tr h="442588">
                <a:tc>
                  <a:txBody>
                    <a:bodyPr/>
                    <a:lstStyle/>
                    <a:p>
                      <a:pPr algn="l">
                        <a:lnSpc>
                          <a:spcPct val="150000"/>
                        </a:lnSpc>
                        <a:spcBef>
                          <a:spcPts val="300"/>
                        </a:spcBef>
                        <a:spcAft>
                          <a:spcPts val="300"/>
                        </a:spcAft>
                        <a:tabLst>
                          <a:tab pos="2409190" algn="l"/>
                        </a:tabLst>
                      </a:pPr>
                      <a:r>
                        <a:rPr lang="pt-PT" sz="1600" dirty="0">
                          <a:solidFill>
                            <a:schemeClr val="bg1"/>
                          </a:solidFill>
                          <a:effectLst/>
                          <a:latin typeface="HurmeGeometricSans4 Regular" panose="020B0500020000000000" pitchFamily="34" charset="0"/>
                        </a:rPr>
                        <a:t>População empregada segundo o nível de escolaridade</a:t>
                      </a:r>
                      <a:endParaRPr lang="pt-PT" sz="1600" dirty="0">
                        <a:solidFill>
                          <a:schemeClr val="bg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3227" marR="63227" marT="0" marB="0" anchor="ctr">
                    <a:solidFill>
                      <a:srgbClr val="1596A3"/>
                    </a:solidFill>
                  </a:tcPr>
                </a:tc>
                <a:extLst>
                  <a:ext uri="{0D108BD9-81ED-4DB2-BD59-A6C34878D82A}">
                    <a16:rowId xmlns:a16="http://schemas.microsoft.com/office/drawing/2014/main" val="202305801"/>
                  </a:ext>
                </a:extLst>
              </a:tr>
              <a:tr h="668097">
                <a:tc>
                  <a:txBody>
                    <a:bodyPr/>
                    <a:lstStyle/>
                    <a:p>
                      <a:pPr algn="just">
                        <a:lnSpc>
                          <a:spcPct val="150000"/>
                        </a:lnSpc>
                        <a:spcBef>
                          <a:spcPts val="300"/>
                        </a:spcBef>
                        <a:spcAft>
                          <a:spcPts val="300"/>
                        </a:spcAft>
                        <a:tabLst>
                          <a:tab pos="2409190" algn="l"/>
                          <a:tab pos="3166110" algn="l"/>
                        </a:tabLst>
                      </a:pPr>
                      <a:endParaRPr lang="pt-PT" sz="1600" b="0" dirty="0">
                        <a:solidFill>
                          <a:schemeClr val="tx1"/>
                        </a:solidFill>
                        <a:effectLst/>
                        <a:latin typeface="HurmeGeometricSans4 Regular" panose="020B0500020000000000" pitchFamily="34" charset="0"/>
                      </a:endParaRPr>
                    </a:p>
                    <a:p>
                      <a:pPr algn="just">
                        <a:lnSpc>
                          <a:spcPct val="150000"/>
                        </a:lnSpc>
                        <a:spcBef>
                          <a:spcPts val="300"/>
                        </a:spcBef>
                        <a:spcAft>
                          <a:spcPts val="300"/>
                        </a:spcAft>
                        <a:tabLst>
                          <a:tab pos="2409190" algn="l"/>
                          <a:tab pos="3166110" algn="l"/>
                        </a:tabLst>
                      </a:pPr>
                      <a:r>
                        <a:rPr lang="pt-PT" sz="1600" b="0" dirty="0">
                          <a:solidFill>
                            <a:schemeClr val="tx1"/>
                          </a:solidFill>
                          <a:effectLst/>
                          <a:latin typeface="HurmeGeometricSans4 Regular" panose="020B0500020000000000" pitchFamily="34" charset="0"/>
                        </a:rPr>
                        <a:t>Descrição sumária	</a:t>
                      </a:r>
                    </a:p>
                    <a:p>
                      <a:pPr algn="just">
                        <a:lnSpc>
                          <a:spcPct val="150000"/>
                        </a:lnSpc>
                        <a:spcBef>
                          <a:spcPts val="300"/>
                        </a:spcBef>
                        <a:spcAft>
                          <a:spcPts val="300"/>
                        </a:spcAft>
                        <a:tabLst>
                          <a:tab pos="2409190" algn="l"/>
                        </a:tabLst>
                      </a:pPr>
                      <a:r>
                        <a:rPr lang="pt-PT" sz="1600" b="0" dirty="0">
                          <a:solidFill>
                            <a:schemeClr val="tx1"/>
                          </a:solidFill>
                          <a:effectLst/>
                          <a:latin typeface="HurmeGeometricSans4 Regular" panose="020B0500020000000000" pitchFamily="34" charset="0"/>
                        </a:rPr>
                        <a:t>De acordo com o sistema de </a:t>
                      </a:r>
                      <a:r>
                        <a:rPr lang="pt-PT" sz="1600" b="0" dirty="0" err="1">
                          <a:solidFill>
                            <a:schemeClr val="tx1"/>
                          </a:solidFill>
                          <a:effectLst/>
                          <a:latin typeface="HurmeGeometricSans4 Regular" panose="020B0500020000000000" pitchFamily="34" charset="0"/>
                        </a:rPr>
                        <a:t>metainformação</a:t>
                      </a:r>
                      <a:r>
                        <a:rPr lang="pt-PT" sz="1600" b="0" dirty="0">
                          <a:solidFill>
                            <a:schemeClr val="tx1"/>
                          </a:solidFill>
                          <a:effectLst/>
                          <a:latin typeface="HurmeGeometricSans4 Regular" panose="020B0500020000000000" pitchFamily="34" charset="0"/>
                        </a:rPr>
                        <a:t> do INE, um empregado corresponde a um indivíduo com idade mínima de 15 anos que, no período de referência, se encontrava numa das seguintes situações: 1) tinha efetuado trabalho de pelo menos uma hora, mediante pagamento de uma remuneração ou com vista a um benefício ou ganho familiar em dinheiro ou em géneros; 2) tinha uma ligação formal a um emprego mas não estava ao serviço; 3) tinha uma empresa, mas não estava temporariamente a trabalhar por uma razão específica; 4) estava em situação de pré-reforma, mas a trabalhar.</a:t>
                      </a:r>
                      <a:endParaRPr lang="pt-PT" sz="1600" b="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3227" marR="63227" marT="0" marB="0">
                    <a:noFill/>
                  </a:tcPr>
                </a:tc>
                <a:extLst>
                  <a:ext uri="{0D108BD9-81ED-4DB2-BD59-A6C34878D82A}">
                    <a16:rowId xmlns:a16="http://schemas.microsoft.com/office/drawing/2014/main" val="3810161514"/>
                  </a:ext>
                </a:extLst>
              </a:tr>
            </a:tbl>
          </a:graphicData>
        </a:graphic>
      </p:graphicFrame>
      <p:sp>
        <p:nvSpPr>
          <p:cNvPr id="4" name="Retângulo 3"/>
          <p:cNvSpPr/>
          <p:nvPr/>
        </p:nvSpPr>
        <p:spPr>
          <a:xfrm>
            <a:off x="709448" y="4864238"/>
            <a:ext cx="8679051" cy="290079"/>
          </a:xfrm>
          <a:prstGeom prst="rect">
            <a:avLst/>
          </a:prstGeom>
        </p:spPr>
        <p:txBody>
          <a:bodyPr wrap="square">
            <a:spAutoFit/>
          </a:bodyPr>
          <a:lstStyle/>
          <a:p>
            <a:pPr>
              <a:lnSpc>
                <a:spcPct val="115000"/>
              </a:lnSpc>
              <a:spcBef>
                <a:spcPts val="300"/>
              </a:spcBef>
              <a:spcAft>
                <a:spcPts val="300"/>
              </a:spcAft>
              <a:tabLst>
                <a:tab pos="2409190" algn="l"/>
              </a:tabLst>
            </a:pPr>
            <a:r>
              <a:rPr lang="pt-PT" sz="1200" b="1" dirty="0">
                <a:latin typeface="HurmeGeometricSans4 Regular" panose="020B0500020000000000" pitchFamily="34" charset="0"/>
              </a:rPr>
              <a:t>Fonte: </a:t>
            </a:r>
            <a:r>
              <a:rPr lang="pt-PT" sz="1200" dirty="0">
                <a:latin typeface="HurmeGeometricSans4 Regular" panose="020B0500020000000000" pitchFamily="34" charset="0"/>
                <a:ea typeface="Calibri" panose="020F0502020204030204" pitchFamily="34" charset="0"/>
                <a:cs typeface="Times New Roman" panose="02020603050405020304" pitchFamily="18" charset="0"/>
              </a:rPr>
              <a:t>INE – Recenseamento Geral da População e da Habitação</a:t>
            </a:r>
            <a:endParaRPr lang="pt-PT" sz="1200" dirty="0">
              <a:latin typeface="HurmeGeometricSans4 Regular" panose="020B0500020000000000" pitchFamily="34" charset="0"/>
            </a:endParaRPr>
          </a:p>
        </p:txBody>
      </p:sp>
    </p:spTree>
    <p:extLst>
      <p:ext uri="{BB962C8B-B14F-4D97-AF65-F5344CB8AC3E}">
        <p14:creationId xmlns:p14="http://schemas.microsoft.com/office/powerpoint/2010/main" val="2888031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2" name="Retângulo 1"/>
          <p:cNvSpPr/>
          <p:nvPr/>
        </p:nvSpPr>
        <p:spPr>
          <a:xfrm>
            <a:off x="736815" y="5636329"/>
            <a:ext cx="10718369" cy="290079"/>
          </a:xfrm>
          <a:prstGeom prst="rect">
            <a:avLst/>
          </a:prstGeom>
        </p:spPr>
        <p:txBody>
          <a:bodyPr wrap="square">
            <a:spAutoFit/>
          </a:bodyPr>
          <a:lstStyle/>
          <a:p>
            <a:pPr>
              <a:lnSpc>
                <a:spcPct val="115000"/>
              </a:lnSpc>
              <a:spcBef>
                <a:spcPts val="300"/>
              </a:spcBef>
              <a:spcAft>
                <a:spcPts val="300"/>
              </a:spcAft>
              <a:tabLst>
                <a:tab pos="2409190" algn="l"/>
              </a:tabLst>
            </a:pPr>
            <a:r>
              <a:rPr lang="pt-PT" sz="1200" b="1" dirty="0">
                <a:latin typeface="HurmeGeometricSans4 Regular" panose="020B0500020000000000" pitchFamily="34" charset="0"/>
              </a:rPr>
              <a:t>Fonte: </a:t>
            </a:r>
            <a:r>
              <a:rPr lang="pt-PT" sz="1200" dirty="0">
                <a:latin typeface="HurmeGeometricSans4 Regular" panose="020B0500020000000000" pitchFamily="34" charset="0"/>
                <a:ea typeface="Calibri" panose="020F0502020204030204" pitchFamily="34" charset="0"/>
                <a:cs typeface="Times New Roman" panose="02020603050405020304" pitchFamily="18" charset="0"/>
              </a:rPr>
              <a:t>INE – Recenseamento Geral da População e da Habitação</a:t>
            </a:r>
            <a:endParaRPr lang="pt-PT" sz="1200" dirty="0">
              <a:latin typeface="HurmeGeometricSans4 Regular" panose="020B0500020000000000" pitchFamily="34" charset="0"/>
            </a:endParaRPr>
          </a:p>
        </p:txBody>
      </p:sp>
      <p:sp>
        <p:nvSpPr>
          <p:cNvPr id="3" name="Retângulo 2"/>
          <p:cNvSpPr/>
          <p:nvPr/>
        </p:nvSpPr>
        <p:spPr>
          <a:xfrm>
            <a:off x="838199" y="394616"/>
            <a:ext cx="10243088" cy="646331"/>
          </a:xfrm>
          <a:prstGeom prst="rect">
            <a:avLst/>
          </a:prstGeom>
        </p:spPr>
        <p:txBody>
          <a:bodyPr wrap="square">
            <a:spAutoFit/>
          </a:bodyPr>
          <a:lstStyle/>
          <a:p>
            <a:r>
              <a:rPr lang="pt-PT" b="1" dirty="0">
                <a:solidFill>
                  <a:srgbClr val="005565"/>
                </a:solidFill>
                <a:latin typeface="HurmeGeometricSans4 Regular" panose="020B0500020000000000" pitchFamily="34" charset="0"/>
                <a:ea typeface="Calibri" panose="020F0502020204030204" pitchFamily="34" charset="0"/>
                <a:cs typeface="Times New Roman" panose="02020603050405020304" pitchFamily="18" charset="0"/>
              </a:rPr>
              <a:t>População empregada (%) segundo o nível de escolaridade de Portugal, Região Norte e Vila Nova de Famalicão em 2011</a:t>
            </a:r>
            <a:endParaRPr lang="pt-PT" dirty="0">
              <a:solidFill>
                <a:srgbClr val="005565"/>
              </a:solidFill>
            </a:endParaRPr>
          </a:p>
        </p:txBody>
      </p:sp>
      <p:graphicFrame>
        <p:nvGraphicFramePr>
          <p:cNvPr id="4" name="Tabela 3"/>
          <p:cNvGraphicFramePr>
            <a:graphicFrameLocks noGrp="1"/>
          </p:cNvGraphicFramePr>
          <p:nvPr/>
        </p:nvGraphicFramePr>
        <p:xfrm>
          <a:off x="838199" y="1314835"/>
          <a:ext cx="10515601" cy="4709160"/>
        </p:xfrm>
        <a:graphic>
          <a:graphicData uri="http://schemas.openxmlformats.org/drawingml/2006/table">
            <a:tbl>
              <a:tblPr firstRow="1" firstCol="1" bandRow="1">
                <a:tableStyleId>{5C22544A-7EE6-4342-B048-85BDC9FD1C3A}</a:tableStyleId>
              </a:tblPr>
              <a:tblGrid>
                <a:gridCol w="2460650">
                  <a:extLst>
                    <a:ext uri="{9D8B030D-6E8A-4147-A177-3AD203B41FA5}">
                      <a16:colId xmlns:a16="http://schemas.microsoft.com/office/drawing/2014/main" val="981798362"/>
                    </a:ext>
                  </a:extLst>
                </a:gridCol>
                <a:gridCol w="1343894">
                  <a:extLst>
                    <a:ext uri="{9D8B030D-6E8A-4147-A177-3AD203B41FA5}">
                      <a16:colId xmlns:a16="http://schemas.microsoft.com/office/drawing/2014/main" val="622686401"/>
                    </a:ext>
                  </a:extLst>
                </a:gridCol>
                <a:gridCol w="1343894">
                  <a:extLst>
                    <a:ext uri="{9D8B030D-6E8A-4147-A177-3AD203B41FA5}">
                      <a16:colId xmlns:a16="http://schemas.microsoft.com/office/drawing/2014/main" val="1212218243"/>
                    </a:ext>
                  </a:extLst>
                </a:gridCol>
                <a:gridCol w="1343894">
                  <a:extLst>
                    <a:ext uri="{9D8B030D-6E8A-4147-A177-3AD203B41FA5}">
                      <a16:colId xmlns:a16="http://schemas.microsoft.com/office/drawing/2014/main" val="2051944890"/>
                    </a:ext>
                  </a:extLst>
                </a:gridCol>
                <a:gridCol w="1343894">
                  <a:extLst>
                    <a:ext uri="{9D8B030D-6E8A-4147-A177-3AD203B41FA5}">
                      <a16:colId xmlns:a16="http://schemas.microsoft.com/office/drawing/2014/main" val="4068710858"/>
                    </a:ext>
                  </a:extLst>
                </a:gridCol>
                <a:gridCol w="1341791">
                  <a:extLst>
                    <a:ext uri="{9D8B030D-6E8A-4147-A177-3AD203B41FA5}">
                      <a16:colId xmlns:a16="http://schemas.microsoft.com/office/drawing/2014/main" val="1520013837"/>
                    </a:ext>
                  </a:extLst>
                </a:gridCol>
                <a:gridCol w="1337584">
                  <a:extLst>
                    <a:ext uri="{9D8B030D-6E8A-4147-A177-3AD203B41FA5}">
                      <a16:colId xmlns:a16="http://schemas.microsoft.com/office/drawing/2014/main" val="1494231116"/>
                    </a:ext>
                  </a:extLst>
                </a:gridCol>
              </a:tblGrid>
              <a:tr h="276225">
                <a:tc rowSpan="2">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GRAU DE ESCOLARIDADE</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005565"/>
                    </a:solidFill>
                  </a:tcPr>
                </a:tc>
                <a:tc gridSpan="2">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PORTUGAL</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005565"/>
                    </a:solidFill>
                  </a:tcPr>
                </a:tc>
                <a:tc hMerge="1">
                  <a:txBody>
                    <a:bodyPr/>
                    <a:lstStyle/>
                    <a:p>
                      <a:endParaRPr lang="pt-PT"/>
                    </a:p>
                  </a:txBody>
                  <a:tcPr/>
                </a:tc>
                <a:tc gridSpan="2">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NORTE</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005565"/>
                    </a:solidFill>
                  </a:tcPr>
                </a:tc>
                <a:tc hMerge="1">
                  <a:txBody>
                    <a:bodyPr/>
                    <a:lstStyle/>
                    <a:p>
                      <a:endParaRPr lang="pt-PT"/>
                    </a:p>
                  </a:txBody>
                  <a:tcPr/>
                </a:tc>
                <a:tc gridSpan="2">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VILA NOVA DE FAMALICÃO</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005565"/>
                    </a:solidFill>
                  </a:tcPr>
                </a:tc>
                <a:tc hMerge="1">
                  <a:txBody>
                    <a:bodyPr/>
                    <a:lstStyle/>
                    <a:p>
                      <a:endParaRPr lang="pt-PT"/>
                    </a:p>
                  </a:txBody>
                  <a:tcPr/>
                </a:tc>
                <a:extLst>
                  <a:ext uri="{0D108BD9-81ED-4DB2-BD59-A6C34878D82A}">
                    <a16:rowId xmlns:a16="http://schemas.microsoft.com/office/drawing/2014/main" val="1056250035"/>
                  </a:ext>
                </a:extLst>
              </a:tr>
              <a:tr h="314325">
                <a:tc vMerge="1">
                  <a:txBody>
                    <a:bodyPr/>
                    <a:lstStyle/>
                    <a:p>
                      <a:endParaRPr lang="pt-PT"/>
                    </a:p>
                  </a:txBody>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2011 (n.º)</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2011 (% coluna)</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2011 (n.º)</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2011 (% coluna)</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2011 (n.º)</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2011 (% coluna)</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extLst>
                  <a:ext uri="{0D108BD9-81ED-4DB2-BD59-A6C34878D82A}">
                    <a16:rowId xmlns:a16="http://schemas.microsoft.com/office/drawing/2014/main" val="2807310340"/>
                  </a:ext>
                </a:extLst>
              </a:tr>
              <a:tr h="288290">
                <a:tc>
                  <a:txBody>
                    <a:bodyPr/>
                    <a:lstStyle/>
                    <a:p>
                      <a:pPr algn="l">
                        <a:lnSpc>
                          <a:spcPct val="150000"/>
                        </a:lnSpc>
                        <a:spcAft>
                          <a:spcPts val="0"/>
                        </a:spcAft>
                        <a:tabLst>
                          <a:tab pos="2409190" algn="l"/>
                        </a:tabLst>
                      </a:pPr>
                      <a:r>
                        <a:rPr lang="pt-PT" sz="1600" dirty="0">
                          <a:effectLst/>
                          <a:latin typeface="HurmeGeometricSans4 Regular" panose="020B0500020000000000" pitchFamily="34" charset="0"/>
                        </a:rPr>
                        <a:t>Nenhum nível de escolaridade</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005565"/>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45 428</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1,0%</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13 175</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0,9%</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460</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0,8%</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49636291"/>
                  </a:ext>
                </a:extLst>
              </a:tr>
              <a:tr h="288290">
                <a:tc>
                  <a:txBody>
                    <a:bodyPr/>
                    <a:lstStyle/>
                    <a:p>
                      <a:pPr algn="l">
                        <a:lnSpc>
                          <a:spcPct val="150000"/>
                        </a:lnSpc>
                        <a:spcAft>
                          <a:spcPts val="0"/>
                        </a:spcAft>
                        <a:tabLst>
                          <a:tab pos="2409190" algn="l"/>
                        </a:tabLst>
                      </a:pPr>
                      <a:r>
                        <a:rPr lang="pt-PT" sz="1600" dirty="0">
                          <a:effectLst/>
                          <a:latin typeface="HurmeGeometricSans4 Regular" panose="020B0500020000000000" pitchFamily="34" charset="0"/>
                        </a:rPr>
                        <a:t>Ensino básico - 1º ciclo</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005565"/>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729 651</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16,7%</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288 215</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19,2%</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9 377</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16,1%</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extLst>
                  <a:ext uri="{0D108BD9-81ED-4DB2-BD59-A6C34878D82A}">
                    <a16:rowId xmlns:a16="http://schemas.microsoft.com/office/drawing/2014/main" val="4069007460"/>
                  </a:ext>
                </a:extLst>
              </a:tr>
              <a:tr h="288290">
                <a:tc>
                  <a:txBody>
                    <a:bodyPr/>
                    <a:lstStyle/>
                    <a:p>
                      <a:pPr algn="l">
                        <a:lnSpc>
                          <a:spcPct val="150000"/>
                        </a:lnSpc>
                        <a:spcAft>
                          <a:spcPts val="0"/>
                        </a:spcAft>
                        <a:tabLst>
                          <a:tab pos="2409190" algn="l"/>
                        </a:tabLst>
                      </a:pPr>
                      <a:r>
                        <a:rPr lang="pt-PT" sz="1600" dirty="0">
                          <a:effectLst/>
                          <a:latin typeface="HurmeGeometricSans4 Regular" panose="020B0500020000000000" pitchFamily="34" charset="0"/>
                        </a:rPr>
                        <a:t>Ensino básico - 2º ciclo</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005565"/>
                    </a:solidFill>
                  </a:tcP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519 818</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11,9%</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235 001</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15,6%</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11 947</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20,5%</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03316685"/>
                  </a:ext>
                </a:extLst>
              </a:tr>
              <a:tr h="288290">
                <a:tc>
                  <a:txBody>
                    <a:bodyPr/>
                    <a:lstStyle/>
                    <a:p>
                      <a:pPr algn="l">
                        <a:lnSpc>
                          <a:spcPct val="150000"/>
                        </a:lnSpc>
                        <a:spcAft>
                          <a:spcPts val="0"/>
                        </a:spcAft>
                        <a:tabLst>
                          <a:tab pos="2409190" algn="l"/>
                        </a:tabLst>
                      </a:pPr>
                      <a:r>
                        <a:rPr lang="pt-PT" sz="1600" dirty="0">
                          <a:effectLst/>
                          <a:latin typeface="HurmeGeometricSans4 Regular" panose="020B0500020000000000" pitchFamily="34" charset="0"/>
                        </a:rPr>
                        <a:t>Ensino básico - 3º ciclo</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005565"/>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812 027</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18,6%</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290 047</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19,3%</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12 172</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20,9%</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extLst>
                  <a:ext uri="{0D108BD9-81ED-4DB2-BD59-A6C34878D82A}">
                    <a16:rowId xmlns:a16="http://schemas.microsoft.com/office/drawing/2014/main" val="3573257016"/>
                  </a:ext>
                </a:extLst>
              </a:tr>
              <a:tr h="288290">
                <a:tc>
                  <a:txBody>
                    <a:bodyPr/>
                    <a:lstStyle/>
                    <a:p>
                      <a:pPr algn="l">
                        <a:lnSpc>
                          <a:spcPct val="150000"/>
                        </a:lnSpc>
                        <a:spcAft>
                          <a:spcPts val="0"/>
                        </a:spcAft>
                        <a:tabLst>
                          <a:tab pos="2409190" algn="l"/>
                        </a:tabLst>
                      </a:pPr>
                      <a:r>
                        <a:rPr lang="pt-PT" sz="1600" dirty="0">
                          <a:effectLst/>
                          <a:latin typeface="HurmeGeometricSans4 Regular" panose="020B0500020000000000" pitchFamily="34" charset="0"/>
                        </a:rPr>
                        <a:t>Ensino secundário</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005565"/>
                    </a:solidFill>
                  </a:tcP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1 070 989</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24,6%</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323 956</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21,6%</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13 263</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22,7%</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13964309"/>
                  </a:ext>
                </a:extLst>
              </a:tr>
              <a:tr h="288290">
                <a:tc>
                  <a:txBody>
                    <a:bodyPr/>
                    <a:lstStyle/>
                    <a:p>
                      <a:pPr algn="l">
                        <a:lnSpc>
                          <a:spcPct val="150000"/>
                        </a:lnSpc>
                        <a:spcAft>
                          <a:spcPts val="0"/>
                        </a:spcAft>
                        <a:tabLst>
                          <a:tab pos="2409190" algn="l"/>
                        </a:tabLst>
                      </a:pPr>
                      <a:r>
                        <a:rPr lang="pt-PT" sz="1600" dirty="0">
                          <a:effectLst/>
                          <a:latin typeface="HurmeGeometricSans4 Regular" panose="020B0500020000000000" pitchFamily="34" charset="0"/>
                        </a:rPr>
                        <a:t>Ensino pós-secundário</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005565"/>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60 442</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1,4%</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17 697</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1,2%</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733</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1,3%</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extLst>
                  <a:ext uri="{0D108BD9-81ED-4DB2-BD59-A6C34878D82A}">
                    <a16:rowId xmlns:a16="http://schemas.microsoft.com/office/drawing/2014/main" val="23665426"/>
                  </a:ext>
                </a:extLst>
              </a:tr>
              <a:tr h="288290">
                <a:tc>
                  <a:txBody>
                    <a:bodyPr/>
                    <a:lstStyle/>
                    <a:p>
                      <a:pPr algn="l">
                        <a:lnSpc>
                          <a:spcPct val="150000"/>
                        </a:lnSpc>
                        <a:spcAft>
                          <a:spcPts val="0"/>
                        </a:spcAft>
                        <a:tabLst>
                          <a:tab pos="2409190" algn="l"/>
                        </a:tabLst>
                      </a:pPr>
                      <a:r>
                        <a:rPr lang="pt-PT" sz="1600" dirty="0">
                          <a:effectLst/>
                          <a:latin typeface="HurmeGeometricSans4 Regular" panose="020B0500020000000000" pitchFamily="34" charset="0"/>
                        </a:rPr>
                        <a:t>Ensino superior</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005565"/>
                    </a:solidFill>
                  </a:tcP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1 122 832</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25,7%</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333 792</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22,2%</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10 416</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17,8%</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23460741"/>
                  </a:ext>
                </a:extLst>
              </a:tr>
              <a:tr h="288290">
                <a:tc>
                  <a:txBody>
                    <a:bodyPr/>
                    <a:lstStyle/>
                    <a:p>
                      <a:pPr algn="l">
                        <a:lnSpc>
                          <a:spcPct val="150000"/>
                        </a:lnSpc>
                        <a:spcAft>
                          <a:spcPts val="0"/>
                        </a:spcAft>
                        <a:tabLst>
                          <a:tab pos="2409190" algn="l"/>
                        </a:tabLst>
                      </a:pPr>
                      <a:r>
                        <a:rPr lang="pt-PT" sz="1600" dirty="0">
                          <a:effectLst/>
                          <a:latin typeface="HurmeGeometricSans4 Regular" panose="020B0500020000000000" pitchFamily="34" charset="0"/>
                        </a:rPr>
                        <a:t>TOTAL</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005565"/>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4 361 187</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100,0%</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1 501 883</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100,0%</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58 368</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100,0%</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4450" marR="44450" marT="0" marB="0" anchor="ctr">
                    <a:solidFill>
                      <a:srgbClr val="1596A3"/>
                    </a:solidFill>
                  </a:tcPr>
                </a:tc>
                <a:extLst>
                  <a:ext uri="{0D108BD9-81ED-4DB2-BD59-A6C34878D82A}">
                    <a16:rowId xmlns:a16="http://schemas.microsoft.com/office/drawing/2014/main" val="352671126"/>
                  </a:ext>
                </a:extLst>
              </a:tr>
            </a:tbl>
          </a:graphicData>
        </a:graphic>
      </p:graphicFrame>
      <p:sp>
        <p:nvSpPr>
          <p:cNvPr id="5" name="Retângulo 4"/>
          <p:cNvSpPr/>
          <p:nvPr/>
        </p:nvSpPr>
        <p:spPr>
          <a:xfrm>
            <a:off x="838199" y="6127429"/>
            <a:ext cx="8679051" cy="290079"/>
          </a:xfrm>
          <a:prstGeom prst="rect">
            <a:avLst/>
          </a:prstGeom>
        </p:spPr>
        <p:txBody>
          <a:bodyPr wrap="square">
            <a:spAutoFit/>
          </a:bodyPr>
          <a:lstStyle/>
          <a:p>
            <a:pPr>
              <a:lnSpc>
                <a:spcPct val="115000"/>
              </a:lnSpc>
              <a:spcBef>
                <a:spcPts val="300"/>
              </a:spcBef>
              <a:spcAft>
                <a:spcPts val="300"/>
              </a:spcAft>
              <a:tabLst>
                <a:tab pos="2409190" algn="l"/>
              </a:tabLst>
            </a:pPr>
            <a:r>
              <a:rPr lang="pt-PT" sz="1200" b="1" dirty="0">
                <a:latin typeface="HurmeGeometricSans4 Regular" panose="020B0500020000000000" pitchFamily="34" charset="0"/>
              </a:rPr>
              <a:t>Fonte: </a:t>
            </a:r>
            <a:r>
              <a:rPr lang="pt-PT" sz="1200" dirty="0">
                <a:latin typeface="HurmeGeometricSans4 Regular" panose="020B0500020000000000" pitchFamily="34" charset="0"/>
                <a:ea typeface="Calibri" panose="020F0502020204030204" pitchFamily="34" charset="0"/>
                <a:cs typeface="Times New Roman" panose="02020603050405020304" pitchFamily="18" charset="0"/>
              </a:rPr>
              <a:t>INE – Recenseamento Geral da População e da Habitação</a:t>
            </a:r>
            <a:endParaRPr lang="pt-PT" sz="1200" dirty="0">
              <a:latin typeface="HurmeGeometricSans4 Regular" panose="020B0500020000000000" pitchFamily="34" charset="0"/>
            </a:endParaRPr>
          </a:p>
        </p:txBody>
      </p:sp>
    </p:spTree>
    <p:extLst>
      <p:ext uri="{BB962C8B-B14F-4D97-AF65-F5344CB8AC3E}">
        <p14:creationId xmlns:p14="http://schemas.microsoft.com/office/powerpoint/2010/main" val="9205529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193370" y="1252084"/>
            <a:ext cx="10053234" cy="4524315"/>
          </a:xfrm>
          <a:prstGeom prst="rect">
            <a:avLst/>
          </a:prstGeom>
          <a:solidFill>
            <a:srgbClr val="EAEFF7"/>
          </a:solidFill>
          <a:ln w="57150">
            <a:solidFill>
              <a:srgbClr val="005666"/>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409825" algn="l"/>
              </a:tabLst>
              <a:defRPr>
                <a:solidFill>
                  <a:schemeClr val="tx1"/>
                </a:solidFill>
                <a:latin typeface="Arial" panose="020B0604020202020204" pitchFamily="34" charset="0"/>
              </a:defRPr>
            </a:lvl1pPr>
            <a:lvl2pPr eaLnBrk="0" fontAlgn="base" hangingPunct="0">
              <a:spcBef>
                <a:spcPct val="0"/>
              </a:spcBef>
              <a:spcAft>
                <a:spcPct val="0"/>
              </a:spcAft>
              <a:tabLst>
                <a:tab pos="2409825" algn="l"/>
              </a:tabLst>
              <a:defRPr>
                <a:solidFill>
                  <a:schemeClr val="tx1"/>
                </a:solidFill>
                <a:latin typeface="Arial" panose="020B0604020202020204" pitchFamily="34" charset="0"/>
              </a:defRPr>
            </a:lvl2pPr>
            <a:lvl3pPr eaLnBrk="0" fontAlgn="base" hangingPunct="0">
              <a:spcBef>
                <a:spcPct val="0"/>
              </a:spcBef>
              <a:spcAft>
                <a:spcPct val="0"/>
              </a:spcAft>
              <a:tabLst>
                <a:tab pos="2409825" algn="l"/>
              </a:tabLst>
              <a:defRPr>
                <a:solidFill>
                  <a:schemeClr val="tx1"/>
                </a:solidFill>
                <a:latin typeface="Arial" panose="020B0604020202020204" pitchFamily="34" charset="0"/>
              </a:defRPr>
            </a:lvl3pPr>
            <a:lvl4pPr eaLnBrk="0" fontAlgn="base" hangingPunct="0">
              <a:spcBef>
                <a:spcPct val="0"/>
              </a:spcBef>
              <a:spcAft>
                <a:spcPct val="0"/>
              </a:spcAft>
              <a:tabLst>
                <a:tab pos="2409825" algn="l"/>
              </a:tabLst>
              <a:defRPr>
                <a:solidFill>
                  <a:schemeClr val="tx1"/>
                </a:solidFill>
                <a:latin typeface="Arial" panose="020B0604020202020204" pitchFamily="34" charset="0"/>
              </a:defRPr>
            </a:lvl4pPr>
            <a:lvl5pPr eaLnBrk="0" fontAlgn="base" hangingPunct="0">
              <a:spcBef>
                <a:spcPct val="0"/>
              </a:spcBef>
              <a:spcAft>
                <a:spcPct val="0"/>
              </a:spcAft>
              <a:tabLst>
                <a:tab pos="2409825" algn="l"/>
              </a:tabLst>
              <a:defRPr>
                <a:solidFill>
                  <a:schemeClr val="tx1"/>
                </a:solidFill>
                <a:latin typeface="Arial" panose="020B0604020202020204" pitchFamily="34" charset="0"/>
              </a:defRPr>
            </a:lvl5pPr>
            <a:lvl6pPr eaLnBrk="0" fontAlgn="base" hangingPunct="0">
              <a:spcBef>
                <a:spcPct val="0"/>
              </a:spcBef>
              <a:spcAft>
                <a:spcPct val="0"/>
              </a:spcAft>
              <a:tabLst>
                <a:tab pos="2409825" algn="l"/>
              </a:tabLst>
              <a:defRPr>
                <a:solidFill>
                  <a:schemeClr val="tx1"/>
                </a:solidFill>
                <a:latin typeface="Arial" panose="020B0604020202020204" pitchFamily="34" charset="0"/>
              </a:defRPr>
            </a:lvl6pPr>
            <a:lvl7pPr eaLnBrk="0" fontAlgn="base" hangingPunct="0">
              <a:spcBef>
                <a:spcPct val="0"/>
              </a:spcBef>
              <a:spcAft>
                <a:spcPct val="0"/>
              </a:spcAft>
              <a:tabLst>
                <a:tab pos="2409825" algn="l"/>
              </a:tabLst>
              <a:defRPr>
                <a:solidFill>
                  <a:schemeClr val="tx1"/>
                </a:solidFill>
                <a:latin typeface="Arial" panose="020B0604020202020204" pitchFamily="34" charset="0"/>
              </a:defRPr>
            </a:lvl7pPr>
            <a:lvl8pPr eaLnBrk="0" fontAlgn="base" hangingPunct="0">
              <a:spcBef>
                <a:spcPct val="0"/>
              </a:spcBef>
              <a:spcAft>
                <a:spcPct val="0"/>
              </a:spcAft>
              <a:tabLst>
                <a:tab pos="2409825" algn="l"/>
              </a:tabLst>
              <a:defRPr>
                <a:solidFill>
                  <a:schemeClr val="tx1"/>
                </a:solidFill>
                <a:latin typeface="Arial" panose="020B0604020202020204" pitchFamily="34" charset="0"/>
              </a:defRPr>
            </a:lvl8pPr>
            <a:lvl9pPr eaLnBrk="0" fontAlgn="base" hangingPunct="0">
              <a:spcBef>
                <a:spcPct val="0"/>
              </a:spcBef>
              <a:spcAft>
                <a:spcPct val="0"/>
              </a:spcAft>
              <a:tabLst>
                <a:tab pos="24098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200000"/>
              </a:lnSpc>
              <a:spcBef>
                <a:spcPct val="0"/>
              </a:spcBef>
              <a:spcAft>
                <a:spcPct val="0"/>
              </a:spcAft>
              <a:buClrTx/>
              <a:buSzTx/>
              <a:buFontTx/>
              <a:buNone/>
              <a:tabLst>
                <a:tab pos="2409825" algn="l"/>
              </a:tabLst>
            </a:pPr>
            <a:r>
              <a:rPr kumimoji="0" lang="pt-PT" altLang="pt-PT" sz="1600" b="0" i="0" u="none" strike="noStrike" cap="none" normalizeH="0" baseline="0" dirty="0">
                <a:ln>
                  <a:noFill/>
                </a:ln>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rPr>
              <a:t>De acordo com os Censos de 2011, a maioria da população empregada do concelho de Vila Nova de Famalicão possuía apenas o ensino secundário (22,7%), logo seguido da população com o 3.º ciclo do ensino básico (20,9%) e do 2.º ciclo (20,5%). Apenas uma pequena percentagem (0,8%) não possuía qualquer nível de escolaridade.</a:t>
            </a:r>
          </a:p>
          <a:p>
            <a:pPr marL="0" marR="0" lvl="0" indent="0" algn="l" defTabSz="914400" rtl="0" eaLnBrk="0" fontAlgn="base" latinLnBrk="0" hangingPunct="0">
              <a:lnSpc>
                <a:spcPct val="200000"/>
              </a:lnSpc>
              <a:spcBef>
                <a:spcPct val="0"/>
              </a:spcBef>
              <a:spcAft>
                <a:spcPct val="0"/>
              </a:spcAft>
              <a:buClrTx/>
              <a:buSzTx/>
              <a:buFontTx/>
              <a:buNone/>
              <a:tabLst>
                <a:tab pos="2409825" algn="l"/>
              </a:tabLst>
            </a:pPr>
            <a:r>
              <a:rPr kumimoji="0" lang="pt-PT" altLang="pt-PT" sz="1600" b="0" i="0" u="none" strike="noStrike" cap="none" normalizeH="0" baseline="0" dirty="0">
                <a:ln>
                  <a:noFill/>
                </a:ln>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rPr>
              <a:t>Não obstante, a melhoria da qualificação académica da população empregada de Vila Nova de Famalicão, entre 2001 e 2011, verifica-se que comparativamente com as tendências nacionais e regionais a proporção de população residente empregada com o ensino superior é ligeiramente inferior. Contudo, a proporção de população empregada com nenhum nível de escolaridade é inferior (0,8%), às registadas ao nível regional (0,9%) e nacional (1,0%).</a:t>
            </a:r>
            <a:r>
              <a:rPr kumimoji="0" lang="pt-PT" altLang="pt-PT" sz="1600" b="0" i="0" u="none" strike="noStrike" cap="none" normalizeH="0" baseline="0" dirty="0">
                <a:ln>
                  <a:noFill/>
                </a:ln>
                <a:solidFill>
                  <a:schemeClr val="tx1"/>
                </a:solidFill>
                <a:effectLst/>
                <a:latin typeface="HurmeGeometricSans4 Regular" panose="020B0500020000000000" pitchFamily="34" charset="0"/>
              </a:rPr>
              <a:t> </a:t>
            </a:r>
          </a:p>
        </p:txBody>
      </p:sp>
      <p:sp>
        <p:nvSpPr>
          <p:cNvPr id="5" name="CaixaDeTexto 4"/>
          <p:cNvSpPr txBox="1"/>
          <p:nvPr/>
        </p:nvSpPr>
        <p:spPr>
          <a:xfrm>
            <a:off x="1184190" y="5885767"/>
            <a:ext cx="9823620" cy="430887"/>
          </a:xfrm>
          <a:prstGeom prst="rect">
            <a:avLst/>
          </a:prstGeom>
          <a:noFill/>
        </p:spPr>
        <p:txBody>
          <a:bodyPr wrap="square" rtlCol="0">
            <a:spAutoFit/>
          </a:bodyPr>
          <a:lstStyle/>
          <a:p>
            <a:r>
              <a:rPr lang="pt-PT" sz="1100" b="1" dirty="0"/>
              <a:t>Fonte: </a:t>
            </a:r>
            <a:r>
              <a:rPr lang="pt-PT" sz="1100" dirty="0"/>
              <a:t>Relatório de avaliação do ordenamento do território de Vila Nova de Famalicão, maio de 2019, Câmara Municipal de Vila Nova de Famalicão, DOGU/DOTPU </a:t>
            </a:r>
          </a:p>
          <a:p>
            <a:r>
              <a:rPr lang="pt-PT" sz="1100" dirty="0"/>
              <a:t> </a:t>
            </a:r>
          </a:p>
        </p:txBody>
      </p:sp>
      <p:sp>
        <p:nvSpPr>
          <p:cNvPr id="3" name="Retângulo 2"/>
          <p:cNvSpPr/>
          <p:nvPr/>
        </p:nvSpPr>
        <p:spPr>
          <a:xfrm>
            <a:off x="1193370" y="773384"/>
            <a:ext cx="1449436" cy="369332"/>
          </a:xfrm>
          <a:prstGeom prst="rect">
            <a:avLst/>
          </a:prstGeom>
        </p:spPr>
        <p:txBody>
          <a:bodyPr wrap="none">
            <a:spAutoFit/>
          </a:bodyPr>
          <a:lstStyle/>
          <a:p>
            <a:r>
              <a:rPr lang="pt-PT" dirty="0" smtClean="0">
                <a:solidFill>
                  <a:srgbClr val="317885"/>
                </a:solidFill>
                <a:latin typeface="HurmeGeometricSans4 Black" panose="020B0A00020000000000" pitchFamily="34" charset="0"/>
              </a:rPr>
              <a:t>Conclusão:</a:t>
            </a:r>
            <a:endParaRPr lang="pt-PT" dirty="0"/>
          </a:p>
        </p:txBody>
      </p:sp>
    </p:spTree>
    <p:extLst>
      <p:ext uri="{BB962C8B-B14F-4D97-AF65-F5344CB8AC3E}">
        <p14:creationId xmlns:p14="http://schemas.microsoft.com/office/powerpoint/2010/main" val="317976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pic>
        <p:nvPicPr>
          <p:cNvPr id="2" name="Imagem 1" descr="MAPA_POP_EMPREGADA_ESCOLARIDADE"/>
          <p:cNvPicPr/>
          <p:nvPr/>
        </p:nvPicPr>
        <p:blipFill rotWithShape="1">
          <a:blip r:embed="rId3" cstate="print">
            <a:extLst>
              <a:ext uri="{28A0092B-C50C-407E-A947-70E740481C1C}">
                <a14:useLocalDpi xmlns:a14="http://schemas.microsoft.com/office/drawing/2010/main" val="0"/>
              </a:ext>
            </a:extLst>
          </a:blip>
          <a:srcRect l="1300" t="1176" r="19752" b="1701"/>
          <a:stretch/>
        </p:blipFill>
        <p:spPr bwMode="auto">
          <a:xfrm>
            <a:off x="78164" y="24798"/>
            <a:ext cx="7417528" cy="6808403"/>
          </a:xfrm>
          <a:prstGeom prst="rect">
            <a:avLst/>
          </a:prstGeom>
          <a:noFill/>
          <a:ln>
            <a:noFill/>
          </a:ln>
        </p:spPr>
      </p:pic>
      <p:sp>
        <p:nvSpPr>
          <p:cNvPr id="6" name="CaixaDeTexto 5"/>
          <p:cNvSpPr txBox="1"/>
          <p:nvPr/>
        </p:nvSpPr>
        <p:spPr>
          <a:xfrm>
            <a:off x="7842010" y="5106221"/>
            <a:ext cx="3520267" cy="1384995"/>
          </a:xfrm>
          <a:prstGeom prst="rect">
            <a:avLst/>
          </a:prstGeom>
          <a:noFill/>
        </p:spPr>
        <p:txBody>
          <a:bodyPr wrap="square" rtlCol="0">
            <a:spAutoFit/>
          </a:bodyPr>
          <a:lstStyle/>
          <a:p>
            <a:r>
              <a:rPr lang="pt-PT" sz="1200" dirty="0"/>
              <a:t>Sistema de Coordenadas PT-TM06/ETRS89</a:t>
            </a:r>
          </a:p>
          <a:p>
            <a:endParaRPr lang="pt-PT" sz="1200" b="1" dirty="0"/>
          </a:p>
          <a:p>
            <a:r>
              <a:rPr lang="pt-PT" sz="1200" b="1" dirty="0"/>
              <a:t>Fonte:</a:t>
            </a:r>
          </a:p>
          <a:p>
            <a:r>
              <a:rPr lang="pt-PT" sz="1200" dirty="0"/>
              <a:t>Limites administrativos CAOP 2017,</a:t>
            </a:r>
          </a:p>
          <a:p>
            <a:r>
              <a:rPr lang="pt-PT" sz="1200" dirty="0"/>
              <a:t>DGT, 2018</a:t>
            </a:r>
          </a:p>
          <a:p>
            <a:r>
              <a:rPr lang="pt-PT" sz="1200" dirty="0"/>
              <a:t>Censos 2011 (2011), INE, 2011</a:t>
            </a:r>
          </a:p>
          <a:p>
            <a:endParaRPr lang="pt-PT" sz="1200" dirty="0"/>
          </a:p>
        </p:txBody>
      </p:sp>
      <p:grpSp>
        <p:nvGrpSpPr>
          <p:cNvPr id="7" name="Grupo 6"/>
          <p:cNvGrpSpPr/>
          <p:nvPr/>
        </p:nvGrpSpPr>
        <p:grpSpPr>
          <a:xfrm>
            <a:off x="7842010" y="2284964"/>
            <a:ext cx="3795684" cy="2288069"/>
            <a:chOff x="9259654" y="3126503"/>
            <a:chExt cx="2861187" cy="2288069"/>
          </a:xfrm>
        </p:grpSpPr>
        <p:grpSp>
          <p:nvGrpSpPr>
            <p:cNvPr id="8" name="Grupo 7"/>
            <p:cNvGrpSpPr/>
            <p:nvPr/>
          </p:nvGrpSpPr>
          <p:grpSpPr>
            <a:xfrm>
              <a:off x="9259654" y="3426639"/>
              <a:ext cx="2861187" cy="1987933"/>
              <a:chOff x="9259654" y="3426639"/>
              <a:chExt cx="2861187" cy="1987933"/>
            </a:xfrm>
          </p:grpSpPr>
          <p:grpSp>
            <p:nvGrpSpPr>
              <p:cNvPr id="10" name="Grupo 9"/>
              <p:cNvGrpSpPr/>
              <p:nvPr/>
            </p:nvGrpSpPr>
            <p:grpSpPr>
              <a:xfrm>
                <a:off x="9368913" y="3426639"/>
                <a:ext cx="1756696" cy="705606"/>
                <a:chOff x="9368913" y="3426639"/>
                <a:chExt cx="1756696" cy="705606"/>
              </a:xfrm>
            </p:grpSpPr>
            <p:sp>
              <p:nvSpPr>
                <p:cNvPr id="22" name="Retângulo 21"/>
                <p:cNvSpPr/>
                <p:nvPr/>
              </p:nvSpPr>
              <p:spPr>
                <a:xfrm>
                  <a:off x="9372600" y="3473245"/>
                  <a:ext cx="287594" cy="154858"/>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23" name="CaixaDeTexto 22"/>
                <p:cNvSpPr txBox="1"/>
                <p:nvPr/>
              </p:nvSpPr>
              <p:spPr>
                <a:xfrm>
                  <a:off x="9594645" y="3426639"/>
                  <a:ext cx="1511709" cy="276999"/>
                </a:xfrm>
                <a:prstGeom prst="rect">
                  <a:avLst/>
                </a:prstGeom>
                <a:noFill/>
              </p:spPr>
              <p:txBody>
                <a:bodyPr wrap="square" rtlCol="0">
                  <a:spAutoFit/>
                </a:bodyPr>
                <a:lstStyle/>
                <a:p>
                  <a:r>
                    <a:rPr lang="pt-PT" sz="1200" dirty="0"/>
                    <a:t> Concelhos envolventes</a:t>
                  </a:r>
                </a:p>
              </p:txBody>
            </p:sp>
            <p:sp>
              <p:nvSpPr>
                <p:cNvPr id="24" name="Retângulo 23"/>
                <p:cNvSpPr/>
                <p:nvPr/>
              </p:nvSpPr>
              <p:spPr>
                <a:xfrm>
                  <a:off x="9372600" y="3700388"/>
                  <a:ext cx="287594" cy="1548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25" name="CaixaDeTexto 24"/>
                <p:cNvSpPr txBox="1"/>
                <p:nvPr/>
              </p:nvSpPr>
              <p:spPr>
                <a:xfrm>
                  <a:off x="9594645" y="3646303"/>
                  <a:ext cx="1511709" cy="276999"/>
                </a:xfrm>
                <a:prstGeom prst="rect">
                  <a:avLst/>
                </a:prstGeom>
                <a:noFill/>
              </p:spPr>
              <p:txBody>
                <a:bodyPr wrap="square" rtlCol="0">
                  <a:spAutoFit/>
                </a:bodyPr>
                <a:lstStyle/>
                <a:p>
                  <a:r>
                    <a:rPr lang="pt-PT" sz="1200" dirty="0"/>
                    <a:t> V. N. de Famalicão</a:t>
                  </a:r>
                </a:p>
              </p:txBody>
            </p:sp>
            <p:sp>
              <p:nvSpPr>
                <p:cNvPr id="26" name="Retângulo 25"/>
                <p:cNvSpPr/>
                <p:nvPr/>
              </p:nvSpPr>
              <p:spPr>
                <a:xfrm>
                  <a:off x="9368913" y="3906639"/>
                  <a:ext cx="287594" cy="15485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27" name="CaixaDeTexto 26"/>
                <p:cNvSpPr txBox="1"/>
                <p:nvPr/>
              </p:nvSpPr>
              <p:spPr>
                <a:xfrm>
                  <a:off x="9613900" y="3855246"/>
                  <a:ext cx="1511709" cy="276999"/>
                </a:xfrm>
                <a:prstGeom prst="rect">
                  <a:avLst/>
                </a:prstGeom>
                <a:noFill/>
              </p:spPr>
              <p:txBody>
                <a:bodyPr wrap="square" rtlCol="0">
                  <a:spAutoFit/>
                </a:bodyPr>
                <a:lstStyle/>
                <a:p>
                  <a:r>
                    <a:rPr lang="pt-PT" sz="1200" dirty="0"/>
                    <a:t> Limite de freguesia</a:t>
                  </a:r>
                </a:p>
              </p:txBody>
            </p:sp>
          </p:grpSp>
          <p:sp>
            <p:nvSpPr>
              <p:cNvPr id="11" name="CaixaDeTexto 10"/>
              <p:cNvSpPr txBox="1"/>
              <p:nvPr/>
            </p:nvSpPr>
            <p:spPr>
              <a:xfrm>
                <a:off x="9259654" y="4152784"/>
                <a:ext cx="2861187" cy="276999"/>
              </a:xfrm>
              <a:prstGeom prst="rect">
                <a:avLst/>
              </a:prstGeom>
              <a:noFill/>
            </p:spPr>
            <p:txBody>
              <a:bodyPr wrap="square" rtlCol="0">
                <a:spAutoFit/>
              </a:bodyPr>
              <a:lstStyle/>
              <a:p>
                <a:r>
                  <a:rPr lang="pt-PT" sz="1200" dirty="0"/>
                  <a:t>Nível de Escolaridade (%)</a:t>
                </a:r>
              </a:p>
            </p:txBody>
          </p:sp>
          <p:sp>
            <p:nvSpPr>
              <p:cNvPr id="12" name="Retângulo 11"/>
              <p:cNvSpPr/>
              <p:nvPr/>
            </p:nvSpPr>
            <p:spPr>
              <a:xfrm>
                <a:off x="9370146" y="4385187"/>
                <a:ext cx="287594" cy="154858"/>
              </a:xfrm>
              <a:prstGeom prst="rect">
                <a:avLst/>
              </a:prstGeom>
              <a:solidFill>
                <a:srgbClr val="FF0000"/>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13" name="CaixaDeTexto 12"/>
              <p:cNvSpPr txBox="1"/>
              <p:nvPr/>
            </p:nvSpPr>
            <p:spPr>
              <a:xfrm>
                <a:off x="9639784" y="4332520"/>
                <a:ext cx="951271" cy="276999"/>
              </a:xfrm>
              <a:prstGeom prst="rect">
                <a:avLst/>
              </a:prstGeom>
              <a:noFill/>
            </p:spPr>
            <p:txBody>
              <a:bodyPr wrap="square" rtlCol="0">
                <a:spAutoFit/>
              </a:bodyPr>
              <a:lstStyle/>
              <a:p>
                <a:r>
                  <a:rPr lang="pt-PT" sz="1200" dirty="0"/>
                  <a:t>Nenhum</a:t>
                </a:r>
              </a:p>
            </p:txBody>
          </p:sp>
          <p:sp>
            <p:nvSpPr>
              <p:cNvPr id="14" name="Retângulo 13"/>
              <p:cNvSpPr/>
              <p:nvPr/>
            </p:nvSpPr>
            <p:spPr>
              <a:xfrm>
                <a:off x="9370965" y="4586178"/>
                <a:ext cx="287594" cy="154858"/>
              </a:xfrm>
              <a:prstGeom prst="rect">
                <a:avLst/>
              </a:prstGeom>
              <a:solidFill>
                <a:srgbClr val="F4910A"/>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15" name="CaixaDeTexto 14"/>
              <p:cNvSpPr txBox="1"/>
              <p:nvPr/>
            </p:nvSpPr>
            <p:spPr>
              <a:xfrm>
                <a:off x="9640603" y="4533511"/>
                <a:ext cx="951271" cy="276999"/>
              </a:xfrm>
              <a:prstGeom prst="rect">
                <a:avLst/>
              </a:prstGeom>
              <a:noFill/>
            </p:spPr>
            <p:txBody>
              <a:bodyPr wrap="square" rtlCol="0">
                <a:spAutoFit/>
              </a:bodyPr>
              <a:lstStyle/>
              <a:p>
                <a:r>
                  <a:rPr lang="pt-PT" sz="1200" dirty="0"/>
                  <a:t>Ensino básico</a:t>
                </a:r>
              </a:p>
            </p:txBody>
          </p:sp>
          <p:sp>
            <p:nvSpPr>
              <p:cNvPr id="16" name="Retângulo 15"/>
              <p:cNvSpPr/>
              <p:nvPr/>
            </p:nvSpPr>
            <p:spPr>
              <a:xfrm>
                <a:off x="9370146" y="4791810"/>
                <a:ext cx="287594" cy="154858"/>
              </a:xfrm>
              <a:prstGeom prst="rect">
                <a:avLst/>
              </a:prstGeom>
              <a:solidFill>
                <a:srgbClr val="13E307"/>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17" name="CaixaDeTexto 16"/>
              <p:cNvSpPr txBox="1"/>
              <p:nvPr/>
            </p:nvSpPr>
            <p:spPr>
              <a:xfrm>
                <a:off x="9639784" y="4739143"/>
                <a:ext cx="1218443" cy="276999"/>
              </a:xfrm>
              <a:prstGeom prst="rect">
                <a:avLst/>
              </a:prstGeom>
              <a:noFill/>
            </p:spPr>
            <p:txBody>
              <a:bodyPr wrap="square" rtlCol="0">
                <a:spAutoFit/>
              </a:bodyPr>
              <a:lstStyle/>
              <a:p>
                <a:r>
                  <a:rPr lang="pt-PT" sz="1200" dirty="0"/>
                  <a:t>Ensino secundário</a:t>
                </a:r>
              </a:p>
            </p:txBody>
          </p:sp>
          <p:sp>
            <p:nvSpPr>
              <p:cNvPr id="18" name="Retângulo 17"/>
              <p:cNvSpPr/>
              <p:nvPr/>
            </p:nvSpPr>
            <p:spPr>
              <a:xfrm>
                <a:off x="9368913" y="4999222"/>
                <a:ext cx="287594" cy="154858"/>
              </a:xfrm>
              <a:prstGeom prst="rect">
                <a:avLst/>
              </a:prstGeom>
              <a:solidFill>
                <a:srgbClr val="E208D0"/>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19" name="CaixaDeTexto 18"/>
              <p:cNvSpPr txBox="1"/>
              <p:nvPr/>
            </p:nvSpPr>
            <p:spPr>
              <a:xfrm>
                <a:off x="9638551" y="4946555"/>
                <a:ext cx="1331401" cy="276999"/>
              </a:xfrm>
              <a:prstGeom prst="rect">
                <a:avLst/>
              </a:prstGeom>
              <a:noFill/>
            </p:spPr>
            <p:txBody>
              <a:bodyPr wrap="square" rtlCol="0">
                <a:spAutoFit/>
              </a:bodyPr>
              <a:lstStyle/>
              <a:p>
                <a:r>
                  <a:rPr lang="pt-PT" sz="1200" dirty="0"/>
                  <a:t>Ensino pós-secundário</a:t>
                </a:r>
              </a:p>
            </p:txBody>
          </p:sp>
          <p:sp>
            <p:nvSpPr>
              <p:cNvPr id="20" name="Retângulo 19"/>
              <p:cNvSpPr/>
              <p:nvPr/>
            </p:nvSpPr>
            <p:spPr>
              <a:xfrm>
                <a:off x="9368913" y="5190240"/>
                <a:ext cx="287594" cy="154858"/>
              </a:xfrm>
              <a:prstGeom prst="rect">
                <a:avLst/>
              </a:prstGeom>
              <a:solidFill>
                <a:srgbClr val="012CAB"/>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21" name="CaixaDeTexto 20"/>
              <p:cNvSpPr txBox="1"/>
              <p:nvPr/>
            </p:nvSpPr>
            <p:spPr>
              <a:xfrm>
                <a:off x="9638551" y="5137573"/>
                <a:ext cx="951271" cy="276999"/>
              </a:xfrm>
              <a:prstGeom prst="rect">
                <a:avLst/>
              </a:prstGeom>
              <a:noFill/>
            </p:spPr>
            <p:txBody>
              <a:bodyPr wrap="square" rtlCol="0">
                <a:spAutoFit/>
              </a:bodyPr>
              <a:lstStyle/>
              <a:p>
                <a:r>
                  <a:rPr lang="pt-PT" sz="1200" dirty="0"/>
                  <a:t>Ensino superior</a:t>
                </a:r>
              </a:p>
            </p:txBody>
          </p:sp>
        </p:grpSp>
        <p:sp>
          <p:nvSpPr>
            <p:cNvPr id="9" name="CaixaDeTexto 8"/>
            <p:cNvSpPr txBox="1"/>
            <p:nvPr/>
          </p:nvSpPr>
          <p:spPr>
            <a:xfrm>
              <a:off x="9290062" y="3126503"/>
              <a:ext cx="1321334" cy="276999"/>
            </a:xfrm>
            <a:prstGeom prst="rect">
              <a:avLst/>
            </a:prstGeom>
            <a:noFill/>
          </p:spPr>
          <p:txBody>
            <a:bodyPr wrap="square" rtlCol="0">
              <a:spAutoFit/>
            </a:bodyPr>
            <a:lstStyle/>
            <a:p>
              <a:r>
                <a:rPr lang="pt-PT" sz="1200" b="1" dirty="0"/>
                <a:t>Legenda:</a:t>
              </a:r>
            </a:p>
          </p:txBody>
        </p:sp>
      </p:grpSp>
      <p:sp>
        <p:nvSpPr>
          <p:cNvPr id="28" name="CaixaDeTexto 27"/>
          <p:cNvSpPr txBox="1"/>
          <p:nvPr/>
        </p:nvSpPr>
        <p:spPr>
          <a:xfrm>
            <a:off x="7855033" y="267866"/>
            <a:ext cx="4032167" cy="830997"/>
          </a:xfrm>
          <a:prstGeom prst="rect">
            <a:avLst/>
          </a:prstGeom>
          <a:noFill/>
        </p:spPr>
        <p:txBody>
          <a:bodyPr wrap="square" rtlCol="0">
            <a:spAutoFit/>
          </a:bodyPr>
          <a:lstStyle/>
          <a:p>
            <a:pPr algn="just"/>
            <a:r>
              <a:rPr lang="pt-PT" sz="1600" b="1" dirty="0">
                <a:solidFill>
                  <a:srgbClr val="317885"/>
                </a:solidFill>
                <a:latin typeface="HurmeGeometricSans4 Regular" panose="020B0500020000000000" pitchFamily="34" charset="0"/>
              </a:rPr>
              <a:t>População empregada por nível de escolaridade (%), por freguesia do concelho de Vila Nova de Famalicão</a:t>
            </a:r>
          </a:p>
        </p:txBody>
      </p:sp>
    </p:spTree>
    <p:extLst>
      <p:ext uri="{BB962C8B-B14F-4D97-AF65-F5344CB8AC3E}">
        <p14:creationId xmlns:p14="http://schemas.microsoft.com/office/powerpoint/2010/main" val="39659687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2" name="Retângulo 1"/>
          <p:cNvSpPr/>
          <p:nvPr/>
        </p:nvSpPr>
        <p:spPr>
          <a:xfrm>
            <a:off x="599091" y="1564872"/>
            <a:ext cx="10988564" cy="3416320"/>
          </a:xfrm>
          <a:prstGeom prst="rect">
            <a:avLst/>
          </a:prstGeom>
          <a:solidFill>
            <a:srgbClr val="EAEFF7"/>
          </a:solidFill>
          <a:ln w="76200">
            <a:solidFill>
              <a:srgbClr val="005666"/>
            </a:solidFill>
          </a:ln>
        </p:spPr>
        <p:txBody>
          <a:bodyPr wrap="square">
            <a:spAutoFit/>
          </a:bodyPr>
          <a:lstStyle/>
          <a:p>
            <a:pPr>
              <a:lnSpc>
                <a:spcPct val="200000"/>
              </a:lnSpc>
            </a:pPr>
            <a:r>
              <a:rPr lang="pt-PT" dirty="0"/>
              <a:t>Relativamente às freguesias do concelho de Vila Nova de Famalicão verifica-se que a união das freguesias de Antas e Abade de Vermoim é a que possui a maior proporção de população empregada com o ensino superior 35,6%, seguido da união das freguesias de Vila Nova de Famalicão e Calendário com cerca de 28,5%. No sentido oposto, destaca-se a freguesia de Vilarinho das Cambas (8,8%), a união </a:t>
            </a:r>
            <a:r>
              <a:rPr lang="pt-PT" dirty="0" smtClean="0"/>
              <a:t>de </a:t>
            </a:r>
            <a:r>
              <a:rPr lang="pt-PT" dirty="0"/>
              <a:t>freguesias de Arnoso (Santa Maria e Santa Eulália) e Sezures (10,1%) e por fim a freguesia de Fradelos (10,7%), por serem aquelas com a menor proporção de população empregada com o ensino superior.</a:t>
            </a:r>
          </a:p>
        </p:txBody>
      </p:sp>
      <p:sp>
        <p:nvSpPr>
          <p:cNvPr id="3" name="CaixaDeTexto 2"/>
          <p:cNvSpPr txBox="1"/>
          <p:nvPr/>
        </p:nvSpPr>
        <p:spPr>
          <a:xfrm>
            <a:off x="599091" y="1044095"/>
            <a:ext cx="3365715" cy="369332"/>
          </a:xfrm>
          <a:prstGeom prst="rect">
            <a:avLst/>
          </a:prstGeom>
          <a:noFill/>
        </p:spPr>
        <p:txBody>
          <a:bodyPr wrap="square" rtlCol="0">
            <a:spAutoFit/>
          </a:bodyPr>
          <a:lstStyle/>
          <a:p>
            <a:r>
              <a:rPr lang="pt-PT" dirty="0">
                <a:solidFill>
                  <a:srgbClr val="005565"/>
                </a:solidFill>
                <a:latin typeface="HurmeGeometricSans4 Black" panose="020B0A00020000000000" pitchFamily="34" charset="0"/>
              </a:rPr>
              <a:t>Conclusão:</a:t>
            </a:r>
          </a:p>
        </p:txBody>
      </p:sp>
      <p:sp>
        <p:nvSpPr>
          <p:cNvPr id="5" name="CaixaDeTexto 4"/>
          <p:cNvSpPr txBox="1"/>
          <p:nvPr/>
        </p:nvSpPr>
        <p:spPr>
          <a:xfrm>
            <a:off x="599091" y="5284083"/>
            <a:ext cx="9823620" cy="430887"/>
          </a:xfrm>
          <a:prstGeom prst="rect">
            <a:avLst/>
          </a:prstGeom>
          <a:noFill/>
        </p:spPr>
        <p:txBody>
          <a:bodyPr wrap="square" rtlCol="0">
            <a:spAutoFit/>
          </a:bodyPr>
          <a:lstStyle/>
          <a:p>
            <a:r>
              <a:rPr lang="pt-PT" sz="1100" b="1" dirty="0"/>
              <a:t>Fonte: </a:t>
            </a:r>
            <a:r>
              <a:rPr lang="pt-PT" sz="1100" dirty="0"/>
              <a:t>Relatório de avaliação do ordenamento do território de Vila Nova de Famalicão, maio de 2019, Câmara Municipal de Vila Nova de Famalicão, DOGU/DOTPU </a:t>
            </a:r>
          </a:p>
          <a:p>
            <a:r>
              <a:rPr lang="pt-PT" sz="1100" dirty="0"/>
              <a:t> </a:t>
            </a:r>
          </a:p>
        </p:txBody>
      </p:sp>
    </p:spTree>
    <p:extLst>
      <p:ext uri="{BB962C8B-B14F-4D97-AF65-F5344CB8AC3E}">
        <p14:creationId xmlns:p14="http://schemas.microsoft.com/office/powerpoint/2010/main" val="4066171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497757381"/>
              </p:ext>
            </p:extLst>
          </p:nvPr>
        </p:nvGraphicFramePr>
        <p:xfrm>
          <a:off x="693683" y="1058979"/>
          <a:ext cx="10972800" cy="3662680"/>
        </p:xfrm>
        <a:graphic>
          <a:graphicData uri="http://schemas.openxmlformats.org/drawingml/2006/table">
            <a:tbl>
              <a:tblPr firstRow="1" firstCol="1" bandRow="1">
                <a:tableStyleId>{5C22544A-7EE6-4342-B048-85BDC9FD1C3A}</a:tableStyleId>
              </a:tblPr>
              <a:tblGrid>
                <a:gridCol w="10972800">
                  <a:extLst>
                    <a:ext uri="{9D8B030D-6E8A-4147-A177-3AD203B41FA5}">
                      <a16:colId xmlns:a16="http://schemas.microsoft.com/office/drawing/2014/main" val="197908699"/>
                    </a:ext>
                  </a:extLst>
                </a:gridCol>
              </a:tblGrid>
              <a:tr h="231832">
                <a:tc>
                  <a:txBody>
                    <a:bodyPr/>
                    <a:lstStyle/>
                    <a:p>
                      <a:pPr algn="l">
                        <a:lnSpc>
                          <a:spcPct val="150000"/>
                        </a:lnSpc>
                        <a:spcBef>
                          <a:spcPts val="300"/>
                        </a:spcBef>
                        <a:spcAft>
                          <a:spcPts val="300"/>
                        </a:spcAft>
                        <a:tabLst>
                          <a:tab pos="2409190" algn="l"/>
                        </a:tabLst>
                      </a:pPr>
                      <a:r>
                        <a:rPr lang="pt-PT" sz="1600" dirty="0">
                          <a:solidFill>
                            <a:schemeClr val="bg1"/>
                          </a:solidFill>
                          <a:effectLst/>
                          <a:latin typeface="HurmeGeometricSans4 Regular" panose="020B0500020000000000" pitchFamily="34" charset="0"/>
                        </a:rPr>
                        <a:t>População empregada por setor de atividade económica</a:t>
                      </a:r>
                      <a:endParaRPr lang="pt-PT" sz="1600" dirty="0">
                        <a:solidFill>
                          <a:schemeClr val="bg1"/>
                        </a:solidFill>
                        <a:effectLst/>
                        <a:latin typeface="HurmeGeometricSans4 Regular" panose="020B0500020000000000" pitchFamily="34" charset="0"/>
                        <a:cs typeface="Times New Roman" panose="02020603050405020304" pitchFamily="18" charset="0"/>
                      </a:endParaRPr>
                    </a:p>
                  </a:txBody>
                  <a:tcPr marL="63227" marR="63227" marT="0" marB="0" anchor="ctr">
                    <a:solidFill>
                      <a:srgbClr val="1596A3"/>
                    </a:solidFill>
                  </a:tcPr>
                </a:tc>
                <a:extLst>
                  <a:ext uri="{0D108BD9-81ED-4DB2-BD59-A6C34878D82A}">
                    <a16:rowId xmlns:a16="http://schemas.microsoft.com/office/drawing/2014/main" val="3001495129"/>
                  </a:ext>
                </a:extLst>
              </a:tr>
              <a:tr h="377253">
                <a:tc>
                  <a:txBody>
                    <a:bodyPr/>
                    <a:lstStyle/>
                    <a:p>
                      <a:pPr algn="just">
                        <a:lnSpc>
                          <a:spcPct val="115000"/>
                        </a:lnSpc>
                        <a:spcBef>
                          <a:spcPts val="300"/>
                        </a:spcBef>
                        <a:spcAft>
                          <a:spcPts val="300"/>
                        </a:spcAft>
                        <a:tabLst>
                          <a:tab pos="2409190" algn="l"/>
                        </a:tabLst>
                      </a:pPr>
                      <a:endParaRPr lang="pt-PT" sz="1600" b="0" dirty="0">
                        <a:solidFill>
                          <a:schemeClr val="tx1"/>
                        </a:solidFill>
                        <a:effectLst/>
                        <a:latin typeface="HurmeGeometricSans4 Regular" panose="020B0500020000000000" pitchFamily="34" charset="0"/>
                      </a:endParaRPr>
                    </a:p>
                    <a:p>
                      <a:pPr algn="just">
                        <a:lnSpc>
                          <a:spcPct val="115000"/>
                        </a:lnSpc>
                        <a:spcBef>
                          <a:spcPts val="300"/>
                        </a:spcBef>
                        <a:spcAft>
                          <a:spcPts val="300"/>
                        </a:spcAft>
                        <a:tabLst>
                          <a:tab pos="2409190" algn="l"/>
                        </a:tabLst>
                      </a:pPr>
                      <a:r>
                        <a:rPr lang="pt-PT" sz="1600" b="0" dirty="0">
                          <a:solidFill>
                            <a:schemeClr val="tx1"/>
                          </a:solidFill>
                          <a:effectLst/>
                          <a:latin typeface="HurmeGeometricSans4 Regular" panose="020B0500020000000000" pitchFamily="34" charset="0"/>
                        </a:rPr>
                        <a:t>Descrição sumária</a:t>
                      </a:r>
                    </a:p>
                    <a:p>
                      <a:pPr algn="just">
                        <a:lnSpc>
                          <a:spcPct val="115000"/>
                        </a:lnSpc>
                        <a:spcBef>
                          <a:spcPts val="300"/>
                        </a:spcBef>
                        <a:spcAft>
                          <a:spcPts val="300"/>
                        </a:spcAft>
                        <a:tabLst>
                          <a:tab pos="2409190" algn="l"/>
                        </a:tabLst>
                      </a:pPr>
                      <a:r>
                        <a:rPr lang="pt-PT" sz="1600" b="0" dirty="0">
                          <a:solidFill>
                            <a:schemeClr val="tx1"/>
                          </a:solidFill>
                          <a:effectLst/>
                          <a:latin typeface="HurmeGeometricSans4 Regular" panose="020B0500020000000000" pitchFamily="34" charset="0"/>
                        </a:rPr>
                        <a:t>Distribuição da população empregada por setores de atividade económica (primário, secundário e terciário).</a:t>
                      </a:r>
                    </a:p>
                    <a:p>
                      <a:pPr algn="just">
                        <a:lnSpc>
                          <a:spcPct val="115000"/>
                        </a:lnSpc>
                        <a:spcBef>
                          <a:spcPts val="300"/>
                        </a:spcBef>
                        <a:spcAft>
                          <a:spcPts val="300"/>
                        </a:spcAft>
                        <a:tabLst>
                          <a:tab pos="2409190" algn="l"/>
                        </a:tabLst>
                      </a:pPr>
                      <a:r>
                        <a:rPr lang="pt-PT" sz="1600" b="0" dirty="0" smtClean="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rPr>
                        <a:t>A atividade económica inclui a agricultura, a indústria transformadora, a construção e obras públicas, o comércio e outros ramos de atividade em que se podem agrupar quem produz o mesmo tipo de bens e de serviços. </a:t>
                      </a:r>
                    </a:p>
                    <a:p>
                      <a:pPr algn="just">
                        <a:lnSpc>
                          <a:spcPct val="115000"/>
                        </a:lnSpc>
                        <a:spcBef>
                          <a:spcPts val="300"/>
                        </a:spcBef>
                        <a:spcAft>
                          <a:spcPts val="300"/>
                        </a:spcAft>
                        <a:tabLst>
                          <a:tab pos="2409190" algn="l"/>
                        </a:tabLst>
                      </a:pPr>
                      <a:r>
                        <a:rPr lang="pt-PT" sz="1600" b="0" dirty="0" smtClean="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rPr>
                        <a:t>É frequente agrupar as atividades económicas em três grandes sectores: </a:t>
                      </a:r>
                    </a:p>
                    <a:p>
                      <a:pPr marL="173038" indent="0" algn="just">
                        <a:lnSpc>
                          <a:spcPct val="115000"/>
                        </a:lnSpc>
                        <a:spcBef>
                          <a:spcPts val="300"/>
                        </a:spcBef>
                        <a:spcAft>
                          <a:spcPts val="300"/>
                        </a:spcAft>
                        <a:tabLst>
                          <a:tab pos="2409190" algn="l"/>
                        </a:tabLst>
                      </a:pPr>
                      <a:r>
                        <a:rPr lang="pt-PT" sz="1600" b="0" dirty="0" smtClean="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rPr>
                        <a:t>1.</a:t>
                      </a:r>
                      <a:r>
                        <a:rPr lang="pt-PT" sz="1600" b="0" baseline="0" dirty="0" smtClean="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rPr>
                        <a:t> </a:t>
                      </a:r>
                      <a:r>
                        <a:rPr lang="pt-PT" sz="1600" b="0" dirty="0" smtClean="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rPr>
                        <a:t>Primário, incluindo agricultura, floresta, caça, pesca e extração mineral; </a:t>
                      </a:r>
                    </a:p>
                    <a:p>
                      <a:pPr marL="342900" indent="-169863" algn="just">
                        <a:lnSpc>
                          <a:spcPct val="115000"/>
                        </a:lnSpc>
                        <a:spcBef>
                          <a:spcPts val="300"/>
                        </a:spcBef>
                        <a:spcAft>
                          <a:spcPts val="300"/>
                        </a:spcAft>
                        <a:buAutoNum type="arabicPeriod" startAt="2"/>
                        <a:tabLst>
                          <a:tab pos="2409190" algn="l"/>
                        </a:tabLst>
                      </a:pPr>
                      <a:r>
                        <a:rPr lang="pt-PT" sz="1600" b="0" dirty="0" smtClean="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rPr>
                        <a:t>Secundário, incluindo indústria transformadora e construção; </a:t>
                      </a:r>
                    </a:p>
                    <a:p>
                      <a:pPr marL="342900" indent="-169863" algn="just">
                        <a:lnSpc>
                          <a:spcPct val="115000"/>
                        </a:lnSpc>
                        <a:spcBef>
                          <a:spcPts val="300"/>
                        </a:spcBef>
                        <a:spcAft>
                          <a:spcPts val="300"/>
                        </a:spcAft>
                        <a:buAutoNum type="arabicPeriod" startAt="2"/>
                        <a:tabLst>
                          <a:tab pos="2409190" algn="l"/>
                        </a:tabLst>
                      </a:pPr>
                      <a:r>
                        <a:rPr lang="pt-PT" sz="1600" b="0" dirty="0" smtClean="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rPr>
                        <a:t>Terciário, incluindo os serviços, tais como comércio, transportes, administração pública, educação ou saúde. </a:t>
                      </a:r>
                      <a:endParaRPr lang="pt-PT" sz="1600" b="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3227" marR="63227" marT="0" marB="0">
                    <a:noFill/>
                  </a:tcPr>
                </a:tc>
                <a:extLst>
                  <a:ext uri="{0D108BD9-81ED-4DB2-BD59-A6C34878D82A}">
                    <a16:rowId xmlns:a16="http://schemas.microsoft.com/office/drawing/2014/main" val="1894082868"/>
                  </a:ext>
                </a:extLst>
              </a:tr>
            </a:tbl>
          </a:graphicData>
        </a:graphic>
      </p:graphicFrame>
      <p:sp>
        <p:nvSpPr>
          <p:cNvPr id="3" name="Retângulo 2"/>
          <p:cNvSpPr/>
          <p:nvPr/>
        </p:nvSpPr>
        <p:spPr>
          <a:xfrm>
            <a:off x="693683" y="5009277"/>
            <a:ext cx="10352567" cy="594009"/>
          </a:xfrm>
          <a:prstGeom prst="rect">
            <a:avLst/>
          </a:prstGeom>
        </p:spPr>
        <p:txBody>
          <a:bodyPr wrap="square">
            <a:spAutoFit/>
          </a:bodyPr>
          <a:lstStyle/>
          <a:p>
            <a:pPr>
              <a:lnSpc>
                <a:spcPct val="115000"/>
              </a:lnSpc>
              <a:spcBef>
                <a:spcPts val="300"/>
              </a:spcBef>
              <a:spcAft>
                <a:spcPts val="300"/>
              </a:spcAft>
              <a:tabLst>
                <a:tab pos="2409190" algn="l"/>
              </a:tabLst>
            </a:pPr>
            <a:r>
              <a:rPr lang="pt-PT" sz="1200" b="1" dirty="0">
                <a:latin typeface="HurmeGeometricSans4 Regular" panose="020B0500020000000000" pitchFamily="34" charset="0"/>
              </a:rPr>
              <a:t>Fonte: </a:t>
            </a:r>
            <a:r>
              <a:rPr lang="pt-PT" sz="1200" dirty="0">
                <a:latin typeface="HurmeGeometricSans4 Regular" panose="020B0500020000000000" pitchFamily="34" charset="0"/>
                <a:ea typeface="Calibri" panose="020F0502020204030204" pitchFamily="34" charset="0"/>
                <a:cs typeface="Times New Roman" panose="02020603050405020304" pitchFamily="18" charset="0"/>
              </a:rPr>
              <a:t>INE – Recenseamento Geral da População e da </a:t>
            </a:r>
            <a:r>
              <a:rPr lang="pt-PT" sz="1200" dirty="0" smtClean="0">
                <a:latin typeface="HurmeGeometricSans4 Regular" panose="020B0500020000000000" pitchFamily="34" charset="0"/>
                <a:ea typeface="Calibri" panose="020F0502020204030204" pitchFamily="34" charset="0"/>
                <a:cs typeface="Times New Roman" panose="02020603050405020304" pitchFamily="18" charset="0"/>
              </a:rPr>
              <a:t>Habitação</a:t>
            </a:r>
          </a:p>
          <a:p>
            <a:pPr>
              <a:lnSpc>
                <a:spcPct val="115000"/>
              </a:lnSpc>
              <a:spcBef>
                <a:spcPts val="300"/>
              </a:spcBef>
              <a:spcAft>
                <a:spcPts val="300"/>
              </a:spcAft>
              <a:tabLst>
                <a:tab pos="2409190" algn="l"/>
              </a:tabLst>
            </a:pPr>
            <a:r>
              <a:rPr lang="pt-PT" sz="1200" dirty="0" smtClean="0">
                <a:latin typeface="HurmeGeometricSans4 Regular" panose="020B0500020000000000" pitchFamily="34" charset="0"/>
              </a:rPr>
              <a:t>               PORDATA</a:t>
            </a:r>
            <a:r>
              <a:rPr lang="pt-PT" sz="1200" dirty="0">
                <a:latin typeface="HurmeGeometricSans4 Regular" panose="020B0500020000000000" pitchFamily="34" charset="0"/>
              </a:rPr>
              <a:t>, Base de Dados Portugal Contemporâneo, 2018</a:t>
            </a:r>
          </a:p>
        </p:txBody>
      </p:sp>
    </p:spTree>
    <p:extLst>
      <p:ext uri="{BB962C8B-B14F-4D97-AF65-F5344CB8AC3E}">
        <p14:creationId xmlns:p14="http://schemas.microsoft.com/office/powerpoint/2010/main" val="2541028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2" name="Retângulo 1"/>
          <p:cNvSpPr/>
          <p:nvPr/>
        </p:nvSpPr>
        <p:spPr>
          <a:xfrm>
            <a:off x="2337660" y="293910"/>
            <a:ext cx="8823702" cy="646331"/>
          </a:xfrm>
          <a:prstGeom prst="rect">
            <a:avLst/>
          </a:prstGeom>
        </p:spPr>
        <p:txBody>
          <a:bodyPr wrap="square">
            <a:spAutoFit/>
          </a:bodyPr>
          <a:lstStyle/>
          <a:p>
            <a:r>
              <a:rPr lang="pt-PT" b="1" dirty="0">
                <a:solidFill>
                  <a:srgbClr val="005464"/>
                </a:solidFill>
                <a:latin typeface="HurmeGeometricSans4 Regular" panose="020B0500020000000000" pitchFamily="34" charset="0"/>
                <a:ea typeface="Calibri" panose="020F0502020204030204" pitchFamily="34" charset="0"/>
                <a:cs typeface="Times New Roman" panose="02020603050405020304" pitchFamily="18" charset="0"/>
              </a:rPr>
              <a:t>População residente empregada por setor de atividade (%) de Portugal, Região Norte  e Vila Nova de Famalicão, em 2001 e 2011</a:t>
            </a:r>
            <a:endParaRPr lang="pt-PT" dirty="0">
              <a:solidFill>
                <a:srgbClr val="005464"/>
              </a:solidFill>
            </a:endParaRPr>
          </a:p>
        </p:txBody>
      </p:sp>
      <p:graphicFrame>
        <p:nvGraphicFramePr>
          <p:cNvPr id="3" name="Gráfico 2"/>
          <p:cNvGraphicFramePr/>
          <p:nvPr/>
        </p:nvGraphicFramePr>
        <p:xfrm>
          <a:off x="1934704" y="1332854"/>
          <a:ext cx="8074617" cy="4990455"/>
        </p:xfrm>
        <a:graphic>
          <a:graphicData uri="http://schemas.openxmlformats.org/drawingml/2006/chart">
            <c:chart xmlns:c="http://schemas.openxmlformats.org/drawingml/2006/chart" xmlns:r="http://schemas.openxmlformats.org/officeDocument/2006/relationships" r:id="rId3"/>
          </a:graphicData>
        </a:graphic>
      </p:graphicFrame>
      <p:sp>
        <p:nvSpPr>
          <p:cNvPr id="4" name="Retângulo 3"/>
          <p:cNvSpPr/>
          <p:nvPr/>
        </p:nvSpPr>
        <p:spPr>
          <a:xfrm>
            <a:off x="2337660" y="6462204"/>
            <a:ext cx="9627031" cy="276999"/>
          </a:xfrm>
          <a:prstGeom prst="rect">
            <a:avLst/>
          </a:prstGeom>
        </p:spPr>
        <p:txBody>
          <a:bodyPr wrap="square">
            <a:spAutoFit/>
          </a:bodyPr>
          <a:lstStyle/>
          <a:p>
            <a:r>
              <a:rPr lang="pt-PT" sz="1200" b="1" dirty="0">
                <a:latin typeface="HurmeGeometricSans4 Regular" panose="020B0500020000000000" pitchFamily="34" charset="0"/>
                <a:ea typeface="Calibri" panose="020F0502020204030204" pitchFamily="34" charset="0"/>
                <a:cs typeface="Times New Roman" panose="02020603050405020304" pitchFamily="18" charset="0"/>
              </a:rPr>
              <a:t>Fonte: </a:t>
            </a:r>
            <a:r>
              <a:rPr lang="pt-PT" sz="1200" dirty="0">
                <a:latin typeface="HurmeGeometricSans4 Regular" panose="020B0500020000000000" pitchFamily="34" charset="0"/>
                <a:ea typeface="Calibri" panose="020F0502020204030204" pitchFamily="34" charset="0"/>
                <a:cs typeface="Times New Roman" panose="02020603050405020304" pitchFamily="18" charset="0"/>
              </a:rPr>
              <a:t>INE, Recenseamentos gerais da população e da habitação - Censos 2001 e 2011</a:t>
            </a:r>
            <a:endParaRPr lang="pt-PT" sz="1200" dirty="0"/>
          </a:p>
        </p:txBody>
      </p:sp>
    </p:spTree>
    <p:extLst>
      <p:ext uri="{BB962C8B-B14F-4D97-AF65-F5344CB8AC3E}">
        <p14:creationId xmlns:p14="http://schemas.microsoft.com/office/powerpoint/2010/main" val="1405109923"/>
      </p:ext>
    </p:extLst>
  </p:cSld>
  <p:clrMapOvr>
    <a:masterClrMapping/>
  </p:clrMapOvr>
  <p:transition spd="slow">
    <p:wheel spokes="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3" name="Retângulo 2"/>
          <p:cNvSpPr/>
          <p:nvPr/>
        </p:nvSpPr>
        <p:spPr>
          <a:xfrm>
            <a:off x="1048718" y="293248"/>
            <a:ext cx="10094563" cy="6186309"/>
          </a:xfrm>
          <a:prstGeom prst="rect">
            <a:avLst/>
          </a:prstGeom>
          <a:solidFill>
            <a:srgbClr val="EAEFF7"/>
          </a:solidFill>
          <a:ln w="76200">
            <a:solidFill>
              <a:srgbClr val="156877"/>
            </a:solidFill>
          </a:ln>
        </p:spPr>
        <p:txBody>
          <a:bodyPr wrap="square">
            <a:spAutoFit/>
          </a:bodyPr>
          <a:lstStyle/>
          <a:p>
            <a:pPr>
              <a:lnSpc>
                <a:spcPct val="200000"/>
              </a:lnSpc>
            </a:pPr>
            <a:r>
              <a:rPr lang="pt-PT" dirty="0">
                <a:latin typeface="HurmeGeometricSans4 Regular" panose="020B0500020000000000" pitchFamily="34" charset="0"/>
              </a:rPr>
              <a:t>De acordo com os dados dos Censos 2001 e 2011 a população empregada do concelho de Vila Nova de Famalicão a trabalhar no sector primário e secundário sofreram um decréscimo de 0,4 e 13,5 pontos percentuais, respetivamente. A mostrar uma tendência contrária temos o sector terciário que no último período intercensitário teve um aumento da população empregada de cerca de 13,9 pontos percentuais. Apesar de no último período intercensitário se ter verificado um crescimento da terciarização da economia municipal, o setor secundário continuava a ser o setor que empregava o maior número de população ativa.</a:t>
            </a:r>
          </a:p>
          <a:p>
            <a:pPr>
              <a:lnSpc>
                <a:spcPct val="200000"/>
              </a:lnSpc>
            </a:pPr>
            <a:r>
              <a:rPr lang="pt-PT" dirty="0">
                <a:latin typeface="HurmeGeometricSans4 Regular" panose="020B0500020000000000" pitchFamily="34" charset="0"/>
              </a:rPr>
              <a:t>Conforme é possível verificar no gráfico acima apresentado, a tendência para a terciarização da economia é ainda mais expressiva ao nível nacional e regional.</a:t>
            </a:r>
          </a:p>
          <a:p>
            <a:pPr>
              <a:lnSpc>
                <a:spcPct val="200000"/>
              </a:lnSpc>
            </a:pPr>
            <a:endParaRPr lang="pt-PT" dirty="0">
              <a:latin typeface="HurmeGeometricSans4 Regular" panose="020B0500020000000000" pitchFamily="34" charset="0"/>
            </a:endParaRPr>
          </a:p>
        </p:txBody>
      </p:sp>
      <p:sp>
        <p:nvSpPr>
          <p:cNvPr id="6" name="CaixaDeTexto 5"/>
          <p:cNvSpPr txBox="1"/>
          <p:nvPr/>
        </p:nvSpPr>
        <p:spPr>
          <a:xfrm>
            <a:off x="1048718" y="6048670"/>
            <a:ext cx="9823620" cy="430887"/>
          </a:xfrm>
          <a:prstGeom prst="rect">
            <a:avLst/>
          </a:prstGeom>
          <a:noFill/>
        </p:spPr>
        <p:txBody>
          <a:bodyPr wrap="square" rtlCol="0">
            <a:spAutoFit/>
          </a:bodyPr>
          <a:lstStyle/>
          <a:p>
            <a:r>
              <a:rPr lang="pt-PT" sz="1100" b="1" dirty="0"/>
              <a:t>Fonte: </a:t>
            </a:r>
            <a:r>
              <a:rPr lang="pt-PT" sz="1100" dirty="0"/>
              <a:t>Relatório de avaliação do ordenamento do território de Vila Nova de Famalicão, maio de 2019, Câmara Municipal de Vila Nova de Famalicão, DOGU/DOTPU </a:t>
            </a:r>
          </a:p>
          <a:p>
            <a:r>
              <a:rPr lang="pt-PT" sz="1100" dirty="0"/>
              <a:t> </a:t>
            </a:r>
          </a:p>
        </p:txBody>
      </p:sp>
    </p:spTree>
    <p:extLst>
      <p:ext uri="{BB962C8B-B14F-4D97-AF65-F5344CB8AC3E}">
        <p14:creationId xmlns:p14="http://schemas.microsoft.com/office/powerpoint/2010/main" val="11633598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13" name="Título 1"/>
          <p:cNvSpPr txBox="1">
            <a:spLocks/>
          </p:cNvSpPr>
          <p:nvPr/>
        </p:nvSpPr>
        <p:spPr>
          <a:xfrm>
            <a:off x="0" y="111533"/>
            <a:ext cx="12192000" cy="680809"/>
          </a:xfrm>
          <a:prstGeom prst="rect">
            <a:avLst/>
          </a:prstGeom>
          <a:solidFill>
            <a:srgbClr val="005666"/>
          </a:solidFill>
        </p:spPr>
        <p:txBody>
          <a:bodyPr bIns="91440" anchor="ctr" anchorCtr="0">
            <a:normAutofit fontScale="92500"/>
          </a:bodyPr>
          <a:lstStyle>
            <a:lvl1pPr algn="ctr" rtl="0" eaLnBrk="1" latinLnBrk="0" hangingPunct="1">
              <a:spcBef>
                <a:spcPct val="0"/>
              </a:spcBef>
              <a:buNone/>
              <a:defRPr kumimoji="0" lang="en-US" sz="4000" kern="1200" dirty="0">
                <a:solidFill>
                  <a:srgbClr val="FFFFFF"/>
                </a:solidFill>
                <a:latin typeface="+mj-lt"/>
                <a:ea typeface="+mj-ea"/>
                <a:cs typeface="+mj-cs"/>
              </a:defRPr>
            </a:lvl1pPr>
          </a:lstStyle>
          <a:p>
            <a:pPr lvl="0" algn="just">
              <a:defRPr/>
            </a:pPr>
            <a:r>
              <a:rPr kumimoji="0" lang="pt-PT" sz="2600" b="1" i="0" u="none" strike="noStrike" kern="1200" cap="none" spc="0" normalizeH="0" baseline="0" noProof="0" dirty="0">
                <a:ln>
                  <a:noFill/>
                </a:ln>
                <a:solidFill>
                  <a:schemeClr val="bg1"/>
                </a:solidFill>
                <a:effectLst/>
                <a:uLnTx/>
                <a:uFillTx/>
                <a:latin typeface="+mn-lt"/>
                <a:ea typeface="+mj-ea"/>
                <a:cs typeface="Calibri" panose="020F0502020204030204" pitchFamily="34" charset="0"/>
              </a:rPr>
              <a:t>Divisão Estatística de Portugal Continental </a:t>
            </a:r>
            <a:r>
              <a:rPr kumimoji="0" lang="pt-PT" sz="1400" i="0" u="none" strike="noStrike" kern="1200" cap="none" spc="0" normalizeH="0" baseline="0" noProof="0" dirty="0">
                <a:ln>
                  <a:noFill/>
                </a:ln>
                <a:solidFill>
                  <a:schemeClr val="bg1"/>
                </a:solidFill>
                <a:effectLst/>
                <a:uLnTx/>
                <a:uFillTx/>
                <a:latin typeface="Arial Rounded MT Bold" panose="020F0704030504030204" pitchFamily="34" charset="0"/>
                <a:cs typeface="Calibri" panose="020F0502020204030204" pitchFamily="34" charset="0"/>
              </a:rPr>
              <a:t>(NUTS 2013): </a:t>
            </a:r>
            <a:r>
              <a:rPr kumimoji="0" lang="pt-PT" sz="1500" i="0" u="none" strike="noStrike" kern="1200" cap="none" spc="0" normalizeH="0" baseline="0" noProof="0" dirty="0">
                <a:ln>
                  <a:noFill/>
                </a:ln>
                <a:solidFill>
                  <a:schemeClr val="bg1"/>
                </a:solidFill>
                <a:effectLst/>
                <a:uLnTx/>
                <a:uFillTx/>
                <a:latin typeface="Arial Rounded MT Bold" panose="020F0704030504030204" pitchFamily="34" charset="0"/>
                <a:cs typeface="Calibri" panose="020F0502020204030204" pitchFamily="34" charset="0"/>
              </a:rPr>
              <a:t>308 municípios</a:t>
            </a:r>
            <a:r>
              <a:rPr kumimoji="0" lang="pt-PT" sz="1500" i="0" u="none" strike="noStrike" kern="1200" cap="none" spc="0" normalizeH="0" noProof="0" dirty="0">
                <a:ln>
                  <a:noFill/>
                </a:ln>
                <a:solidFill>
                  <a:schemeClr val="bg1"/>
                </a:solidFill>
                <a:effectLst/>
                <a:uLnTx/>
                <a:uFillTx/>
                <a:latin typeface="Arial Rounded MT Bold" panose="020F0704030504030204" pitchFamily="34" charset="0"/>
                <a:cs typeface="Calibri" panose="020F0502020204030204" pitchFamily="34" charset="0"/>
              </a:rPr>
              <a:t> agrupados em 25 NUTS III, </a:t>
            </a:r>
            <a:r>
              <a:rPr lang="pt-PT" sz="1500" dirty="0">
                <a:latin typeface="HurmeGeometricSans4 Regular" panose="020B0500020000000000" pitchFamily="34" charset="0"/>
              </a:rPr>
              <a:t>7 NUTS II e 3 NUTS I</a:t>
            </a:r>
            <a:endParaRPr kumimoji="0" lang="pt-PT" sz="1500" i="0" u="none" strike="noStrike" kern="1200" cap="none" spc="0" normalizeH="0" baseline="0" noProof="0" dirty="0">
              <a:ln>
                <a:noFill/>
              </a:ln>
              <a:solidFill>
                <a:schemeClr val="bg1"/>
              </a:solidFill>
              <a:effectLst/>
              <a:uLnTx/>
              <a:uFillTx/>
              <a:latin typeface="Arial Rounded MT Bold" panose="020F0704030504030204" pitchFamily="34" charset="0"/>
              <a:cs typeface="Calibri" panose="020F0502020204030204" pitchFamily="34" charset="0"/>
            </a:endParaRPr>
          </a:p>
        </p:txBody>
      </p:sp>
      <p:pic>
        <p:nvPicPr>
          <p:cNvPr id="17" name="Imagem 16"/>
          <p:cNvPicPr>
            <a:picLocks noChangeAspect="1"/>
          </p:cNvPicPr>
          <p:nvPr/>
        </p:nvPicPr>
        <p:blipFill>
          <a:blip r:embed="rId3">
            <a:clrChange>
              <a:clrFrom>
                <a:srgbClr val="FFFFFF"/>
              </a:clrFrom>
              <a:clrTo>
                <a:srgbClr val="FFFFFF">
                  <a:alpha val="0"/>
                </a:srgbClr>
              </a:clrTo>
            </a:clrChange>
          </a:blip>
          <a:stretch>
            <a:fillRect/>
          </a:stretch>
        </p:blipFill>
        <p:spPr>
          <a:xfrm>
            <a:off x="165954" y="890941"/>
            <a:ext cx="2828925" cy="5857875"/>
          </a:xfrm>
          <a:prstGeom prst="rect">
            <a:avLst/>
          </a:prstGeom>
        </p:spPr>
      </p:pic>
      <p:sp>
        <p:nvSpPr>
          <p:cNvPr id="16" name="CaixaDeTexto 15"/>
          <p:cNvSpPr txBox="1"/>
          <p:nvPr/>
        </p:nvSpPr>
        <p:spPr>
          <a:xfrm>
            <a:off x="10093561" y="878764"/>
            <a:ext cx="1403131" cy="276999"/>
          </a:xfrm>
          <a:prstGeom prst="rect">
            <a:avLst/>
          </a:prstGeom>
          <a:noFill/>
        </p:spPr>
        <p:txBody>
          <a:bodyPr wrap="square" rtlCol="0">
            <a:spAutoFit/>
          </a:bodyPr>
          <a:lstStyle/>
          <a:p>
            <a:r>
              <a:rPr lang="pt-PT" sz="1200" dirty="0"/>
              <a:t>NUT III - AVE</a:t>
            </a:r>
          </a:p>
        </p:txBody>
      </p:sp>
      <p:pic>
        <p:nvPicPr>
          <p:cNvPr id="21" name="Imagem 20"/>
          <p:cNvPicPr>
            <a:picLocks noChangeAspect="1"/>
          </p:cNvPicPr>
          <p:nvPr/>
        </p:nvPicPr>
        <p:blipFill>
          <a:blip r:embed="rId4">
            <a:clrChange>
              <a:clrFrom>
                <a:srgbClr val="FFFFFF"/>
              </a:clrFrom>
              <a:clrTo>
                <a:srgbClr val="FFFFFF">
                  <a:alpha val="0"/>
                </a:srgbClr>
              </a:clrTo>
            </a:clrChange>
          </a:blip>
          <a:stretch>
            <a:fillRect/>
          </a:stretch>
        </p:blipFill>
        <p:spPr>
          <a:xfrm>
            <a:off x="8948197" y="1066673"/>
            <a:ext cx="3128835" cy="2752515"/>
          </a:xfrm>
          <a:prstGeom prst="rect">
            <a:avLst/>
          </a:prstGeom>
        </p:spPr>
      </p:pic>
      <p:pic>
        <p:nvPicPr>
          <p:cNvPr id="22" name="Imagem 21"/>
          <p:cNvPicPr>
            <a:picLocks noChangeAspect="1"/>
          </p:cNvPicPr>
          <p:nvPr/>
        </p:nvPicPr>
        <p:blipFill rotWithShape="1">
          <a:blip r:embed="rId5" cstate="print">
            <a:extLst>
              <a:ext uri="{28A0092B-C50C-407E-A947-70E740481C1C}">
                <a14:useLocalDpi xmlns:a14="http://schemas.microsoft.com/office/drawing/2010/main" val="0"/>
              </a:ext>
            </a:extLst>
          </a:blip>
          <a:srcRect l="81285" t="13731" r="3096" b="57811"/>
          <a:stretch/>
        </p:blipFill>
        <p:spPr>
          <a:xfrm>
            <a:off x="9498237" y="3591603"/>
            <a:ext cx="2028754" cy="2613618"/>
          </a:xfrm>
          <a:prstGeom prst="rect">
            <a:avLst/>
          </a:prstGeom>
        </p:spPr>
      </p:pic>
      <p:pic>
        <p:nvPicPr>
          <p:cNvPr id="2" name="Imagem 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84033" y="543575"/>
            <a:ext cx="8929310" cy="6314425"/>
          </a:xfrm>
          <a:prstGeom prst="rect">
            <a:avLst/>
          </a:prstGeom>
        </p:spPr>
      </p:pic>
      <p:cxnSp>
        <p:nvCxnSpPr>
          <p:cNvPr id="6" name="Conexão reta 5"/>
          <p:cNvCxnSpPr/>
          <p:nvPr/>
        </p:nvCxnSpPr>
        <p:spPr>
          <a:xfrm>
            <a:off x="7397086" y="1901574"/>
            <a:ext cx="2866030" cy="5413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487699"/>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3" name="Retângulo 2"/>
          <p:cNvSpPr/>
          <p:nvPr/>
        </p:nvSpPr>
        <p:spPr>
          <a:xfrm>
            <a:off x="8456169" y="304251"/>
            <a:ext cx="3588686" cy="1077218"/>
          </a:xfrm>
          <a:prstGeom prst="rect">
            <a:avLst/>
          </a:prstGeom>
        </p:spPr>
        <p:txBody>
          <a:bodyPr wrap="square">
            <a:spAutoFit/>
          </a:bodyPr>
          <a:lstStyle/>
          <a:p>
            <a:r>
              <a:rPr lang="pt-PT" sz="1600" b="1" dirty="0">
                <a:solidFill>
                  <a:srgbClr val="317885"/>
                </a:solidFill>
                <a:latin typeface="HurmeGeometricSans4 Regular" panose="020B0500020000000000" pitchFamily="34" charset="0"/>
                <a:ea typeface="Calibri" panose="020F0502020204030204" pitchFamily="34" charset="0"/>
                <a:cs typeface="Times New Roman" panose="02020603050405020304" pitchFamily="18" charset="0"/>
              </a:rPr>
              <a:t>População empregada por setor de atividade económica (%), no concelho de Vila Nova de Famalicão, em 2011</a:t>
            </a:r>
            <a:endParaRPr lang="pt-PT" sz="1600" dirty="0">
              <a:solidFill>
                <a:srgbClr val="317885"/>
              </a:solidFill>
            </a:endParaRPr>
          </a:p>
        </p:txBody>
      </p:sp>
      <p:pic>
        <p:nvPicPr>
          <p:cNvPr id="4" name="Imagem 3"/>
          <p:cNvPicPr>
            <a:picLocks noChangeAspect="1"/>
          </p:cNvPicPr>
          <p:nvPr/>
        </p:nvPicPr>
        <p:blipFill rotWithShape="1">
          <a:blip r:embed="rId3"/>
          <a:srcRect l="1121" t="1343" r="19768" b="1727"/>
          <a:stretch/>
        </p:blipFill>
        <p:spPr>
          <a:xfrm>
            <a:off x="196609" y="174408"/>
            <a:ext cx="8213648" cy="6512495"/>
          </a:xfrm>
          <a:prstGeom prst="rect">
            <a:avLst/>
          </a:prstGeom>
        </p:spPr>
      </p:pic>
      <p:sp>
        <p:nvSpPr>
          <p:cNvPr id="8" name="CaixaDeTexto 7"/>
          <p:cNvSpPr txBox="1"/>
          <p:nvPr/>
        </p:nvSpPr>
        <p:spPr>
          <a:xfrm>
            <a:off x="8677358" y="5267741"/>
            <a:ext cx="2869425" cy="1277273"/>
          </a:xfrm>
          <a:prstGeom prst="rect">
            <a:avLst/>
          </a:prstGeom>
          <a:noFill/>
        </p:spPr>
        <p:txBody>
          <a:bodyPr wrap="square" rtlCol="0">
            <a:spAutoFit/>
          </a:bodyPr>
          <a:lstStyle/>
          <a:p>
            <a:r>
              <a:rPr lang="pt-PT" sz="1100" dirty="0"/>
              <a:t>Sistema de Coordenadas PT-TM06/ETRS89</a:t>
            </a:r>
          </a:p>
          <a:p>
            <a:endParaRPr lang="pt-PT" sz="1100" b="1" dirty="0"/>
          </a:p>
          <a:p>
            <a:r>
              <a:rPr lang="pt-PT" sz="1100" b="1" dirty="0"/>
              <a:t>Fonte:</a:t>
            </a:r>
          </a:p>
          <a:p>
            <a:r>
              <a:rPr lang="pt-PT" sz="1100" dirty="0"/>
              <a:t>Limites administrativos CAOP 2017,</a:t>
            </a:r>
          </a:p>
          <a:p>
            <a:r>
              <a:rPr lang="pt-PT" sz="1100" dirty="0"/>
              <a:t>DGT, 2018</a:t>
            </a:r>
          </a:p>
          <a:p>
            <a:r>
              <a:rPr lang="pt-PT" sz="1100" dirty="0"/>
              <a:t>Censos 2011 (2011), INE, 2011</a:t>
            </a:r>
          </a:p>
          <a:p>
            <a:endParaRPr lang="pt-PT" sz="1100" dirty="0"/>
          </a:p>
        </p:txBody>
      </p:sp>
      <p:grpSp>
        <p:nvGrpSpPr>
          <p:cNvPr id="9" name="Grupo 8"/>
          <p:cNvGrpSpPr/>
          <p:nvPr/>
        </p:nvGrpSpPr>
        <p:grpSpPr>
          <a:xfrm>
            <a:off x="8646950" y="2629235"/>
            <a:ext cx="3618687" cy="1889639"/>
            <a:chOff x="9259654" y="3126503"/>
            <a:chExt cx="2861187" cy="1889639"/>
          </a:xfrm>
        </p:grpSpPr>
        <p:grpSp>
          <p:nvGrpSpPr>
            <p:cNvPr id="10" name="Grupo 9"/>
            <p:cNvGrpSpPr/>
            <p:nvPr/>
          </p:nvGrpSpPr>
          <p:grpSpPr>
            <a:xfrm>
              <a:off x="9259654" y="3426639"/>
              <a:ext cx="2861187" cy="1589503"/>
              <a:chOff x="9259654" y="3426639"/>
              <a:chExt cx="2861187" cy="1589503"/>
            </a:xfrm>
          </p:grpSpPr>
          <p:grpSp>
            <p:nvGrpSpPr>
              <p:cNvPr id="12" name="Grupo 11"/>
              <p:cNvGrpSpPr/>
              <p:nvPr/>
            </p:nvGrpSpPr>
            <p:grpSpPr>
              <a:xfrm>
                <a:off x="9368913" y="3426639"/>
                <a:ext cx="1756696" cy="705606"/>
                <a:chOff x="9368913" y="3426639"/>
                <a:chExt cx="1756696" cy="705606"/>
              </a:xfrm>
            </p:grpSpPr>
            <p:sp>
              <p:nvSpPr>
                <p:cNvPr id="24" name="Retângulo 23"/>
                <p:cNvSpPr/>
                <p:nvPr/>
              </p:nvSpPr>
              <p:spPr>
                <a:xfrm>
                  <a:off x="9372600" y="3473245"/>
                  <a:ext cx="287594" cy="154858"/>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25" name="CaixaDeTexto 24"/>
                <p:cNvSpPr txBox="1"/>
                <p:nvPr/>
              </p:nvSpPr>
              <p:spPr>
                <a:xfrm>
                  <a:off x="9594645" y="3426639"/>
                  <a:ext cx="1511709" cy="461665"/>
                </a:xfrm>
                <a:prstGeom prst="rect">
                  <a:avLst/>
                </a:prstGeom>
                <a:noFill/>
              </p:spPr>
              <p:txBody>
                <a:bodyPr wrap="square" rtlCol="0">
                  <a:spAutoFit/>
                </a:bodyPr>
                <a:lstStyle/>
                <a:p>
                  <a:r>
                    <a:rPr lang="pt-PT" sz="1200" dirty="0"/>
                    <a:t> Concelhos envolventes</a:t>
                  </a:r>
                </a:p>
              </p:txBody>
            </p:sp>
            <p:sp>
              <p:nvSpPr>
                <p:cNvPr id="26" name="Retângulo 25"/>
                <p:cNvSpPr/>
                <p:nvPr/>
              </p:nvSpPr>
              <p:spPr>
                <a:xfrm>
                  <a:off x="9372600" y="3700388"/>
                  <a:ext cx="287594" cy="1548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27" name="CaixaDeTexto 26"/>
                <p:cNvSpPr txBox="1"/>
                <p:nvPr/>
              </p:nvSpPr>
              <p:spPr>
                <a:xfrm>
                  <a:off x="9594645" y="3646303"/>
                  <a:ext cx="1511709" cy="276999"/>
                </a:xfrm>
                <a:prstGeom prst="rect">
                  <a:avLst/>
                </a:prstGeom>
                <a:noFill/>
              </p:spPr>
              <p:txBody>
                <a:bodyPr wrap="square" rtlCol="0">
                  <a:spAutoFit/>
                </a:bodyPr>
                <a:lstStyle/>
                <a:p>
                  <a:r>
                    <a:rPr lang="pt-PT" sz="1200" dirty="0"/>
                    <a:t> V. N. de Famalicão</a:t>
                  </a:r>
                </a:p>
              </p:txBody>
            </p:sp>
            <p:sp>
              <p:nvSpPr>
                <p:cNvPr id="28" name="Retângulo 27"/>
                <p:cNvSpPr/>
                <p:nvPr/>
              </p:nvSpPr>
              <p:spPr>
                <a:xfrm>
                  <a:off x="9368913" y="3906639"/>
                  <a:ext cx="287594" cy="15485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29" name="CaixaDeTexto 28"/>
                <p:cNvSpPr txBox="1"/>
                <p:nvPr/>
              </p:nvSpPr>
              <p:spPr>
                <a:xfrm>
                  <a:off x="9613900" y="3855246"/>
                  <a:ext cx="1511709" cy="276999"/>
                </a:xfrm>
                <a:prstGeom prst="rect">
                  <a:avLst/>
                </a:prstGeom>
                <a:noFill/>
              </p:spPr>
              <p:txBody>
                <a:bodyPr wrap="square" rtlCol="0">
                  <a:spAutoFit/>
                </a:bodyPr>
                <a:lstStyle/>
                <a:p>
                  <a:r>
                    <a:rPr lang="pt-PT" sz="1200" dirty="0"/>
                    <a:t> Limite de freguesia</a:t>
                  </a:r>
                </a:p>
              </p:txBody>
            </p:sp>
          </p:grpSp>
          <p:sp>
            <p:nvSpPr>
              <p:cNvPr id="13" name="CaixaDeTexto 12"/>
              <p:cNvSpPr txBox="1"/>
              <p:nvPr/>
            </p:nvSpPr>
            <p:spPr>
              <a:xfrm>
                <a:off x="9259654" y="4152784"/>
                <a:ext cx="2861187" cy="276999"/>
              </a:xfrm>
              <a:prstGeom prst="rect">
                <a:avLst/>
              </a:prstGeom>
              <a:noFill/>
            </p:spPr>
            <p:txBody>
              <a:bodyPr wrap="square" rtlCol="0">
                <a:spAutoFit/>
              </a:bodyPr>
              <a:lstStyle/>
              <a:p>
                <a:r>
                  <a:rPr lang="pt-PT" sz="1200" dirty="0"/>
                  <a:t>Setor de atividade económica (%)</a:t>
                </a:r>
              </a:p>
            </p:txBody>
          </p:sp>
          <p:sp>
            <p:nvSpPr>
              <p:cNvPr id="14" name="Retângulo 13"/>
              <p:cNvSpPr/>
              <p:nvPr/>
            </p:nvSpPr>
            <p:spPr>
              <a:xfrm>
                <a:off x="9370146" y="4385187"/>
                <a:ext cx="287594" cy="154858"/>
              </a:xfrm>
              <a:prstGeom prst="rect">
                <a:avLst/>
              </a:prstGeom>
              <a:solidFill>
                <a:srgbClr val="00ACF0"/>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15" name="CaixaDeTexto 14"/>
              <p:cNvSpPr txBox="1"/>
              <p:nvPr/>
            </p:nvSpPr>
            <p:spPr>
              <a:xfrm>
                <a:off x="9639784" y="4332520"/>
                <a:ext cx="951271" cy="461665"/>
              </a:xfrm>
              <a:prstGeom prst="rect">
                <a:avLst/>
              </a:prstGeom>
              <a:noFill/>
            </p:spPr>
            <p:txBody>
              <a:bodyPr wrap="square" rtlCol="0">
                <a:spAutoFit/>
              </a:bodyPr>
              <a:lstStyle/>
              <a:p>
                <a:r>
                  <a:rPr lang="pt-PT" sz="1200" dirty="0"/>
                  <a:t>Setor Primário</a:t>
                </a:r>
              </a:p>
            </p:txBody>
          </p:sp>
          <p:sp>
            <p:nvSpPr>
              <p:cNvPr id="16" name="Retângulo 15"/>
              <p:cNvSpPr/>
              <p:nvPr/>
            </p:nvSpPr>
            <p:spPr>
              <a:xfrm>
                <a:off x="9370965" y="4586178"/>
                <a:ext cx="287594" cy="154858"/>
              </a:xfrm>
              <a:prstGeom prst="rect">
                <a:avLst/>
              </a:prstGeom>
              <a:solidFill>
                <a:srgbClr val="002160"/>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17" name="CaixaDeTexto 16"/>
              <p:cNvSpPr txBox="1"/>
              <p:nvPr/>
            </p:nvSpPr>
            <p:spPr>
              <a:xfrm>
                <a:off x="9656507" y="4543845"/>
                <a:ext cx="1217624" cy="461665"/>
              </a:xfrm>
              <a:prstGeom prst="rect">
                <a:avLst/>
              </a:prstGeom>
              <a:noFill/>
            </p:spPr>
            <p:txBody>
              <a:bodyPr wrap="square" rtlCol="0">
                <a:spAutoFit/>
              </a:bodyPr>
              <a:lstStyle/>
              <a:p>
                <a:r>
                  <a:rPr lang="pt-PT" sz="1200" dirty="0"/>
                  <a:t>Setor Secundário</a:t>
                </a:r>
              </a:p>
            </p:txBody>
          </p:sp>
          <p:sp>
            <p:nvSpPr>
              <p:cNvPr id="18" name="Retângulo 17"/>
              <p:cNvSpPr/>
              <p:nvPr/>
            </p:nvSpPr>
            <p:spPr>
              <a:xfrm>
                <a:off x="9370146" y="4791810"/>
                <a:ext cx="287594" cy="154858"/>
              </a:xfrm>
              <a:prstGeom prst="rect">
                <a:avLst/>
              </a:prstGeom>
              <a:solidFill>
                <a:srgbClr val="7F96AD"/>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19" name="CaixaDeTexto 18"/>
              <p:cNvSpPr txBox="1"/>
              <p:nvPr/>
            </p:nvSpPr>
            <p:spPr>
              <a:xfrm>
                <a:off x="9639784" y="4739143"/>
                <a:ext cx="1218443" cy="276999"/>
              </a:xfrm>
              <a:prstGeom prst="rect">
                <a:avLst/>
              </a:prstGeom>
              <a:noFill/>
            </p:spPr>
            <p:txBody>
              <a:bodyPr wrap="square" rtlCol="0">
                <a:spAutoFit/>
              </a:bodyPr>
              <a:lstStyle/>
              <a:p>
                <a:r>
                  <a:rPr lang="pt-PT" sz="1200" dirty="0"/>
                  <a:t>Setor Terciário</a:t>
                </a:r>
              </a:p>
            </p:txBody>
          </p:sp>
        </p:grpSp>
        <p:sp>
          <p:nvSpPr>
            <p:cNvPr id="11" name="CaixaDeTexto 10"/>
            <p:cNvSpPr txBox="1"/>
            <p:nvPr/>
          </p:nvSpPr>
          <p:spPr>
            <a:xfrm>
              <a:off x="9290062" y="3126503"/>
              <a:ext cx="1321334" cy="276999"/>
            </a:xfrm>
            <a:prstGeom prst="rect">
              <a:avLst/>
            </a:prstGeom>
            <a:noFill/>
          </p:spPr>
          <p:txBody>
            <a:bodyPr wrap="square" rtlCol="0">
              <a:spAutoFit/>
            </a:bodyPr>
            <a:lstStyle/>
            <a:p>
              <a:r>
                <a:rPr lang="pt-PT" sz="1200" b="1" dirty="0"/>
                <a:t>Legenda:</a:t>
              </a:r>
            </a:p>
          </p:txBody>
        </p:sp>
      </p:grpSp>
    </p:spTree>
    <p:extLst>
      <p:ext uri="{BB962C8B-B14F-4D97-AF65-F5344CB8AC3E}">
        <p14:creationId xmlns:p14="http://schemas.microsoft.com/office/powerpoint/2010/main" val="3740776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3" name="Retângulo 2"/>
          <p:cNvSpPr/>
          <p:nvPr/>
        </p:nvSpPr>
        <p:spPr>
          <a:xfrm>
            <a:off x="973809" y="632805"/>
            <a:ext cx="10339953" cy="5909310"/>
          </a:xfrm>
          <a:prstGeom prst="rect">
            <a:avLst/>
          </a:prstGeom>
          <a:solidFill>
            <a:srgbClr val="EAEFF7"/>
          </a:solidFill>
        </p:spPr>
        <p:txBody>
          <a:bodyPr wrap="square">
            <a:spAutoFit/>
          </a:bodyPr>
          <a:lstStyle/>
          <a:p>
            <a:pPr>
              <a:lnSpc>
                <a:spcPct val="150000"/>
              </a:lnSpc>
            </a:pPr>
            <a:r>
              <a:rPr lang="pt-PT" dirty="0">
                <a:latin typeface="HurmeGeometricSans4 Regular" panose="020B0500020000000000" pitchFamily="34" charset="0"/>
              </a:rPr>
              <a:t>No concelho de Vila Nova de Famalicão, nota-se uma grande percentagem de população empregada no setor secundário. </a:t>
            </a:r>
            <a:r>
              <a:rPr lang="pt-PT" dirty="0" smtClean="0">
                <a:latin typeface="HurmeGeometricSans4 Regular" panose="020B0500020000000000" pitchFamily="34" charset="0"/>
              </a:rPr>
              <a:t>Sendo, inclusivamente, </a:t>
            </a:r>
            <a:r>
              <a:rPr lang="pt-PT" dirty="0">
                <a:latin typeface="HurmeGeometricSans4 Regular" panose="020B0500020000000000" pitchFamily="34" charset="0"/>
              </a:rPr>
              <a:t>este o setor predominante em quase todas as freguesias do concelho, com exceção de Brufe, Cruz, Gavião, Nine, Riba de Ave, união </a:t>
            </a:r>
            <a:r>
              <a:rPr lang="pt-PT" dirty="0" smtClean="0">
                <a:latin typeface="HurmeGeometricSans4 Regular" panose="020B0500020000000000" pitchFamily="34" charset="0"/>
              </a:rPr>
              <a:t>de </a:t>
            </a:r>
            <a:r>
              <a:rPr lang="pt-PT" dirty="0">
                <a:latin typeface="HurmeGeometricSans4 Regular" panose="020B0500020000000000" pitchFamily="34" charset="0"/>
              </a:rPr>
              <a:t>freguesias de Antas e Abade de Vermoim, união </a:t>
            </a:r>
            <a:r>
              <a:rPr lang="pt-PT" dirty="0" smtClean="0">
                <a:latin typeface="HurmeGeometricSans4 Regular" panose="020B0500020000000000" pitchFamily="34" charset="0"/>
              </a:rPr>
              <a:t>de </a:t>
            </a:r>
            <a:r>
              <a:rPr lang="pt-PT" dirty="0">
                <a:latin typeface="HurmeGeometricSans4 Regular" panose="020B0500020000000000" pitchFamily="34" charset="0"/>
              </a:rPr>
              <a:t>freguesias de </a:t>
            </a:r>
            <a:r>
              <a:rPr lang="pt-PT" dirty="0" err="1">
                <a:latin typeface="HurmeGeometricSans4 Regular" panose="020B0500020000000000" pitchFamily="34" charset="0"/>
              </a:rPr>
              <a:t>Avidos</a:t>
            </a:r>
            <a:r>
              <a:rPr lang="pt-PT" dirty="0">
                <a:latin typeface="HurmeGeometricSans4 Regular" panose="020B0500020000000000" pitchFamily="34" charset="0"/>
              </a:rPr>
              <a:t> e Lagoa e união </a:t>
            </a:r>
            <a:r>
              <a:rPr lang="pt-PT" dirty="0" smtClean="0">
                <a:latin typeface="HurmeGeometricSans4 Regular" panose="020B0500020000000000" pitchFamily="34" charset="0"/>
              </a:rPr>
              <a:t>de </a:t>
            </a:r>
            <a:r>
              <a:rPr lang="pt-PT" dirty="0">
                <a:latin typeface="HurmeGeometricSans4 Regular" panose="020B0500020000000000" pitchFamily="34" charset="0"/>
              </a:rPr>
              <a:t>freguesias de Famalicão e Calendário, onde o setor que mais população emprega é o terciário. Com exceção das freguesias anteriormente referidas o setor secundário emprega mais de 50% da população residente empregada das freguesias do concelho de Vila Nova de Famalicão, sendo em Pedome (62,33%), Mogege (61,69%), Oliveira de Santa Maria (61,23%) e Castelões (61,17%), onde assume a maior representatividade. </a:t>
            </a:r>
          </a:p>
          <a:p>
            <a:pPr>
              <a:lnSpc>
                <a:spcPct val="150000"/>
              </a:lnSpc>
            </a:pPr>
            <a:r>
              <a:rPr lang="pt-PT" dirty="0">
                <a:latin typeface="HurmeGeometricSans4 Regular" panose="020B0500020000000000" pitchFamily="34" charset="0"/>
              </a:rPr>
              <a:t>Relativamente ao setor primário, este é aquele com menos população ativa </a:t>
            </a:r>
            <a:r>
              <a:rPr lang="pt-PT" dirty="0" smtClean="0">
                <a:latin typeface="HurmeGeometricSans4 Regular" panose="020B0500020000000000" pitchFamily="34" charset="0"/>
              </a:rPr>
              <a:t>empregada, </a:t>
            </a:r>
            <a:r>
              <a:rPr lang="pt-PT" dirty="0">
                <a:latin typeface="HurmeGeometricSans4 Regular" panose="020B0500020000000000" pitchFamily="34" charset="0"/>
              </a:rPr>
              <a:t>apenas ultrapassando os 3% da população empregada nas freguesias de Fradelos (4,94%), união </a:t>
            </a:r>
            <a:r>
              <a:rPr lang="pt-PT" dirty="0" smtClean="0">
                <a:latin typeface="HurmeGeometricSans4 Regular" panose="020B0500020000000000" pitchFamily="34" charset="0"/>
              </a:rPr>
              <a:t>de </a:t>
            </a:r>
            <a:r>
              <a:rPr lang="pt-PT" dirty="0">
                <a:latin typeface="HurmeGeometricSans4 Regular" panose="020B0500020000000000" pitchFamily="34" charset="0"/>
              </a:rPr>
              <a:t>freguesias de Gondifelos, Cavalões e Outiz (4,10%), Vilarinho das Cambas (3,88%) e união </a:t>
            </a:r>
            <a:r>
              <a:rPr lang="pt-PT" dirty="0" smtClean="0">
                <a:latin typeface="HurmeGeometricSans4 Regular" panose="020B0500020000000000" pitchFamily="34" charset="0"/>
              </a:rPr>
              <a:t>de </a:t>
            </a:r>
            <a:r>
              <a:rPr lang="pt-PT" dirty="0">
                <a:latin typeface="HurmeGeometricSans4 Regular" panose="020B0500020000000000" pitchFamily="34" charset="0"/>
              </a:rPr>
              <a:t>freguesias de Lemenhe, Mouquim e Jesufrei (3,21%). </a:t>
            </a:r>
          </a:p>
          <a:p>
            <a:pPr>
              <a:lnSpc>
                <a:spcPct val="150000"/>
              </a:lnSpc>
            </a:pPr>
            <a:endParaRPr lang="pt-PT" dirty="0">
              <a:latin typeface="HurmeGeometricSans4 Regular" panose="020B0500020000000000" pitchFamily="34" charset="0"/>
            </a:endParaRPr>
          </a:p>
        </p:txBody>
      </p:sp>
      <p:sp>
        <p:nvSpPr>
          <p:cNvPr id="4" name="CaixaDeTexto 3"/>
          <p:cNvSpPr txBox="1"/>
          <p:nvPr/>
        </p:nvSpPr>
        <p:spPr>
          <a:xfrm>
            <a:off x="973810" y="263473"/>
            <a:ext cx="3365715" cy="369332"/>
          </a:xfrm>
          <a:prstGeom prst="rect">
            <a:avLst/>
          </a:prstGeom>
          <a:noFill/>
        </p:spPr>
        <p:txBody>
          <a:bodyPr wrap="square" rtlCol="0">
            <a:spAutoFit/>
          </a:bodyPr>
          <a:lstStyle/>
          <a:p>
            <a:r>
              <a:rPr lang="pt-PT" dirty="0">
                <a:solidFill>
                  <a:srgbClr val="005565"/>
                </a:solidFill>
                <a:latin typeface="HurmeGeometricSans4 Black" panose="020B0A00020000000000" pitchFamily="34" charset="0"/>
              </a:rPr>
              <a:t>Conclusão:</a:t>
            </a:r>
          </a:p>
        </p:txBody>
      </p:sp>
      <p:sp>
        <p:nvSpPr>
          <p:cNvPr id="7" name="CaixaDeTexto 6"/>
          <p:cNvSpPr txBox="1"/>
          <p:nvPr/>
        </p:nvSpPr>
        <p:spPr>
          <a:xfrm>
            <a:off x="973808" y="6131403"/>
            <a:ext cx="9823620" cy="430887"/>
          </a:xfrm>
          <a:prstGeom prst="rect">
            <a:avLst/>
          </a:prstGeom>
          <a:noFill/>
        </p:spPr>
        <p:txBody>
          <a:bodyPr wrap="square" rtlCol="0">
            <a:spAutoFit/>
          </a:bodyPr>
          <a:lstStyle/>
          <a:p>
            <a:r>
              <a:rPr lang="pt-PT" sz="1100" b="1" dirty="0"/>
              <a:t>Fonte: </a:t>
            </a:r>
            <a:r>
              <a:rPr lang="pt-PT" sz="1100" dirty="0"/>
              <a:t>Relatório de avaliação do ordenamento do território de Vila Nova de Famalicão, maio de 2019, Câmara Municipal de Vila Nova de Famalicão, DOGU/DOTPU </a:t>
            </a:r>
          </a:p>
          <a:p>
            <a:r>
              <a:rPr lang="pt-PT" sz="1100" dirty="0"/>
              <a:t> </a:t>
            </a:r>
          </a:p>
        </p:txBody>
      </p:sp>
    </p:spTree>
    <p:extLst>
      <p:ext uri="{BB962C8B-B14F-4D97-AF65-F5344CB8AC3E}">
        <p14:creationId xmlns:p14="http://schemas.microsoft.com/office/powerpoint/2010/main" val="4117568489"/>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aphicFrame>
        <p:nvGraphicFramePr>
          <p:cNvPr id="5" name="Tabela 4"/>
          <p:cNvGraphicFramePr>
            <a:graphicFrameLocks noGrp="1"/>
          </p:cNvGraphicFramePr>
          <p:nvPr/>
        </p:nvGraphicFramePr>
        <p:xfrm>
          <a:off x="1488968" y="1007390"/>
          <a:ext cx="9824795" cy="4656594"/>
        </p:xfrm>
        <a:graphic>
          <a:graphicData uri="http://schemas.openxmlformats.org/drawingml/2006/table">
            <a:tbl>
              <a:tblPr firstRow="1" firstCol="1" bandRow="1">
                <a:tableStyleId>{5C22544A-7EE6-4342-B048-85BDC9FD1C3A}</a:tableStyleId>
              </a:tblPr>
              <a:tblGrid>
                <a:gridCol w="9824795">
                  <a:extLst>
                    <a:ext uri="{9D8B030D-6E8A-4147-A177-3AD203B41FA5}">
                      <a16:colId xmlns:a16="http://schemas.microsoft.com/office/drawing/2014/main" val="512496686"/>
                    </a:ext>
                  </a:extLst>
                </a:gridCol>
              </a:tblGrid>
              <a:tr h="576177">
                <a:tc>
                  <a:txBody>
                    <a:bodyPr/>
                    <a:lstStyle/>
                    <a:p>
                      <a:pPr algn="l">
                        <a:lnSpc>
                          <a:spcPct val="150000"/>
                        </a:lnSpc>
                        <a:spcBef>
                          <a:spcPts val="300"/>
                        </a:spcBef>
                        <a:spcAft>
                          <a:spcPts val="300"/>
                        </a:spcAft>
                        <a:tabLst>
                          <a:tab pos="2409190" algn="l"/>
                        </a:tabLst>
                      </a:pPr>
                      <a:r>
                        <a:rPr lang="pt-PT" sz="1800" dirty="0">
                          <a:effectLst/>
                          <a:latin typeface="HurmeGeometricSans4 Regular" panose="020B0500020000000000" pitchFamily="34" charset="0"/>
                        </a:rPr>
                        <a:t>Desempregados inscritos no Instituto de Emprego e Formação Profissional</a:t>
                      </a:r>
                      <a:endParaRPr lang="pt-PT" sz="18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3227" marR="63227" marT="0" marB="0" anchor="ctr">
                    <a:solidFill>
                      <a:srgbClr val="1596A3"/>
                    </a:solidFill>
                  </a:tcPr>
                </a:tc>
                <a:extLst>
                  <a:ext uri="{0D108BD9-81ED-4DB2-BD59-A6C34878D82A}">
                    <a16:rowId xmlns:a16="http://schemas.microsoft.com/office/drawing/2014/main" val="246838407"/>
                  </a:ext>
                </a:extLst>
              </a:tr>
              <a:tr h="1299015">
                <a:tc>
                  <a:txBody>
                    <a:bodyPr/>
                    <a:lstStyle/>
                    <a:p>
                      <a:pPr algn="just">
                        <a:lnSpc>
                          <a:spcPct val="115000"/>
                        </a:lnSpc>
                        <a:spcBef>
                          <a:spcPts val="300"/>
                        </a:spcBef>
                        <a:spcAft>
                          <a:spcPts val="300"/>
                        </a:spcAft>
                        <a:tabLst>
                          <a:tab pos="2409190" algn="l"/>
                        </a:tabLst>
                      </a:pPr>
                      <a:endParaRPr lang="pt-PT" sz="1800" b="0" dirty="0">
                        <a:solidFill>
                          <a:schemeClr val="tx1"/>
                        </a:solidFill>
                        <a:effectLst/>
                        <a:latin typeface="HurmeGeometricSans4 Regular" panose="020B0500020000000000" pitchFamily="34" charset="0"/>
                      </a:endParaRPr>
                    </a:p>
                    <a:p>
                      <a:pPr algn="just">
                        <a:lnSpc>
                          <a:spcPct val="115000"/>
                        </a:lnSpc>
                        <a:spcBef>
                          <a:spcPts val="300"/>
                        </a:spcBef>
                        <a:spcAft>
                          <a:spcPts val="300"/>
                        </a:spcAft>
                        <a:tabLst>
                          <a:tab pos="2409190" algn="l"/>
                        </a:tabLst>
                      </a:pPr>
                      <a:r>
                        <a:rPr lang="pt-PT" sz="1800" b="0" dirty="0">
                          <a:solidFill>
                            <a:schemeClr val="tx1"/>
                          </a:solidFill>
                          <a:effectLst/>
                          <a:latin typeface="HurmeGeometricSans4 Regular" panose="020B0500020000000000" pitchFamily="34" charset="0"/>
                        </a:rPr>
                        <a:t>Descrição sumária</a:t>
                      </a:r>
                    </a:p>
                    <a:p>
                      <a:pPr algn="just">
                        <a:lnSpc>
                          <a:spcPct val="115000"/>
                        </a:lnSpc>
                        <a:spcBef>
                          <a:spcPts val="300"/>
                        </a:spcBef>
                        <a:spcAft>
                          <a:spcPts val="300"/>
                        </a:spcAft>
                        <a:tabLst>
                          <a:tab pos="2409190" algn="l"/>
                        </a:tabLst>
                      </a:pPr>
                      <a:r>
                        <a:rPr lang="pt-PT" sz="1800" b="0" dirty="0">
                          <a:solidFill>
                            <a:schemeClr val="tx1"/>
                          </a:solidFill>
                          <a:effectLst/>
                          <a:latin typeface="HurmeGeometricSans4 Regular" panose="020B0500020000000000" pitchFamily="34" charset="0"/>
                        </a:rPr>
                        <a:t>De acordo com o glossário do IEFP um desempregado inscrito é um candidato inscrito num Centro de Emprego que não tem trabalho, procura um emprego como trabalhador por conta de outrem, está imediatamente disponível e tem capacidade de trabalho. (Glossário – IEFP/MSESS)</a:t>
                      </a:r>
                    </a:p>
                    <a:p>
                      <a:pPr algn="just">
                        <a:lnSpc>
                          <a:spcPct val="115000"/>
                        </a:lnSpc>
                        <a:spcBef>
                          <a:spcPts val="300"/>
                        </a:spcBef>
                        <a:spcAft>
                          <a:spcPts val="300"/>
                        </a:spcAft>
                        <a:tabLst>
                          <a:tab pos="2409190" algn="l"/>
                        </a:tabLst>
                      </a:pPr>
                      <a:endParaRPr lang="pt-PT" sz="1800" b="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tabLst>
                          <a:tab pos="2409190" algn="l"/>
                        </a:tabLst>
                      </a:pPr>
                      <a:endParaRPr lang="pt-PT" sz="1800" b="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3227" marR="63227" marT="0" marB="0">
                    <a:noFill/>
                  </a:tcPr>
                </a:tc>
                <a:extLst>
                  <a:ext uri="{0D108BD9-81ED-4DB2-BD59-A6C34878D82A}">
                    <a16:rowId xmlns:a16="http://schemas.microsoft.com/office/drawing/2014/main" val="2206416739"/>
                  </a:ext>
                </a:extLst>
              </a:tr>
              <a:tr h="1251873">
                <a:tc>
                  <a:txBody>
                    <a:bodyPr/>
                    <a:lstStyle/>
                    <a:p>
                      <a:pPr>
                        <a:lnSpc>
                          <a:spcPct val="115000"/>
                        </a:lnSpc>
                        <a:spcBef>
                          <a:spcPts val="300"/>
                        </a:spcBef>
                        <a:spcAft>
                          <a:spcPts val="300"/>
                        </a:spcAft>
                        <a:tabLst>
                          <a:tab pos="2409190" algn="l"/>
                        </a:tabLst>
                      </a:pPr>
                      <a:endParaRPr lang="pt-PT" sz="1200" b="0" dirty="0">
                        <a:solidFill>
                          <a:schemeClr val="tx1"/>
                        </a:solidFill>
                        <a:effectLst/>
                        <a:latin typeface="HurmeGeometricSans4 Regular" panose="020B0500020000000000" pitchFamily="34" charset="0"/>
                      </a:endParaRPr>
                    </a:p>
                    <a:p>
                      <a:pPr>
                        <a:lnSpc>
                          <a:spcPct val="115000"/>
                        </a:lnSpc>
                        <a:spcBef>
                          <a:spcPts val="300"/>
                        </a:spcBef>
                        <a:spcAft>
                          <a:spcPts val="300"/>
                        </a:spcAft>
                        <a:tabLst>
                          <a:tab pos="2409190" algn="l"/>
                        </a:tabLst>
                      </a:pPr>
                      <a:r>
                        <a:rPr lang="pt-PT" sz="1200" b="1" dirty="0">
                          <a:solidFill>
                            <a:schemeClr val="tx1"/>
                          </a:solidFill>
                          <a:effectLst/>
                          <a:latin typeface="HurmeGeometricSans4 Regular" panose="020B0500020000000000" pitchFamily="34" charset="0"/>
                        </a:rPr>
                        <a:t>Fonte:</a:t>
                      </a:r>
                      <a:r>
                        <a:rPr lang="pt-PT" sz="1200" b="0" dirty="0">
                          <a:solidFill>
                            <a:schemeClr val="tx1"/>
                          </a:solidFill>
                          <a:effectLst/>
                          <a:latin typeface="HurmeGeometricSans4 Regular" panose="020B0500020000000000" pitchFamily="34" charset="0"/>
                        </a:rPr>
                        <a:t> IEFP – Desemprego registado por concelho  </a:t>
                      </a:r>
                    </a:p>
                    <a:p>
                      <a:pPr>
                        <a:lnSpc>
                          <a:spcPct val="115000"/>
                        </a:lnSpc>
                        <a:spcAft>
                          <a:spcPts val="0"/>
                        </a:spcAft>
                        <a:tabLst>
                          <a:tab pos="2409190" algn="l"/>
                        </a:tabLst>
                      </a:pPr>
                      <a:r>
                        <a:rPr lang="pt-PT" sz="1200" b="0" dirty="0">
                          <a:solidFill>
                            <a:schemeClr val="tx1"/>
                          </a:solidFill>
                          <a:effectLst/>
                          <a:latin typeface="HurmeGeometricSans4 Regular" panose="020B0500020000000000" pitchFamily="34" charset="0"/>
                        </a:rPr>
                        <a:t>PORDATA – Desempregados inscritos no Centro de Emprego  e Formação Profissional</a:t>
                      </a:r>
                      <a:endParaRPr lang="pt-PT" sz="1200" b="0" dirty="0">
                        <a:solidFill>
                          <a:schemeClr val="tx1"/>
                        </a:solidFill>
                        <a:effectLst/>
                        <a:latin typeface="HurmeGeometricSans4 Regular" panose="020B0500020000000000" pitchFamily="34" charset="0"/>
                        <a:cs typeface="Times New Roman" panose="02020603050405020304" pitchFamily="18" charset="0"/>
                      </a:endParaRPr>
                    </a:p>
                    <a:p>
                      <a:pPr algn="just">
                        <a:lnSpc>
                          <a:spcPct val="150000"/>
                        </a:lnSpc>
                        <a:spcAft>
                          <a:spcPts val="800"/>
                        </a:spcAft>
                      </a:pPr>
                      <a:r>
                        <a:rPr lang="pt-PT" sz="900" dirty="0">
                          <a:effectLst/>
                        </a:rPr>
                        <a:t> </a:t>
                      </a:r>
                      <a:endParaRPr lang="pt-PT" sz="9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3227" marR="63227" marT="0" marB="0">
                    <a:noFill/>
                  </a:tcPr>
                </a:tc>
                <a:extLst>
                  <a:ext uri="{0D108BD9-81ED-4DB2-BD59-A6C34878D82A}">
                    <a16:rowId xmlns:a16="http://schemas.microsoft.com/office/drawing/2014/main" val="1370538737"/>
                  </a:ext>
                </a:extLst>
              </a:tr>
            </a:tbl>
          </a:graphicData>
        </a:graphic>
      </p:graphicFrame>
    </p:spTree>
    <p:extLst>
      <p:ext uri="{BB962C8B-B14F-4D97-AF65-F5344CB8AC3E}">
        <p14:creationId xmlns:p14="http://schemas.microsoft.com/office/powerpoint/2010/main" val="3706257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aphicFrame>
        <p:nvGraphicFramePr>
          <p:cNvPr id="3" name="Gráfico 2"/>
          <p:cNvGraphicFramePr/>
          <p:nvPr/>
        </p:nvGraphicFramePr>
        <p:xfrm>
          <a:off x="1864961" y="557939"/>
          <a:ext cx="8524067" cy="5346917"/>
        </p:xfrm>
        <a:graphic>
          <a:graphicData uri="http://schemas.openxmlformats.org/drawingml/2006/chart">
            <c:chart xmlns:c="http://schemas.openxmlformats.org/drawingml/2006/chart" xmlns:r="http://schemas.openxmlformats.org/officeDocument/2006/relationships" r:id="rId3"/>
          </a:graphicData>
        </a:graphic>
      </p:graphicFrame>
      <p:sp>
        <p:nvSpPr>
          <p:cNvPr id="4" name="Retângulo 3"/>
          <p:cNvSpPr/>
          <p:nvPr/>
        </p:nvSpPr>
        <p:spPr>
          <a:xfrm>
            <a:off x="1973449" y="5904856"/>
            <a:ext cx="9557290" cy="555537"/>
          </a:xfrm>
          <a:prstGeom prst="rect">
            <a:avLst/>
          </a:prstGeom>
        </p:spPr>
        <p:txBody>
          <a:bodyPr wrap="square">
            <a:spAutoFit/>
          </a:bodyPr>
          <a:lstStyle/>
          <a:p>
            <a:pPr>
              <a:lnSpc>
                <a:spcPct val="115000"/>
              </a:lnSpc>
              <a:spcBef>
                <a:spcPts val="300"/>
              </a:spcBef>
              <a:spcAft>
                <a:spcPts val="300"/>
              </a:spcAft>
              <a:tabLst>
                <a:tab pos="2409190" algn="l"/>
              </a:tabLst>
            </a:pPr>
            <a:r>
              <a:rPr lang="pt-PT" sz="1200" b="1" dirty="0">
                <a:latin typeface="HurmeGeometricSans4 Regular" panose="020B0500020000000000" pitchFamily="34" charset="0"/>
              </a:rPr>
              <a:t>Fonte:</a:t>
            </a:r>
            <a:r>
              <a:rPr lang="pt-PT" sz="1200" dirty="0">
                <a:latin typeface="HurmeGeometricSans4 Regular" panose="020B0500020000000000" pitchFamily="34" charset="0"/>
              </a:rPr>
              <a:t> IEFP – Desemprego registado por concelho  </a:t>
            </a:r>
          </a:p>
          <a:p>
            <a:pPr>
              <a:lnSpc>
                <a:spcPct val="115000"/>
              </a:lnSpc>
              <a:spcAft>
                <a:spcPts val="0"/>
              </a:spcAft>
              <a:tabLst>
                <a:tab pos="2409190" algn="l"/>
              </a:tabLst>
            </a:pPr>
            <a:r>
              <a:rPr lang="pt-PT" sz="1200" dirty="0">
                <a:latin typeface="HurmeGeometricSans4 Regular" panose="020B0500020000000000" pitchFamily="34" charset="0"/>
              </a:rPr>
              <a:t>PORDATA – Desempregados inscritos no Centro de Emprego  e Formação Profissional</a:t>
            </a:r>
            <a:endParaRPr lang="pt-PT" sz="1200" dirty="0">
              <a:latin typeface="HurmeGeometricSans4 Regular" panose="020B0500020000000000" pitchFamily="34" charset="0"/>
              <a:cs typeface="Times New Roman" panose="02020603050405020304" pitchFamily="18" charset="0"/>
            </a:endParaRPr>
          </a:p>
        </p:txBody>
      </p:sp>
    </p:spTree>
    <p:extLst>
      <p:ext uri="{BB962C8B-B14F-4D97-AF65-F5344CB8AC3E}">
        <p14:creationId xmlns:p14="http://schemas.microsoft.com/office/powerpoint/2010/main" val="12342192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4" name="Retângulo 3"/>
          <p:cNvSpPr/>
          <p:nvPr/>
        </p:nvSpPr>
        <p:spPr>
          <a:xfrm>
            <a:off x="671593" y="586900"/>
            <a:ext cx="10848814" cy="5801588"/>
          </a:xfrm>
          <a:prstGeom prst="rect">
            <a:avLst/>
          </a:prstGeom>
          <a:solidFill>
            <a:srgbClr val="EAEFF7"/>
          </a:solidFill>
        </p:spPr>
        <p:txBody>
          <a:bodyPr wrap="square">
            <a:spAutoFit/>
          </a:bodyPr>
          <a:lstStyle/>
          <a:p>
            <a:pPr algn="just">
              <a:lnSpc>
                <a:spcPct val="150000"/>
              </a:lnSpc>
              <a:spcAft>
                <a:spcPts val="800"/>
              </a:spcAft>
              <a:tabLst>
                <a:tab pos="2409190" algn="l"/>
              </a:tabLst>
            </a:pPr>
            <a:r>
              <a:rPr lang="pt-PT" dirty="0">
                <a:latin typeface="HurmeGeometricSans4 Regular" panose="020B0500020000000000" pitchFamily="34" charset="0"/>
                <a:ea typeface="Calibri" panose="020F0502020204030204" pitchFamily="34" charset="0"/>
                <a:cs typeface="Times New Roman" panose="02020603050405020304" pitchFamily="18" charset="0"/>
              </a:rPr>
              <a:t>Portugal passou por uma grave crise económica entre 2008 e 2013, com impacto na estrutura empresarial da Região Norte, e o concelho de Vila Nova de Famalicão não foi exceção. </a:t>
            </a:r>
          </a:p>
          <a:p>
            <a:pPr algn="just">
              <a:lnSpc>
                <a:spcPct val="150000"/>
              </a:lnSpc>
              <a:spcAft>
                <a:spcPts val="800"/>
              </a:spcAft>
              <a:tabLst>
                <a:tab pos="2409190" algn="l"/>
              </a:tabLst>
            </a:pPr>
            <a:r>
              <a:rPr lang="pt-PT" dirty="0">
                <a:latin typeface="HurmeGeometricSans4 Regular" panose="020B0500020000000000" pitchFamily="34" charset="0"/>
                <a:ea typeface="Calibri" panose="020F0502020204030204" pitchFamily="34" charset="0"/>
                <a:cs typeface="Times New Roman" panose="02020603050405020304" pitchFamily="18" charset="0"/>
              </a:rPr>
              <a:t>Como se pode verificar no gráfico anterior, durante esse período, o número de desempregados inscritos no Instituto de Emprego de Vila Nova de Famalicão subiu exponencialmente, chegando a representar cerca de 11,0% da população ativa do concelho. Desde 2013 o número de desempregados inscritos nos centros de emprego que tem vindo a diminuir, chegando em dezembro de 2017 aos 4</a:t>
            </a:r>
            <a:r>
              <a:rPr lang="pt-PT" dirty="0">
                <a:latin typeface="Calibri" panose="020F0502020204030204" pitchFamily="34" charset="0"/>
                <a:ea typeface="Calibri" panose="020F0502020204030204" pitchFamily="34" charset="0"/>
                <a:cs typeface="Times New Roman" panose="02020603050405020304" pitchFamily="18" charset="0"/>
              </a:rPr>
              <a:t> </a:t>
            </a:r>
            <a:r>
              <a:rPr lang="pt-PT" dirty="0">
                <a:latin typeface="HurmeGeometricSans4 Regular" panose="020B0500020000000000" pitchFamily="34" charset="0"/>
                <a:ea typeface="Calibri" panose="020F0502020204030204" pitchFamily="34" charset="0"/>
                <a:cs typeface="Times New Roman" panose="02020603050405020304" pitchFamily="18" charset="0"/>
              </a:rPr>
              <a:t>884 desempregados, o que corresponde a cerca de 5,3% da população ativa de Vila Nova de Famalicão.</a:t>
            </a:r>
          </a:p>
          <a:p>
            <a:pPr algn="just">
              <a:lnSpc>
                <a:spcPct val="150000"/>
              </a:lnSpc>
              <a:spcAft>
                <a:spcPts val="800"/>
              </a:spcAft>
              <a:tabLst>
                <a:tab pos="2409190" algn="l"/>
              </a:tabLst>
            </a:pPr>
            <a:r>
              <a:rPr lang="pt-PT" dirty="0">
                <a:latin typeface="HurmeGeometricSans4 Regular" panose="020B0500020000000000" pitchFamily="34" charset="0"/>
                <a:ea typeface="Calibri" panose="020F0502020204030204" pitchFamily="34" charset="0"/>
                <a:cs typeface="Times New Roman" panose="02020603050405020304" pitchFamily="18" charset="0"/>
              </a:rPr>
              <a:t>Em termos gerais a tendência evolutiva registada no concelho é semelhante à registada no contexto regional e nacional, apresentando desde 2015, uma proporção de população residente ativa desempregada inscrita no centro de emprego menor que as restantes unidades territoriais em análise.</a:t>
            </a:r>
          </a:p>
          <a:p>
            <a:pPr algn="just">
              <a:lnSpc>
                <a:spcPct val="150000"/>
              </a:lnSpc>
              <a:spcAft>
                <a:spcPts val="800"/>
              </a:spcAft>
              <a:tabLst>
                <a:tab pos="2409190" algn="l"/>
              </a:tabLst>
            </a:pPr>
            <a:endParaRPr lang="pt-PT" dirty="0">
              <a:latin typeface="HurmeGeometricSans4 Regular" panose="020B0500020000000000" pitchFamily="34" charset="0"/>
              <a:ea typeface="Calibri" panose="020F0502020204030204" pitchFamily="34" charset="0"/>
              <a:cs typeface="Times New Roman" panose="02020603050405020304" pitchFamily="18" charset="0"/>
            </a:endParaRPr>
          </a:p>
        </p:txBody>
      </p:sp>
      <p:sp>
        <p:nvSpPr>
          <p:cNvPr id="6" name="CaixaDeTexto 5"/>
          <p:cNvSpPr txBox="1"/>
          <p:nvPr/>
        </p:nvSpPr>
        <p:spPr>
          <a:xfrm>
            <a:off x="671593" y="217568"/>
            <a:ext cx="3365715" cy="369332"/>
          </a:xfrm>
          <a:prstGeom prst="rect">
            <a:avLst/>
          </a:prstGeom>
          <a:noFill/>
        </p:spPr>
        <p:txBody>
          <a:bodyPr wrap="square" rtlCol="0">
            <a:spAutoFit/>
          </a:bodyPr>
          <a:lstStyle/>
          <a:p>
            <a:r>
              <a:rPr lang="pt-PT" dirty="0">
                <a:solidFill>
                  <a:srgbClr val="005565"/>
                </a:solidFill>
                <a:latin typeface="HurmeGeometricSans4 Black" panose="020B0A00020000000000" pitchFamily="34" charset="0"/>
              </a:rPr>
              <a:t>Conclusão:</a:t>
            </a:r>
          </a:p>
        </p:txBody>
      </p:sp>
      <p:sp>
        <p:nvSpPr>
          <p:cNvPr id="7" name="CaixaDeTexto 6"/>
          <p:cNvSpPr txBox="1"/>
          <p:nvPr/>
        </p:nvSpPr>
        <p:spPr>
          <a:xfrm>
            <a:off x="671593" y="5870398"/>
            <a:ext cx="9823620" cy="430887"/>
          </a:xfrm>
          <a:prstGeom prst="rect">
            <a:avLst/>
          </a:prstGeom>
          <a:noFill/>
        </p:spPr>
        <p:txBody>
          <a:bodyPr wrap="square" rtlCol="0">
            <a:spAutoFit/>
          </a:bodyPr>
          <a:lstStyle/>
          <a:p>
            <a:r>
              <a:rPr lang="pt-PT" sz="1100" b="1" dirty="0"/>
              <a:t>Fonte: </a:t>
            </a:r>
            <a:r>
              <a:rPr lang="pt-PT" sz="1100" dirty="0"/>
              <a:t>Relatório de avaliação do ordenamento do território de Vila Nova de Famalicão, maio de 2019, Câmara Municipal de Vila Nova de Famalicão, DOGU/DOTPU </a:t>
            </a:r>
          </a:p>
          <a:p>
            <a:r>
              <a:rPr lang="pt-PT" sz="1100" dirty="0"/>
              <a:t> </a:t>
            </a:r>
          </a:p>
        </p:txBody>
      </p:sp>
    </p:spTree>
    <p:extLst>
      <p:ext uri="{BB962C8B-B14F-4D97-AF65-F5344CB8AC3E}">
        <p14:creationId xmlns:p14="http://schemas.microsoft.com/office/powerpoint/2010/main" val="365317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946688" y="915102"/>
          <a:ext cx="10515600" cy="2468880"/>
        </p:xfrm>
        <a:graphic>
          <a:graphicData uri="http://schemas.openxmlformats.org/drawingml/2006/table">
            <a:tbl>
              <a:tblPr firstRow="1" firstCol="1" bandRow="1">
                <a:tableStyleId>{5C22544A-7EE6-4342-B048-85BDC9FD1C3A}</a:tableStyleId>
              </a:tblPr>
              <a:tblGrid>
                <a:gridCol w="10515600">
                  <a:extLst>
                    <a:ext uri="{9D8B030D-6E8A-4147-A177-3AD203B41FA5}">
                      <a16:colId xmlns:a16="http://schemas.microsoft.com/office/drawing/2014/main" val="4133884228"/>
                    </a:ext>
                  </a:extLst>
                </a:gridCol>
              </a:tblGrid>
              <a:tr h="463692">
                <a:tc>
                  <a:txBody>
                    <a:bodyPr/>
                    <a:lstStyle/>
                    <a:p>
                      <a:pPr algn="just">
                        <a:lnSpc>
                          <a:spcPct val="150000"/>
                        </a:lnSpc>
                        <a:spcBef>
                          <a:spcPts val="300"/>
                        </a:spcBef>
                        <a:spcAft>
                          <a:spcPts val="300"/>
                        </a:spcAft>
                        <a:tabLst>
                          <a:tab pos="2409190" algn="l"/>
                        </a:tabLst>
                      </a:pPr>
                      <a:r>
                        <a:rPr lang="pt-PT" sz="2000" dirty="0">
                          <a:solidFill>
                            <a:schemeClr val="bg1"/>
                          </a:solidFill>
                          <a:effectLst/>
                          <a:latin typeface="HurmeGeometricSans4 Regular" panose="020B0500020000000000" pitchFamily="34" charset="0"/>
                        </a:rPr>
                        <a:t>Desempregados inscritos no centro de emprego e formação profissional por grupo etário</a:t>
                      </a:r>
                    </a:p>
                  </a:txBody>
                  <a:tcPr marL="63231" marR="63231" marT="0" marB="0" anchor="ctr">
                    <a:solidFill>
                      <a:srgbClr val="1596A3"/>
                    </a:solidFill>
                  </a:tcPr>
                </a:tc>
                <a:extLst>
                  <a:ext uri="{0D108BD9-81ED-4DB2-BD59-A6C34878D82A}">
                    <a16:rowId xmlns:a16="http://schemas.microsoft.com/office/drawing/2014/main" val="47140886"/>
                  </a:ext>
                </a:extLst>
              </a:tr>
              <a:tr h="377276">
                <a:tc>
                  <a:txBody>
                    <a:bodyPr/>
                    <a:lstStyle/>
                    <a:p>
                      <a:pPr algn="just">
                        <a:lnSpc>
                          <a:spcPct val="115000"/>
                        </a:lnSpc>
                        <a:spcBef>
                          <a:spcPts val="300"/>
                        </a:spcBef>
                        <a:spcAft>
                          <a:spcPts val="300"/>
                        </a:spcAft>
                        <a:tabLst>
                          <a:tab pos="2409190" algn="l"/>
                        </a:tabLst>
                      </a:pPr>
                      <a:endParaRPr lang="pt-PT" sz="2000" dirty="0">
                        <a:solidFill>
                          <a:schemeClr val="tx1"/>
                        </a:solidFill>
                        <a:effectLst/>
                        <a:latin typeface="HurmeGeometricSans4 Regular" panose="020B0500020000000000" pitchFamily="34" charset="0"/>
                      </a:endParaRPr>
                    </a:p>
                    <a:p>
                      <a:pPr algn="just">
                        <a:lnSpc>
                          <a:spcPct val="115000"/>
                        </a:lnSpc>
                        <a:spcBef>
                          <a:spcPts val="300"/>
                        </a:spcBef>
                        <a:spcAft>
                          <a:spcPts val="300"/>
                        </a:spcAft>
                        <a:tabLst>
                          <a:tab pos="2409190" algn="l"/>
                        </a:tabLst>
                      </a:pPr>
                      <a:r>
                        <a:rPr lang="pt-PT" sz="2000" b="0" dirty="0">
                          <a:solidFill>
                            <a:schemeClr val="tx1"/>
                          </a:solidFill>
                          <a:effectLst/>
                          <a:latin typeface="HurmeGeometricSans4 Regular" panose="020B0500020000000000" pitchFamily="34" charset="0"/>
                        </a:rPr>
                        <a:t>Descrição sumária</a:t>
                      </a:r>
                    </a:p>
                    <a:p>
                      <a:pPr algn="just">
                        <a:lnSpc>
                          <a:spcPct val="115000"/>
                        </a:lnSpc>
                        <a:spcBef>
                          <a:spcPts val="300"/>
                        </a:spcBef>
                        <a:spcAft>
                          <a:spcPts val="300"/>
                        </a:spcAft>
                        <a:tabLst>
                          <a:tab pos="2409190" algn="l"/>
                        </a:tabLst>
                      </a:pPr>
                      <a:r>
                        <a:rPr lang="pt-PT" sz="2000" b="0" dirty="0">
                          <a:solidFill>
                            <a:schemeClr val="tx1"/>
                          </a:solidFill>
                          <a:effectLst/>
                          <a:latin typeface="HurmeGeometricSans4 Regular" panose="020B0500020000000000" pitchFamily="34" charset="0"/>
                        </a:rPr>
                        <a:t>Distribuição dos desempregados inscritos no centro de emprego e formação profissional por grupo etário.</a:t>
                      </a:r>
                      <a:endParaRPr lang="pt-PT" sz="2000" b="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3231" marR="63231" marT="0" marB="0">
                    <a:noFill/>
                  </a:tcPr>
                </a:tc>
                <a:extLst>
                  <a:ext uri="{0D108BD9-81ED-4DB2-BD59-A6C34878D82A}">
                    <a16:rowId xmlns:a16="http://schemas.microsoft.com/office/drawing/2014/main" val="673263633"/>
                  </a:ext>
                </a:extLst>
              </a:tr>
            </a:tbl>
          </a:graphicData>
        </a:graphic>
      </p:graphicFrame>
      <p:sp>
        <p:nvSpPr>
          <p:cNvPr id="4" name="Retângulo 3"/>
          <p:cNvSpPr/>
          <p:nvPr/>
        </p:nvSpPr>
        <p:spPr>
          <a:xfrm>
            <a:off x="946688" y="3821936"/>
            <a:ext cx="10515600" cy="527837"/>
          </a:xfrm>
          <a:prstGeom prst="rect">
            <a:avLst/>
          </a:prstGeom>
        </p:spPr>
        <p:txBody>
          <a:bodyPr wrap="square">
            <a:spAutoFit/>
          </a:bodyPr>
          <a:lstStyle/>
          <a:p>
            <a:pPr>
              <a:lnSpc>
                <a:spcPct val="115000"/>
              </a:lnSpc>
              <a:spcBef>
                <a:spcPts val="300"/>
              </a:spcBef>
              <a:spcAft>
                <a:spcPts val="300"/>
              </a:spcAft>
              <a:tabLst>
                <a:tab pos="2409190" algn="l"/>
              </a:tabLst>
            </a:pPr>
            <a:r>
              <a:rPr lang="pt-PT" sz="1200" b="1" dirty="0">
                <a:latin typeface="HurmeGeometricSans4 Regular" panose="020B0500020000000000" pitchFamily="34" charset="0"/>
              </a:rPr>
              <a:t>Fonte:</a:t>
            </a:r>
            <a:r>
              <a:rPr lang="pt-PT" sz="1200" dirty="0">
                <a:latin typeface="HurmeGeometricSans4 Regular" panose="020B0500020000000000" pitchFamily="34" charset="0"/>
              </a:rPr>
              <a:t> IEFP – Desemprego registado por concelho  </a:t>
            </a:r>
          </a:p>
          <a:p>
            <a:r>
              <a:rPr lang="pt-PT" sz="1200" dirty="0">
                <a:latin typeface="HurmeGeometricSans4 Regular" panose="020B0500020000000000" pitchFamily="34" charset="0"/>
                <a:ea typeface="Calibri" panose="020F0502020204030204" pitchFamily="34" charset="0"/>
                <a:cs typeface="Times New Roman" panose="02020603050405020304" pitchFamily="18" charset="0"/>
              </a:rPr>
              <a:t>PORDATA – Desempregados inscritos no Centro de Emprego  e Formação Profissional</a:t>
            </a:r>
            <a:endParaRPr lang="pt-PT" sz="1200" dirty="0">
              <a:latin typeface="HurmeGeometricSans4 Regular" panose="020B0500020000000000" pitchFamily="34" charset="0"/>
            </a:endParaRPr>
          </a:p>
        </p:txBody>
      </p:sp>
    </p:spTree>
    <p:extLst>
      <p:ext uri="{BB962C8B-B14F-4D97-AF65-F5344CB8AC3E}">
        <p14:creationId xmlns:p14="http://schemas.microsoft.com/office/powerpoint/2010/main" val="2872181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838198" y="976770"/>
          <a:ext cx="10515603" cy="3657600"/>
        </p:xfrm>
        <a:graphic>
          <a:graphicData uri="http://schemas.openxmlformats.org/drawingml/2006/table">
            <a:tbl>
              <a:tblPr firstRow="1" firstCol="1" bandRow="1">
                <a:tableStyleId>{5C22544A-7EE6-4342-B048-85BDC9FD1C3A}</a:tableStyleId>
              </a:tblPr>
              <a:tblGrid>
                <a:gridCol w="1903323">
                  <a:extLst>
                    <a:ext uri="{9D8B030D-6E8A-4147-A177-3AD203B41FA5}">
                      <a16:colId xmlns:a16="http://schemas.microsoft.com/office/drawing/2014/main" val="1323471059"/>
                    </a:ext>
                  </a:extLst>
                </a:gridCol>
                <a:gridCol w="956920">
                  <a:extLst>
                    <a:ext uri="{9D8B030D-6E8A-4147-A177-3AD203B41FA5}">
                      <a16:colId xmlns:a16="http://schemas.microsoft.com/office/drawing/2014/main" val="2581949242"/>
                    </a:ext>
                  </a:extLst>
                </a:gridCol>
                <a:gridCol w="956920">
                  <a:extLst>
                    <a:ext uri="{9D8B030D-6E8A-4147-A177-3AD203B41FA5}">
                      <a16:colId xmlns:a16="http://schemas.microsoft.com/office/drawing/2014/main" val="1450371336"/>
                    </a:ext>
                  </a:extLst>
                </a:gridCol>
                <a:gridCol w="956920">
                  <a:extLst>
                    <a:ext uri="{9D8B030D-6E8A-4147-A177-3AD203B41FA5}">
                      <a16:colId xmlns:a16="http://schemas.microsoft.com/office/drawing/2014/main" val="822849529"/>
                    </a:ext>
                  </a:extLst>
                </a:gridCol>
                <a:gridCol w="956920">
                  <a:extLst>
                    <a:ext uri="{9D8B030D-6E8A-4147-A177-3AD203B41FA5}">
                      <a16:colId xmlns:a16="http://schemas.microsoft.com/office/drawing/2014/main" val="2737832594"/>
                    </a:ext>
                  </a:extLst>
                </a:gridCol>
                <a:gridCol w="956920">
                  <a:extLst>
                    <a:ext uri="{9D8B030D-6E8A-4147-A177-3AD203B41FA5}">
                      <a16:colId xmlns:a16="http://schemas.microsoft.com/office/drawing/2014/main" val="3488815927"/>
                    </a:ext>
                  </a:extLst>
                </a:gridCol>
                <a:gridCol w="956920">
                  <a:extLst>
                    <a:ext uri="{9D8B030D-6E8A-4147-A177-3AD203B41FA5}">
                      <a16:colId xmlns:a16="http://schemas.microsoft.com/office/drawing/2014/main" val="3275733298"/>
                    </a:ext>
                  </a:extLst>
                </a:gridCol>
                <a:gridCol w="956920">
                  <a:extLst>
                    <a:ext uri="{9D8B030D-6E8A-4147-A177-3AD203B41FA5}">
                      <a16:colId xmlns:a16="http://schemas.microsoft.com/office/drawing/2014/main" val="4103242422"/>
                    </a:ext>
                  </a:extLst>
                </a:gridCol>
                <a:gridCol w="956920">
                  <a:extLst>
                    <a:ext uri="{9D8B030D-6E8A-4147-A177-3AD203B41FA5}">
                      <a16:colId xmlns:a16="http://schemas.microsoft.com/office/drawing/2014/main" val="3621169126"/>
                    </a:ext>
                  </a:extLst>
                </a:gridCol>
                <a:gridCol w="956920">
                  <a:extLst>
                    <a:ext uri="{9D8B030D-6E8A-4147-A177-3AD203B41FA5}">
                      <a16:colId xmlns:a16="http://schemas.microsoft.com/office/drawing/2014/main" val="92309272"/>
                    </a:ext>
                  </a:extLst>
                </a:gridCol>
              </a:tblGrid>
              <a:tr h="258375">
                <a:tc rowSpan="2">
                  <a:txBody>
                    <a:bodyPr/>
                    <a:lstStyle/>
                    <a:p>
                      <a:pPr algn="ctr">
                        <a:lnSpc>
                          <a:spcPct val="150000"/>
                        </a:lnSpc>
                        <a:spcAft>
                          <a:spcPts val="0"/>
                        </a:spcAft>
                        <a:tabLst>
                          <a:tab pos="2409190" algn="l"/>
                        </a:tabLst>
                      </a:pPr>
                      <a:r>
                        <a:rPr lang="pt-PT" sz="1800" dirty="0">
                          <a:effectLst/>
                          <a:latin typeface="HurmeGeometricSans4 Regular" panose="020B0500020000000000" pitchFamily="34" charset="0"/>
                        </a:rPr>
                        <a:t>INDICADORES</a:t>
                      </a:r>
                      <a:endParaRPr lang="pt-PT" sz="18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1596A3"/>
                    </a:solidFill>
                  </a:tcPr>
                </a:tc>
                <a:tc gridSpan="3">
                  <a:txBody>
                    <a:bodyPr/>
                    <a:lstStyle/>
                    <a:p>
                      <a:pPr algn="ctr">
                        <a:lnSpc>
                          <a:spcPct val="150000"/>
                        </a:lnSpc>
                        <a:spcAft>
                          <a:spcPts val="0"/>
                        </a:spcAft>
                        <a:tabLst>
                          <a:tab pos="2409190" algn="l"/>
                        </a:tabLst>
                      </a:pPr>
                      <a:r>
                        <a:rPr lang="pt-PT" sz="1800" dirty="0">
                          <a:effectLst/>
                          <a:latin typeface="HurmeGeometricSans4 Regular" panose="020B0500020000000000" pitchFamily="34" charset="0"/>
                        </a:rPr>
                        <a:t>PORTUGAL (continente)</a:t>
                      </a:r>
                      <a:endParaRPr lang="pt-PT" sz="18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1596A3"/>
                    </a:solidFill>
                  </a:tcPr>
                </a:tc>
                <a:tc hMerge="1">
                  <a:txBody>
                    <a:bodyPr/>
                    <a:lstStyle/>
                    <a:p>
                      <a:endParaRPr lang="pt-PT"/>
                    </a:p>
                  </a:txBody>
                  <a:tcPr/>
                </a:tc>
                <a:tc hMerge="1">
                  <a:txBody>
                    <a:bodyPr/>
                    <a:lstStyle/>
                    <a:p>
                      <a:endParaRPr lang="pt-PT"/>
                    </a:p>
                  </a:txBody>
                  <a:tcPr/>
                </a:tc>
                <a:tc gridSpan="3">
                  <a:txBody>
                    <a:bodyPr/>
                    <a:lstStyle/>
                    <a:p>
                      <a:pPr algn="ctr">
                        <a:lnSpc>
                          <a:spcPct val="150000"/>
                        </a:lnSpc>
                        <a:spcAft>
                          <a:spcPts val="0"/>
                        </a:spcAft>
                        <a:tabLst>
                          <a:tab pos="2409190" algn="l"/>
                        </a:tabLst>
                      </a:pPr>
                      <a:r>
                        <a:rPr lang="pt-PT" sz="1800" dirty="0">
                          <a:effectLst/>
                          <a:latin typeface="HurmeGeometricSans4 Regular" panose="020B0500020000000000" pitchFamily="34" charset="0"/>
                        </a:rPr>
                        <a:t>NORTE</a:t>
                      </a:r>
                      <a:endParaRPr lang="pt-PT" sz="18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1596A3"/>
                    </a:solidFill>
                  </a:tcPr>
                </a:tc>
                <a:tc hMerge="1">
                  <a:txBody>
                    <a:bodyPr/>
                    <a:lstStyle/>
                    <a:p>
                      <a:endParaRPr lang="pt-PT"/>
                    </a:p>
                  </a:txBody>
                  <a:tcPr/>
                </a:tc>
                <a:tc hMerge="1">
                  <a:txBody>
                    <a:bodyPr/>
                    <a:lstStyle/>
                    <a:p>
                      <a:endParaRPr lang="pt-PT"/>
                    </a:p>
                  </a:txBody>
                  <a:tcPr/>
                </a:tc>
                <a:tc gridSpan="3">
                  <a:txBody>
                    <a:bodyPr/>
                    <a:lstStyle/>
                    <a:p>
                      <a:pPr algn="ctr">
                        <a:lnSpc>
                          <a:spcPct val="150000"/>
                        </a:lnSpc>
                        <a:spcAft>
                          <a:spcPts val="0"/>
                        </a:spcAft>
                        <a:tabLst>
                          <a:tab pos="2409190" algn="l"/>
                        </a:tabLst>
                      </a:pPr>
                      <a:r>
                        <a:rPr lang="pt-PT" sz="1800" dirty="0">
                          <a:effectLst/>
                          <a:latin typeface="HurmeGeometricSans4 Regular" panose="020B0500020000000000" pitchFamily="34" charset="0"/>
                        </a:rPr>
                        <a:t>VILA NOVA DE FAMALICÃO</a:t>
                      </a:r>
                      <a:endParaRPr lang="pt-PT" sz="18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1596A3"/>
                    </a:solidFill>
                  </a:tcPr>
                </a:tc>
                <a:tc hMerge="1">
                  <a:txBody>
                    <a:bodyPr/>
                    <a:lstStyle/>
                    <a:p>
                      <a:endParaRPr lang="pt-PT"/>
                    </a:p>
                  </a:txBody>
                  <a:tcPr/>
                </a:tc>
                <a:tc hMerge="1">
                  <a:txBody>
                    <a:bodyPr/>
                    <a:lstStyle/>
                    <a:p>
                      <a:endParaRPr lang="pt-PT"/>
                    </a:p>
                  </a:txBody>
                  <a:tcPr/>
                </a:tc>
                <a:extLst>
                  <a:ext uri="{0D108BD9-81ED-4DB2-BD59-A6C34878D82A}">
                    <a16:rowId xmlns:a16="http://schemas.microsoft.com/office/drawing/2014/main" val="1811850005"/>
                  </a:ext>
                </a:extLst>
              </a:tr>
              <a:tr h="258375">
                <a:tc vMerge="1">
                  <a:txBody>
                    <a:bodyPr/>
                    <a:lstStyle/>
                    <a:p>
                      <a:endParaRPr lang="pt-PT"/>
                    </a:p>
                  </a:txBody>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2001 (%)</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2011 (%)</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2017 (%)</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2001 (%)</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2011 (%)</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2017 (%)</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2001 (%)</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2011 (%)</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2017 (%)</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extLst>
                  <a:ext uri="{0D108BD9-81ED-4DB2-BD59-A6C34878D82A}">
                    <a16:rowId xmlns:a16="http://schemas.microsoft.com/office/drawing/2014/main" val="459238261"/>
                  </a:ext>
                </a:extLst>
              </a:tr>
              <a:tr h="258375">
                <a:tc>
                  <a:txBody>
                    <a:bodyPr/>
                    <a:lstStyle/>
                    <a:p>
                      <a:pPr algn="ctr">
                        <a:lnSpc>
                          <a:spcPct val="150000"/>
                        </a:lnSpc>
                        <a:spcAft>
                          <a:spcPts val="0"/>
                        </a:spcAft>
                        <a:tabLst>
                          <a:tab pos="2409190" algn="l"/>
                        </a:tabLst>
                      </a:pPr>
                      <a:r>
                        <a:rPr lang="pt-PT" sz="1800" dirty="0">
                          <a:effectLst/>
                          <a:latin typeface="HurmeGeometricSans4 Regular" panose="020B0500020000000000" pitchFamily="34" charset="0"/>
                        </a:rPr>
                        <a:t>&lt; 25 anos</a:t>
                      </a:r>
                      <a:endParaRPr lang="pt-PT" sz="18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16,2</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11,5</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11,2</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16,5</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11,7</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11,5</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11,3</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9,4</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13,1</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extLst>
                  <a:ext uri="{0D108BD9-81ED-4DB2-BD59-A6C34878D82A}">
                    <a16:rowId xmlns:a16="http://schemas.microsoft.com/office/drawing/2014/main" val="867591720"/>
                  </a:ext>
                </a:extLst>
              </a:tr>
              <a:tr h="258375">
                <a:tc>
                  <a:txBody>
                    <a:bodyPr/>
                    <a:lstStyle/>
                    <a:p>
                      <a:pPr algn="ctr">
                        <a:lnSpc>
                          <a:spcPct val="150000"/>
                        </a:lnSpc>
                        <a:spcAft>
                          <a:spcPts val="0"/>
                        </a:spcAft>
                        <a:tabLst>
                          <a:tab pos="2409190" algn="l"/>
                        </a:tabLst>
                      </a:pPr>
                      <a:r>
                        <a:rPr lang="pt-PT" sz="1800">
                          <a:effectLst/>
                          <a:latin typeface="HurmeGeometricSans4 Regular" panose="020B0500020000000000" pitchFamily="34" charset="0"/>
                        </a:rPr>
                        <a:t>25- 34 anos</a:t>
                      </a:r>
                      <a:endParaRPr lang="pt-PT" sz="18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23,5</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22,6</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18,6</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22,9</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20,7</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17,5</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16,7</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17,1</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16,9</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extLst>
                  <a:ext uri="{0D108BD9-81ED-4DB2-BD59-A6C34878D82A}">
                    <a16:rowId xmlns:a16="http://schemas.microsoft.com/office/drawing/2014/main" val="2229385429"/>
                  </a:ext>
                </a:extLst>
              </a:tr>
              <a:tr h="258375">
                <a:tc>
                  <a:txBody>
                    <a:bodyPr/>
                    <a:lstStyle/>
                    <a:p>
                      <a:pPr algn="ctr">
                        <a:lnSpc>
                          <a:spcPct val="150000"/>
                        </a:lnSpc>
                        <a:spcAft>
                          <a:spcPts val="0"/>
                        </a:spcAft>
                        <a:tabLst>
                          <a:tab pos="2409190" algn="l"/>
                        </a:tabLst>
                      </a:pPr>
                      <a:r>
                        <a:rPr lang="pt-PT" sz="1800" dirty="0">
                          <a:effectLst/>
                          <a:latin typeface="HurmeGeometricSans4 Regular" panose="020B0500020000000000" pitchFamily="34" charset="0"/>
                        </a:rPr>
                        <a:t>35-44 anos</a:t>
                      </a:r>
                      <a:endParaRPr lang="pt-PT" sz="18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19,2</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23,3</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20,8</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19,9</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22,3</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19,0</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15,5</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19,7</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18,6</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extLst>
                  <a:ext uri="{0D108BD9-81ED-4DB2-BD59-A6C34878D82A}">
                    <a16:rowId xmlns:a16="http://schemas.microsoft.com/office/drawing/2014/main" val="2937829214"/>
                  </a:ext>
                </a:extLst>
              </a:tr>
              <a:tr h="258375">
                <a:tc>
                  <a:txBody>
                    <a:bodyPr/>
                    <a:lstStyle/>
                    <a:p>
                      <a:pPr algn="ctr">
                        <a:lnSpc>
                          <a:spcPct val="150000"/>
                        </a:lnSpc>
                        <a:spcAft>
                          <a:spcPts val="0"/>
                        </a:spcAft>
                        <a:tabLst>
                          <a:tab pos="2409190" algn="l"/>
                        </a:tabLst>
                      </a:pPr>
                      <a:r>
                        <a:rPr lang="pt-PT" sz="1800" dirty="0">
                          <a:effectLst/>
                          <a:latin typeface="HurmeGeometricSans4 Regular" panose="020B0500020000000000" pitchFamily="34" charset="0"/>
                        </a:rPr>
                        <a:t>45-54 anos</a:t>
                      </a:r>
                      <a:endParaRPr lang="pt-PT" sz="18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19,6</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23,7</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23,1</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20,2</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25,3</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23,8</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25,8</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27,6</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21,8</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extLst>
                  <a:ext uri="{0D108BD9-81ED-4DB2-BD59-A6C34878D82A}">
                    <a16:rowId xmlns:a16="http://schemas.microsoft.com/office/drawing/2014/main" val="3932957464"/>
                  </a:ext>
                </a:extLst>
              </a:tr>
              <a:tr h="258375">
                <a:tc>
                  <a:txBody>
                    <a:bodyPr/>
                    <a:lstStyle/>
                    <a:p>
                      <a:pPr algn="ctr">
                        <a:lnSpc>
                          <a:spcPct val="150000"/>
                        </a:lnSpc>
                        <a:spcAft>
                          <a:spcPts val="0"/>
                        </a:spcAft>
                        <a:tabLst>
                          <a:tab pos="2409190" algn="l"/>
                        </a:tabLst>
                      </a:pPr>
                      <a:r>
                        <a:rPr lang="pt-PT" sz="1800" dirty="0">
                          <a:effectLst/>
                          <a:latin typeface="HurmeGeometricSans4 Regular" panose="020B0500020000000000" pitchFamily="34" charset="0"/>
                        </a:rPr>
                        <a:t>&gt; 55 anos</a:t>
                      </a:r>
                      <a:endParaRPr lang="pt-PT" sz="18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21,5</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18,8</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26,4</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20,5</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20,0</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28,3</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30,7</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26,3</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tc>
                  <a:txBody>
                    <a:bodyPr/>
                    <a:lstStyle/>
                    <a:p>
                      <a:pPr algn="ctr">
                        <a:lnSpc>
                          <a:spcPct val="150000"/>
                        </a:lnSpc>
                        <a:spcAft>
                          <a:spcPts val="0"/>
                        </a:spcAft>
                        <a:tabLst>
                          <a:tab pos="2409190" algn="l"/>
                        </a:tabLst>
                      </a:pPr>
                      <a:r>
                        <a:rPr lang="pt-PT" sz="1600">
                          <a:effectLst/>
                          <a:latin typeface="HurmeGeometricSans4 Regular" panose="020B0500020000000000" pitchFamily="34" charset="0"/>
                        </a:rPr>
                        <a:t>29,6</a:t>
                      </a:r>
                      <a:endParaRPr lang="pt-PT" sz="16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tc>
                <a:extLst>
                  <a:ext uri="{0D108BD9-81ED-4DB2-BD59-A6C34878D82A}">
                    <a16:rowId xmlns:a16="http://schemas.microsoft.com/office/drawing/2014/main" val="324805602"/>
                  </a:ext>
                </a:extLst>
              </a:tr>
              <a:tr h="258375">
                <a:tc>
                  <a:txBody>
                    <a:bodyPr/>
                    <a:lstStyle/>
                    <a:p>
                      <a:pPr algn="ctr">
                        <a:lnSpc>
                          <a:spcPct val="150000"/>
                        </a:lnSpc>
                        <a:spcAft>
                          <a:spcPts val="0"/>
                        </a:spcAft>
                        <a:tabLst>
                          <a:tab pos="2409190" algn="l"/>
                        </a:tabLst>
                      </a:pPr>
                      <a:r>
                        <a:rPr lang="pt-PT" sz="1800" dirty="0">
                          <a:effectLst/>
                          <a:latin typeface="HurmeGeometricSans4 Regular" panose="020B0500020000000000" pitchFamily="34" charset="0"/>
                        </a:rPr>
                        <a:t>Total</a:t>
                      </a:r>
                      <a:endParaRPr lang="pt-PT" sz="18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1596A3"/>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100,0</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100,0</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100,0</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100,0</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100,0</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100,0</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100,0</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100,0</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tc>
                  <a:txBody>
                    <a:bodyPr/>
                    <a:lstStyle/>
                    <a:p>
                      <a:pPr algn="ctr">
                        <a:lnSpc>
                          <a:spcPct val="150000"/>
                        </a:lnSpc>
                        <a:spcAft>
                          <a:spcPts val="0"/>
                        </a:spcAft>
                        <a:tabLst>
                          <a:tab pos="2409190" algn="l"/>
                        </a:tabLst>
                      </a:pPr>
                      <a:r>
                        <a:rPr lang="pt-PT" sz="1600" dirty="0">
                          <a:effectLst/>
                          <a:latin typeface="HurmeGeometricSans4 Regular" panose="020B0500020000000000" pitchFamily="34" charset="0"/>
                        </a:rPr>
                        <a:t>100,0</a:t>
                      </a:r>
                      <a:endParaRPr lang="pt-PT" sz="16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1387" marR="41387" marT="0" marB="0" anchor="ctr">
                    <a:solidFill>
                      <a:srgbClr val="45ADB7"/>
                    </a:solidFill>
                  </a:tcPr>
                </a:tc>
                <a:extLst>
                  <a:ext uri="{0D108BD9-81ED-4DB2-BD59-A6C34878D82A}">
                    <a16:rowId xmlns:a16="http://schemas.microsoft.com/office/drawing/2014/main" val="2687042674"/>
                  </a:ext>
                </a:extLst>
              </a:tr>
            </a:tbl>
          </a:graphicData>
        </a:graphic>
      </p:graphicFrame>
      <p:sp>
        <p:nvSpPr>
          <p:cNvPr id="3" name="Retângulo 2"/>
          <p:cNvSpPr/>
          <p:nvPr/>
        </p:nvSpPr>
        <p:spPr>
          <a:xfrm>
            <a:off x="838197" y="208423"/>
            <a:ext cx="10515603" cy="646331"/>
          </a:xfrm>
          <a:prstGeom prst="rect">
            <a:avLst/>
          </a:prstGeom>
        </p:spPr>
        <p:txBody>
          <a:bodyPr wrap="square">
            <a:spAutoFit/>
          </a:bodyPr>
          <a:lstStyle/>
          <a:p>
            <a:pPr>
              <a:spcBef>
                <a:spcPts val="600"/>
              </a:spcBef>
              <a:spcAft>
                <a:spcPts val="800"/>
              </a:spcAft>
              <a:tabLst>
                <a:tab pos="2409190" algn="l"/>
              </a:tabLst>
            </a:pPr>
            <a:r>
              <a:rPr lang="pt-PT" b="1" dirty="0">
                <a:solidFill>
                  <a:srgbClr val="005464"/>
                </a:solidFill>
                <a:latin typeface="HurmeGeometricSans4 Regular" panose="020B0500020000000000" pitchFamily="34" charset="0"/>
                <a:ea typeface="Calibri" panose="020F0502020204030204" pitchFamily="34" charset="0"/>
                <a:cs typeface="Times New Roman" panose="02020603050405020304" pitchFamily="18" charset="0"/>
              </a:rPr>
              <a:t>Desempregados inscritos (%) nos centros de emprego e de formação profissional (média anual), por grupo etário, em 2001, 2011 e 2017</a:t>
            </a:r>
          </a:p>
        </p:txBody>
      </p:sp>
      <p:sp>
        <p:nvSpPr>
          <p:cNvPr id="4" name="Retângulo 3"/>
          <p:cNvSpPr/>
          <p:nvPr/>
        </p:nvSpPr>
        <p:spPr>
          <a:xfrm>
            <a:off x="838200" y="6002435"/>
            <a:ext cx="10515600" cy="527837"/>
          </a:xfrm>
          <a:prstGeom prst="rect">
            <a:avLst/>
          </a:prstGeom>
        </p:spPr>
        <p:txBody>
          <a:bodyPr wrap="square">
            <a:spAutoFit/>
          </a:bodyPr>
          <a:lstStyle/>
          <a:p>
            <a:pPr>
              <a:lnSpc>
                <a:spcPct val="115000"/>
              </a:lnSpc>
              <a:spcBef>
                <a:spcPts val="300"/>
              </a:spcBef>
              <a:spcAft>
                <a:spcPts val="300"/>
              </a:spcAft>
              <a:tabLst>
                <a:tab pos="2409190" algn="l"/>
              </a:tabLst>
            </a:pPr>
            <a:r>
              <a:rPr lang="pt-PT" sz="1200" b="1" dirty="0">
                <a:latin typeface="HurmeGeometricSans4 Regular" panose="020B0500020000000000" pitchFamily="34" charset="0"/>
              </a:rPr>
              <a:t>Fonte:</a:t>
            </a:r>
            <a:r>
              <a:rPr lang="pt-PT" sz="1200" dirty="0">
                <a:latin typeface="HurmeGeometricSans4 Regular" panose="020B0500020000000000" pitchFamily="34" charset="0"/>
              </a:rPr>
              <a:t> IEFP – Desemprego registado por concelho  </a:t>
            </a:r>
          </a:p>
          <a:p>
            <a:r>
              <a:rPr lang="pt-PT" sz="1200" dirty="0">
                <a:latin typeface="HurmeGeometricSans4 Regular" panose="020B0500020000000000" pitchFamily="34" charset="0"/>
                <a:ea typeface="Calibri" panose="020F0502020204030204" pitchFamily="34" charset="0"/>
                <a:cs typeface="Times New Roman" panose="02020603050405020304" pitchFamily="18" charset="0"/>
              </a:rPr>
              <a:t>PORDATA – Desempregados inscritos no Centro de Emprego  e Formação Profissional. </a:t>
            </a:r>
            <a:endParaRPr lang="pt-PT" sz="1200" dirty="0">
              <a:latin typeface="HurmeGeometricSans4 Regular" panose="020B0500020000000000" pitchFamily="34" charset="0"/>
            </a:endParaRPr>
          </a:p>
        </p:txBody>
      </p:sp>
      <p:sp>
        <p:nvSpPr>
          <p:cNvPr id="5" name="Retângulo 4"/>
          <p:cNvSpPr/>
          <p:nvPr/>
        </p:nvSpPr>
        <p:spPr>
          <a:xfrm>
            <a:off x="838197" y="4802106"/>
            <a:ext cx="10646047" cy="1477328"/>
          </a:xfrm>
          <a:prstGeom prst="rect">
            <a:avLst/>
          </a:prstGeom>
          <a:solidFill>
            <a:srgbClr val="EAEFF7"/>
          </a:solidFill>
        </p:spPr>
        <p:txBody>
          <a:bodyPr wrap="square">
            <a:spAutoFit/>
          </a:bodyPr>
          <a:lstStyle/>
          <a:p>
            <a:r>
              <a:rPr lang="pt-PT" dirty="0"/>
              <a:t>Analisando a evolução do número de desempregados inscritos nos Centros de Emprego e Formação Profissional, por grupo etário, dos três territórios em análise, entre 2001 e 2017, </a:t>
            </a:r>
            <a:r>
              <a:rPr lang="pt-PT" dirty="0" smtClean="0"/>
              <a:t>verifica-se que </a:t>
            </a:r>
            <a:r>
              <a:rPr lang="pt-PT" dirty="0"/>
              <a:t>a maioria das pessoas inscritas encontram-se nas faixas etárias compreendidas entre os 45-54 anos e os </a:t>
            </a:r>
            <a:r>
              <a:rPr lang="pt-PT" dirty="0" smtClean="0"/>
              <a:t> com mais </a:t>
            </a:r>
            <a:r>
              <a:rPr lang="pt-PT" dirty="0"/>
              <a:t>de 55 anos de idade. Esta tendência é representativa da fragilidade e a dificuldade eminente de empregabilidade nestas faixas etárias. </a:t>
            </a:r>
          </a:p>
        </p:txBody>
      </p:sp>
    </p:spTree>
    <p:extLst>
      <p:ext uri="{BB962C8B-B14F-4D97-AF65-F5344CB8AC3E}">
        <p14:creationId xmlns:p14="http://schemas.microsoft.com/office/powerpoint/2010/main" val="9756007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4031904489"/>
              </p:ext>
            </p:extLst>
          </p:nvPr>
        </p:nvGraphicFramePr>
        <p:xfrm>
          <a:off x="838200" y="1048790"/>
          <a:ext cx="10515600" cy="2628900"/>
        </p:xfrm>
        <a:graphic>
          <a:graphicData uri="http://schemas.openxmlformats.org/drawingml/2006/table">
            <a:tbl>
              <a:tblPr firstRow="1" firstCol="1" bandRow="1">
                <a:tableStyleId>{5C22544A-7EE6-4342-B048-85BDC9FD1C3A}</a:tableStyleId>
              </a:tblPr>
              <a:tblGrid>
                <a:gridCol w="10515600">
                  <a:extLst>
                    <a:ext uri="{9D8B030D-6E8A-4147-A177-3AD203B41FA5}">
                      <a16:colId xmlns:a16="http://schemas.microsoft.com/office/drawing/2014/main" val="302824875"/>
                    </a:ext>
                  </a:extLst>
                </a:gridCol>
              </a:tblGrid>
              <a:tr h="463692">
                <a:tc>
                  <a:txBody>
                    <a:bodyPr/>
                    <a:lstStyle/>
                    <a:p>
                      <a:pPr algn="just">
                        <a:lnSpc>
                          <a:spcPct val="150000"/>
                        </a:lnSpc>
                        <a:spcBef>
                          <a:spcPts val="300"/>
                        </a:spcBef>
                        <a:spcAft>
                          <a:spcPts val="300"/>
                        </a:spcAft>
                        <a:tabLst>
                          <a:tab pos="2409190" algn="l"/>
                        </a:tabLst>
                      </a:pPr>
                      <a:r>
                        <a:rPr lang="pt-PT" sz="1800" dirty="0">
                          <a:effectLst/>
                          <a:latin typeface="HurmeGeometricSans4 Regular" panose="020B0500020000000000" pitchFamily="34" charset="0"/>
                        </a:rPr>
                        <a:t>Desempregados inscritos no centro de emprego e formação profissional por nível de escolaridade completo</a:t>
                      </a:r>
                      <a:endParaRPr lang="pt-PT" sz="18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3231" marR="63231" marT="0" marB="0" anchor="ctr">
                    <a:solidFill>
                      <a:srgbClr val="1596A3"/>
                    </a:solidFill>
                  </a:tcPr>
                </a:tc>
                <a:extLst>
                  <a:ext uri="{0D108BD9-81ED-4DB2-BD59-A6C34878D82A}">
                    <a16:rowId xmlns:a16="http://schemas.microsoft.com/office/drawing/2014/main" val="2776284720"/>
                  </a:ext>
                </a:extLst>
              </a:tr>
              <a:tr h="377276">
                <a:tc>
                  <a:txBody>
                    <a:bodyPr/>
                    <a:lstStyle/>
                    <a:p>
                      <a:pPr algn="just">
                        <a:lnSpc>
                          <a:spcPct val="115000"/>
                        </a:lnSpc>
                        <a:spcBef>
                          <a:spcPts val="300"/>
                        </a:spcBef>
                        <a:spcAft>
                          <a:spcPts val="300"/>
                        </a:spcAft>
                        <a:tabLst>
                          <a:tab pos="2409190" algn="l"/>
                        </a:tabLst>
                      </a:pPr>
                      <a:endParaRPr lang="pt-PT" sz="1800" dirty="0">
                        <a:effectLst/>
                        <a:latin typeface="HurmeGeometricSans4 Regular" panose="020B0500020000000000" pitchFamily="34" charset="0"/>
                      </a:endParaRPr>
                    </a:p>
                    <a:p>
                      <a:pPr algn="just">
                        <a:lnSpc>
                          <a:spcPct val="115000"/>
                        </a:lnSpc>
                        <a:spcBef>
                          <a:spcPts val="300"/>
                        </a:spcBef>
                        <a:spcAft>
                          <a:spcPts val="300"/>
                        </a:spcAft>
                        <a:tabLst>
                          <a:tab pos="2409190" algn="l"/>
                        </a:tabLst>
                      </a:pPr>
                      <a:r>
                        <a:rPr lang="pt-PT" sz="1800" b="0" dirty="0">
                          <a:solidFill>
                            <a:schemeClr val="tx1"/>
                          </a:solidFill>
                          <a:effectLst/>
                          <a:latin typeface="HurmeGeometricSans4 Regular" panose="020B0500020000000000" pitchFamily="34" charset="0"/>
                        </a:rPr>
                        <a:t>Descrição sumária</a:t>
                      </a:r>
                    </a:p>
                    <a:p>
                      <a:pPr algn="just">
                        <a:lnSpc>
                          <a:spcPct val="115000"/>
                        </a:lnSpc>
                        <a:spcBef>
                          <a:spcPts val="300"/>
                        </a:spcBef>
                        <a:spcAft>
                          <a:spcPts val="300"/>
                        </a:spcAft>
                        <a:tabLst>
                          <a:tab pos="2409190" algn="l"/>
                        </a:tabLst>
                      </a:pPr>
                      <a:r>
                        <a:rPr lang="pt-PT" sz="1800" b="0" dirty="0">
                          <a:solidFill>
                            <a:schemeClr val="tx1"/>
                          </a:solidFill>
                          <a:effectLst/>
                          <a:latin typeface="HurmeGeometricSans4 Regular" panose="020B0500020000000000" pitchFamily="34" charset="0"/>
                        </a:rPr>
                        <a:t>Distribuição dos desempregados inscritos no centro de emprego e formação profissional por nível de escolaridade completo.</a:t>
                      </a:r>
                    </a:p>
                    <a:p>
                      <a:pPr algn="just">
                        <a:lnSpc>
                          <a:spcPct val="115000"/>
                        </a:lnSpc>
                        <a:spcBef>
                          <a:spcPts val="300"/>
                        </a:spcBef>
                        <a:spcAft>
                          <a:spcPts val="300"/>
                        </a:spcAft>
                        <a:tabLst>
                          <a:tab pos="2409190" algn="l"/>
                        </a:tabLst>
                      </a:pPr>
                      <a:endParaRPr lang="pt-PT" sz="18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3231" marR="63231" marT="0" marB="0">
                    <a:noFill/>
                  </a:tcPr>
                </a:tc>
                <a:extLst>
                  <a:ext uri="{0D108BD9-81ED-4DB2-BD59-A6C34878D82A}">
                    <a16:rowId xmlns:a16="http://schemas.microsoft.com/office/drawing/2014/main" val="4106022004"/>
                  </a:ext>
                </a:extLst>
              </a:tr>
            </a:tbl>
          </a:graphicData>
        </a:graphic>
      </p:graphicFrame>
      <p:sp>
        <p:nvSpPr>
          <p:cNvPr id="4" name="Retângulo 3"/>
          <p:cNvSpPr/>
          <p:nvPr/>
        </p:nvSpPr>
        <p:spPr>
          <a:xfrm>
            <a:off x="838200" y="3863668"/>
            <a:ext cx="10515600" cy="527837"/>
          </a:xfrm>
          <a:prstGeom prst="rect">
            <a:avLst/>
          </a:prstGeom>
        </p:spPr>
        <p:txBody>
          <a:bodyPr wrap="square">
            <a:spAutoFit/>
          </a:bodyPr>
          <a:lstStyle/>
          <a:p>
            <a:pPr>
              <a:lnSpc>
                <a:spcPct val="115000"/>
              </a:lnSpc>
              <a:spcBef>
                <a:spcPts val="300"/>
              </a:spcBef>
              <a:spcAft>
                <a:spcPts val="300"/>
              </a:spcAft>
              <a:tabLst>
                <a:tab pos="2409190" algn="l"/>
              </a:tabLst>
            </a:pPr>
            <a:r>
              <a:rPr lang="pt-PT" sz="1200" b="1" dirty="0">
                <a:latin typeface="HurmeGeometricSans4 Regular" panose="020B0500020000000000" pitchFamily="34" charset="0"/>
              </a:rPr>
              <a:t>Fonte:</a:t>
            </a:r>
            <a:r>
              <a:rPr lang="pt-PT" sz="1200" dirty="0">
                <a:latin typeface="HurmeGeometricSans4 Regular" panose="020B0500020000000000" pitchFamily="34" charset="0"/>
              </a:rPr>
              <a:t> IEFP – Desemprego registado por concelho  </a:t>
            </a:r>
          </a:p>
          <a:p>
            <a:r>
              <a:rPr lang="pt-PT" sz="1200" dirty="0">
                <a:latin typeface="HurmeGeometricSans4 Regular" panose="020B0500020000000000" pitchFamily="34" charset="0"/>
                <a:ea typeface="Calibri" panose="020F0502020204030204" pitchFamily="34" charset="0"/>
                <a:cs typeface="Times New Roman" panose="02020603050405020304" pitchFamily="18" charset="0"/>
              </a:rPr>
              <a:t>PORDATA – Desempregados inscritos no Centro de Emprego  e Formação Profissional. </a:t>
            </a:r>
            <a:endParaRPr lang="pt-PT" sz="1200" dirty="0">
              <a:latin typeface="HurmeGeometricSans4 Regular" panose="020B0500020000000000" pitchFamily="34" charset="0"/>
            </a:endParaRPr>
          </a:p>
        </p:txBody>
      </p:sp>
    </p:spTree>
    <p:extLst>
      <p:ext uri="{BB962C8B-B14F-4D97-AF65-F5344CB8AC3E}">
        <p14:creationId xmlns:p14="http://schemas.microsoft.com/office/powerpoint/2010/main" val="2411891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2" name="Retângulo 1"/>
          <p:cNvSpPr/>
          <p:nvPr/>
        </p:nvSpPr>
        <p:spPr>
          <a:xfrm>
            <a:off x="838199" y="957858"/>
            <a:ext cx="10515602" cy="923330"/>
          </a:xfrm>
          <a:prstGeom prst="rect">
            <a:avLst/>
          </a:prstGeom>
        </p:spPr>
        <p:txBody>
          <a:bodyPr wrap="square">
            <a:spAutoFit/>
          </a:bodyPr>
          <a:lstStyle/>
          <a:p>
            <a:pPr>
              <a:spcBef>
                <a:spcPts val="600"/>
              </a:spcBef>
              <a:spcAft>
                <a:spcPts val="800"/>
              </a:spcAft>
              <a:tabLst>
                <a:tab pos="2409190" algn="l"/>
              </a:tabLst>
            </a:pPr>
            <a:r>
              <a:rPr lang="pt-PT" b="1" dirty="0">
                <a:solidFill>
                  <a:srgbClr val="005464"/>
                </a:solidFill>
                <a:latin typeface="HurmeGeometricSans4 Regular" panose="020B0500020000000000" pitchFamily="34" charset="0"/>
                <a:ea typeface="Calibri" panose="020F0502020204030204" pitchFamily="34" charset="0"/>
                <a:cs typeface="Times New Roman" panose="02020603050405020304" pitchFamily="18" charset="0"/>
              </a:rPr>
              <a:t>Proporção de desempregados inscritos nos Centros de Emprego e de Formação Profissional (média anual) por nível de escolaridade completo, relativamente ao total, em </a:t>
            </a:r>
            <a:r>
              <a:rPr lang="pt-PT" b="1" dirty="0" smtClean="0">
                <a:solidFill>
                  <a:srgbClr val="005464"/>
                </a:solidFill>
                <a:latin typeface="HurmeGeometricSans4 Regular" panose="020B0500020000000000" pitchFamily="34" charset="0"/>
                <a:ea typeface="Calibri" panose="020F0502020204030204" pitchFamily="34" charset="0"/>
                <a:cs typeface="Times New Roman" panose="02020603050405020304" pitchFamily="18" charset="0"/>
              </a:rPr>
              <a:t>2001</a:t>
            </a:r>
            <a:r>
              <a:rPr lang="pt-PT" b="1" dirty="0">
                <a:solidFill>
                  <a:srgbClr val="005464"/>
                </a:solidFill>
                <a:latin typeface="HurmeGeometricSans4 Regular" panose="020B0500020000000000" pitchFamily="34" charset="0"/>
                <a:ea typeface="Calibri" panose="020F0502020204030204" pitchFamily="34" charset="0"/>
                <a:cs typeface="Times New Roman" panose="02020603050405020304" pitchFamily="18" charset="0"/>
              </a:rPr>
              <a:t>, 2011 e 2017</a:t>
            </a:r>
          </a:p>
        </p:txBody>
      </p:sp>
      <p:graphicFrame>
        <p:nvGraphicFramePr>
          <p:cNvPr id="3" name="Tabela 2"/>
          <p:cNvGraphicFramePr>
            <a:graphicFrameLocks noGrp="1"/>
          </p:cNvGraphicFramePr>
          <p:nvPr/>
        </p:nvGraphicFramePr>
        <p:xfrm>
          <a:off x="838199" y="2087826"/>
          <a:ext cx="10515602" cy="2880360"/>
        </p:xfrm>
        <a:graphic>
          <a:graphicData uri="http://schemas.openxmlformats.org/drawingml/2006/table">
            <a:tbl>
              <a:tblPr firstRow="1" firstCol="1" bandRow="1">
                <a:tableStyleId>{5C22544A-7EE6-4342-B048-85BDC9FD1C3A}</a:tableStyleId>
              </a:tblPr>
              <a:tblGrid>
                <a:gridCol w="2544774">
                  <a:extLst>
                    <a:ext uri="{9D8B030D-6E8A-4147-A177-3AD203B41FA5}">
                      <a16:colId xmlns:a16="http://schemas.microsoft.com/office/drawing/2014/main" val="116075435"/>
                    </a:ext>
                  </a:extLst>
                </a:gridCol>
                <a:gridCol w="887517">
                  <a:extLst>
                    <a:ext uri="{9D8B030D-6E8A-4147-A177-3AD203B41FA5}">
                      <a16:colId xmlns:a16="http://schemas.microsoft.com/office/drawing/2014/main" val="3642556924"/>
                    </a:ext>
                  </a:extLst>
                </a:gridCol>
                <a:gridCol w="887517">
                  <a:extLst>
                    <a:ext uri="{9D8B030D-6E8A-4147-A177-3AD203B41FA5}">
                      <a16:colId xmlns:a16="http://schemas.microsoft.com/office/drawing/2014/main" val="878642913"/>
                    </a:ext>
                  </a:extLst>
                </a:gridCol>
                <a:gridCol w="887517">
                  <a:extLst>
                    <a:ext uri="{9D8B030D-6E8A-4147-A177-3AD203B41FA5}">
                      <a16:colId xmlns:a16="http://schemas.microsoft.com/office/drawing/2014/main" val="2978341203"/>
                    </a:ext>
                  </a:extLst>
                </a:gridCol>
                <a:gridCol w="887517">
                  <a:extLst>
                    <a:ext uri="{9D8B030D-6E8A-4147-A177-3AD203B41FA5}">
                      <a16:colId xmlns:a16="http://schemas.microsoft.com/office/drawing/2014/main" val="2612228193"/>
                    </a:ext>
                  </a:extLst>
                </a:gridCol>
                <a:gridCol w="887517">
                  <a:extLst>
                    <a:ext uri="{9D8B030D-6E8A-4147-A177-3AD203B41FA5}">
                      <a16:colId xmlns:a16="http://schemas.microsoft.com/office/drawing/2014/main" val="1278262713"/>
                    </a:ext>
                  </a:extLst>
                </a:gridCol>
                <a:gridCol w="887517">
                  <a:extLst>
                    <a:ext uri="{9D8B030D-6E8A-4147-A177-3AD203B41FA5}">
                      <a16:colId xmlns:a16="http://schemas.microsoft.com/office/drawing/2014/main" val="1783669936"/>
                    </a:ext>
                  </a:extLst>
                </a:gridCol>
                <a:gridCol w="887517">
                  <a:extLst>
                    <a:ext uri="{9D8B030D-6E8A-4147-A177-3AD203B41FA5}">
                      <a16:colId xmlns:a16="http://schemas.microsoft.com/office/drawing/2014/main" val="1809671048"/>
                    </a:ext>
                  </a:extLst>
                </a:gridCol>
                <a:gridCol w="887517">
                  <a:extLst>
                    <a:ext uri="{9D8B030D-6E8A-4147-A177-3AD203B41FA5}">
                      <a16:colId xmlns:a16="http://schemas.microsoft.com/office/drawing/2014/main" val="2390732984"/>
                    </a:ext>
                  </a:extLst>
                </a:gridCol>
                <a:gridCol w="870692">
                  <a:extLst>
                    <a:ext uri="{9D8B030D-6E8A-4147-A177-3AD203B41FA5}">
                      <a16:colId xmlns:a16="http://schemas.microsoft.com/office/drawing/2014/main" val="2741770279"/>
                    </a:ext>
                  </a:extLst>
                </a:gridCol>
              </a:tblGrid>
              <a:tr h="269442">
                <a:tc rowSpan="2">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INDICADORES</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008B99"/>
                    </a:solidFill>
                  </a:tcPr>
                </a:tc>
                <a:tc gridSpan="3">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PORTUGAL (continente)</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008B99"/>
                    </a:solidFill>
                  </a:tcPr>
                </a:tc>
                <a:tc hMerge="1">
                  <a:txBody>
                    <a:bodyPr/>
                    <a:lstStyle/>
                    <a:p>
                      <a:endParaRPr lang="pt-PT"/>
                    </a:p>
                  </a:txBody>
                  <a:tcPr/>
                </a:tc>
                <a:tc hMerge="1">
                  <a:txBody>
                    <a:bodyPr/>
                    <a:lstStyle/>
                    <a:p>
                      <a:endParaRPr lang="pt-PT"/>
                    </a:p>
                  </a:txBody>
                  <a:tcPr/>
                </a:tc>
                <a:tc gridSpan="3">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NORTE</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008B99"/>
                    </a:solidFill>
                  </a:tcPr>
                </a:tc>
                <a:tc hMerge="1">
                  <a:txBody>
                    <a:bodyPr/>
                    <a:lstStyle/>
                    <a:p>
                      <a:endParaRPr lang="pt-PT"/>
                    </a:p>
                  </a:txBody>
                  <a:tcPr/>
                </a:tc>
                <a:tc hMerge="1">
                  <a:txBody>
                    <a:bodyPr/>
                    <a:lstStyle/>
                    <a:p>
                      <a:endParaRPr lang="pt-PT"/>
                    </a:p>
                  </a:txBody>
                  <a:tcPr/>
                </a:tc>
                <a:tc gridSpan="3">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VILA NOVA DE FAMALICÃO</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008B99"/>
                    </a:solidFill>
                  </a:tcPr>
                </a:tc>
                <a:tc hMerge="1">
                  <a:txBody>
                    <a:bodyPr/>
                    <a:lstStyle/>
                    <a:p>
                      <a:endParaRPr lang="pt-PT"/>
                    </a:p>
                  </a:txBody>
                  <a:tcPr/>
                </a:tc>
                <a:tc hMerge="1">
                  <a:txBody>
                    <a:bodyPr/>
                    <a:lstStyle/>
                    <a:p>
                      <a:endParaRPr lang="pt-PT"/>
                    </a:p>
                  </a:txBody>
                  <a:tcPr/>
                </a:tc>
                <a:extLst>
                  <a:ext uri="{0D108BD9-81ED-4DB2-BD59-A6C34878D82A}">
                    <a16:rowId xmlns:a16="http://schemas.microsoft.com/office/drawing/2014/main" val="1351457828"/>
                  </a:ext>
                </a:extLst>
              </a:tr>
              <a:tr h="269442">
                <a:tc vMerge="1">
                  <a:txBody>
                    <a:bodyPr/>
                    <a:lstStyle/>
                    <a:p>
                      <a:endParaRPr lang="pt-PT"/>
                    </a:p>
                  </a:txBody>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2001 (%)</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2011 (%)</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2017 (%)</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2001 (%)</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2011 (%)</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2017 (%)</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2001 (%)</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2011 (%)</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2017 (%)</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extLst>
                  <a:ext uri="{0D108BD9-81ED-4DB2-BD59-A6C34878D82A}">
                    <a16:rowId xmlns:a16="http://schemas.microsoft.com/office/drawing/2014/main" val="497568401"/>
                  </a:ext>
                </a:extLst>
              </a:tr>
              <a:tr h="269442">
                <a:tc>
                  <a:txBody>
                    <a:bodyPr/>
                    <a:lstStyle/>
                    <a:p>
                      <a:pPr algn="l">
                        <a:lnSpc>
                          <a:spcPct val="150000"/>
                        </a:lnSpc>
                        <a:spcAft>
                          <a:spcPts val="0"/>
                        </a:spcAft>
                        <a:tabLst>
                          <a:tab pos="2409190" algn="l"/>
                        </a:tabLst>
                      </a:pPr>
                      <a:r>
                        <a:rPr lang="pt-PT" sz="1400" dirty="0">
                          <a:effectLst/>
                          <a:latin typeface="HurmeGeometricSans4 Regular" panose="020B0500020000000000" pitchFamily="34" charset="0"/>
                        </a:rPr>
                        <a:t>Sem nível de escolaridade</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008B99"/>
                    </a:solidFill>
                  </a:tcP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8,0</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5,4</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6,4</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8,1</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4,7</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5,7</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10,9</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4,1</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4,7</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extLst>
                  <a:ext uri="{0D108BD9-81ED-4DB2-BD59-A6C34878D82A}">
                    <a16:rowId xmlns:a16="http://schemas.microsoft.com/office/drawing/2014/main" val="4236726382"/>
                  </a:ext>
                </a:extLst>
              </a:tr>
              <a:tr h="269442">
                <a:tc>
                  <a:txBody>
                    <a:bodyPr/>
                    <a:lstStyle/>
                    <a:p>
                      <a:pPr algn="l">
                        <a:lnSpc>
                          <a:spcPct val="150000"/>
                        </a:lnSpc>
                        <a:spcAft>
                          <a:spcPts val="0"/>
                        </a:spcAft>
                        <a:tabLst>
                          <a:tab pos="2409190" algn="l"/>
                        </a:tabLst>
                      </a:pPr>
                      <a:r>
                        <a:rPr lang="pt-PT" sz="1400" dirty="0">
                          <a:effectLst/>
                          <a:latin typeface="HurmeGeometricSans4 Regular" panose="020B0500020000000000" pitchFamily="34" charset="0"/>
                        </a:rPr>
                        <a:t>Ensino básico / 1.º ciclo</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008B99"/>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35,9</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25,5</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19,5</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40,7</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31,0</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24,0</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50,5</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37,1</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23,6</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extLst>
                  <a:ext uri="{0D108BD9-81ED-4DB2-BD59-A6C34878D82A}">
                    <a16:rowId xmlns:a16="http://schemas.microsoft.com/office/drawing/2014/main" val="2479250891"/>
                  </a:ext>
                </a:extLst>
              </a:tr>
              <a:tr h="270056">
                <a:tc>
                  <a:txBody>
                    <a:bodyPr/>
                    <a:lstStyle/>
                    <a:p>
                      <a:pPr algn="l">
                        <a:lnSpc>
                          <a:spcPct val="150000"/>
                        </a:lnSpc>
                        <a:spcAft>
                          <a:spcPts val="0"/>
                        </a:spcAft>
                        <a:tabLst>
                          <a:tab pos="2409190" algn="l"/>
                        </a:tabLst>
                      </a:pPr>
                      <a:r>
                        <a:rPr lang="pt-PT" sz="1400" dirty="0">
                          <a:effectLst/>
                          <a:latin typeface="HurmeGeometricSans4 Regular" panose="020B0500020000000000" pitchFamily="34" charset="0"/>
                        </a:rPr>
                        <a:t>Ensino básico / 2.º ciclo</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008B99"/>
                    </a:solidFill>
                  </a:tcP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19,8</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17,2</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15,1</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20,2</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18,3</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16,5</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17,2</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19,0</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18,3</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extLst>
                  <a:ext uri="{0D108BD9-81ED-4DB2-BD59-A6C34878D82A}">
                    <a16:rowId xmlns:a16="http://schemas.microsoft.com/office/drawing/2014/main" val="1996063489"/>
                  </a:ext>
                </a:extLst>
              </a:tr>
              <a:tr h="269442">
                <a:tc>
                  <a:txBody>
                    <a:bodyPr/>
                    <a:lstStyle/>
                    <a:p>
                      <a:pPr algn="l">
                        <a:lnSpc>
                          <a:spcPct val="150000"/>
                        </a:lnSpc>
                        <a:spcAft>
                          <a:spcPts val="0"/>
                        </a:spcAft>
                        <a:tabLst>
                          <a:tab pos="2409190" algn="l"/>
                        </a:tabLst>
                      </a:pPr>
                      <a:r>
                        <a:rPr lang="pt-PT" sz="1400" dirty="0">
                          <a:effectLst/>
                          <a:latin typeface="HurmeGeometricSans4 Regular" panose="020B0500020000000000" pitchFamily="34" charset="0"/>
                        </a:rPr>
                        <a:t>Ensino básico / 3.º ciclo</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008B99"/>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14,8</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21,1</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19,4</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12,5</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19,5</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18,4</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8,4</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16,5</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16,9</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extLst>
                  <a:ext uri="{0D108BD9-81ED-4DB2-BD59-A6C34878D82A}">
                    <a16:rowId xmlns:a16="http://schemas.microsoft.com/office/drawing/2014/main" val="1394049468"/>
                  </a:ext>
                </a:extLst>
              </a:tr>
              <a:tr h="269442">
                <a:tc>
                  <a:txBody>
                    <a:bodyPr/>
                    <a:lstStyle/>
                    <a:p>
                      <a:pPr algn="l">
                        <a:lnSpc>
                          <a:spcPct val="150000"/>
                        </a:lnSpc>
                        <a:spcAft>
                          <a:spcPts val="0"/>
                        </a:spcAft>
                        <a:tabLst>
                          <a:tab pos="2409190" algn="l"/>
                        </a:tabLst>
                      </a:pPr>
                      <a:r>
                        <a:rPr lang="pt-PT" sz="1400" dirty="0">
                          <a:effectLst/>
                          <a:latin typeface="HurmeGeometricSans4 Regular" panose="020B0500020000000000" pitchFamily="34" charset="0"/>
                        </a:rPr>
                        <a:t>Ensino Secundário</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008B99"/>
                    </a:solidFill>
                  </a:tcP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14,4</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20,9</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25,4</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12,7</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17,6</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22,7</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9,4</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15,1</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dirty="0" smtClean="0">
                          <a:effectLst/>
                          <a:latin typeface="HurmeGeometricSans4 Regular" panose="020B0500020000000000" pitchFamily="34" charset="0"/>
                        </a:rPr>
                        <a:t>22,5</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extLst>
                  <a:ext uri="{0D108BD9-81ED-4DB2-BD59-A6C34878D82A}">
                    <a16:rowId xmlns:a16="http://schemas.microsoft.com/office/drawing/2014/main" val="3646450638"/>
                  </a:ext>
                </a:extLst>
              </a:tr>
              <a:tr h="269442">
                <a:tc>
                  <a:txBody>
                    <a:bodyPr/>
                    <a:lstStyle/>
                    <a:p>
                      <a:pPr algn="l">
                        <a:lnSpc>
                          <a:spcPct val="150000"/>
                        </a:lnSpc>
                        <a:spcAft>
                          <a:spcPts val="0"/>
                        </a:spcAft>
                        <a:tabLst>
                          <a:tab pos="2409190" algn="l"/>
                        </a:tabLst>
                      </a:pPr>
                      <a:r>
                        <a:rPr lang="pt-PT" sz="1400" dirty="0">
                          <a:effectLst/>
                          <a:latin typeface="HurmeGeometricSans4 Regular" panose="020B0500020000000000" pitchFamily="34" charset="0"/>
                        </a:rPr>
                        <a:t>Ensino Superior</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008B99"/>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7,0</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9,9</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14,2</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5,8</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8,8</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12,8</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3,7</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8,2</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14,0</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45ADB7"/>
                    </a:solidFill>
                  </a:tcPr>
                </a:tc>
                <a:extLst>
                  <a:ext uri="{0D108BD9-81ED-4DB2-BD59-A6C34878D82A}">
                    <a16:rowId xmlns:a16="http://schemas.microsoft.com/office/drawing/2014/main" val="2515318669"/>
                  </a:ext>
                </a:extLst>
              </a:tr>
              <a:tr h="270056">
                <a:tc>
                  <a:txBody>
                    <a:bodyPr/>
                    <a:lstStyle/>
                    <a:p>
                      <a:pPr algn="l">
                        <a:lnSpc>
                          <a:spcPct val="150000"/>
                        </a:lnSpc>
                        <a:spcAft>
                          <a:spcPts val="0"/>
                        </a:spcAft>
                        <a:tabLst>
                          <a:tab pos="2409190" algn="l"/>
                        </a:tabLst>
                      </a:pPr>
                      <a:r>
                        <a:rPr lang="pt-PT" sz="1400" dirty="0">
                          <a:effectLst/>
                          <a:latin typeface="HurmeGeometricSans4 Regular" panose="020B0500020000000000" pitchFamily="34" charset="0"/>
                        </a:rPr>
                        <a:t>Total</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solidFill>
                      <a:srgbClr val="008B99"/>
                    </a:solidFill>
                  </a:tcP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100,0</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100,0</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100,0</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100,0</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100,0</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100,0</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100,0</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a:effectLst/>
                          <a:latin typeface="HurmeGeometricSans4 Regular" panose="020B0500020000000000" pitchFamily="34" charset="0"/>
                        </a:rPr>
                        <a:t>100,0</a:t>
                      </a:r>
                      <a:endParaRPr lang="pt-PT" sz="140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tc>
                  <a:txBody>
                    <a:bodyPr/>
                    <a:lstStyle/>
                    <a:p>
                      <a:pPr algn="ctr">
                        <a:lnSpc>
                          <a:spcPct val="150000"/>
                        </a:lnSpc>
                        <a:spcAft>
                          <a:spcPts val="0"/>
                        </a:spcAft>
                        <a:tabLst>
                          <a:tab pos="2409190" algn="l"/>
                        </a:tabLst>
                      </a:pPr>
                      <a:r>
                        <a:rPr lang="pt-PT" sz="1400" dirty="0">
                          <a:effectLst/>
                          <a:latin typeface="HurmeGeometricSans4 Regular" panose="020B0500020000000000" pitchFamily="34" charset="0"/>
                        </a:rPr>
                        <a:t>100,0</a:t>
                      </a:r>
                      <a:endParaRPr lang="pt-PT" sz="14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42963" marR="42963" marT="0" marB="0" anchor="ctr"/>
                </a:tc>
                <a:extLst>
                  <a:ext uri="{0D108BD9-81ED-4DB2-BD59-A6C34878D82A}">
                    <a16:rowId xmlns:a16="http://schemas.microsoft.com/office/drawing/2014/main" val="2507347862"/>
                  </a:ext>
                </a:extLst>
              </a:tr>
            </a:tbl>
          </a:graphicData>
        </a:graphic>
      </p:graphicFrame>
      <p:sp>
        <p:nvSpPr>
          <p:cNvPr id="6" name="CaixaDeTexto 5"/>
          <p:cNvSpPr txBox="1"/>
          <p:nvPr/>
        </p:nvSpPr>
        <p:spPr>
          <a:xfrm>
            <a:off x="838199" y="5174824"/>
            <a:ext cx="9823620" cy="430887"/>
          </a:xfrm>
          <a:prstGeom prst="rect">
            <a:avLst/>
          </a:prstGeom>
          <a:noFill/>
        </p:spPr>
        <p:txBody>
          <a:bodyPr wrap="square" rtlCol="0">
            <a:spAutoFit/>
          </a:bodyPr>
          <a:lstStyle/>
          <a:p>
            <a:r>
              <a:rPr lang="pt-PT" sz="1100" b="1" dirty="0"/>
              <a:t>Fonte: </a:t>
            </a:r>
            <a:r>
              <a:rPr lang="pt-PT" sz="1100" dirty="0"/>
              <a:t>Relatório de avaliação do ordenamento do território de Vila Nova de Famalicão, maio de 2019, Câmara Municipal de Vila Nova de Famalicão, DOGU/DOTPU </a:t>
            </a:r>
          </a:p>
          <a:p>
            <a:r>
              <a:rPr lang="pt-PT" sz="1100" dirty="0"/>
              <a:t> </a:t>
            </a:r>
          </a:p>
        </p:txBody>
      </p:sp>
    </p:spTree>
    <p:extLst>
      <p:ext uri="{BB962C8B-B14F-4D97-AF65-F5344CB8AC3E}">
        <p14:creationId xmlns:p14="http://schemas.microsoft.com/office/powerpoint/2010/main" val="4156703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2" name="Retângulo 1"/>
          <p:cNvSpPr/>
          <p:nvPr/>
        </p:nvSpPr>
        <p:spPr>
          <a:xfrm>
            <a:off x="790416" y="957858"/>
            <a:ext cx="10515602" cy="923330"/>
          </a:xfrm>
          <a:prstGeom prst="rect">
            <a:avLst/>
          </a:prstGeom>
        </p:spPr>
        <p:txBody>
          <a:bodyPr wrap="square">
            <a:spAutoFit/>
          </a:bodyPr>
          <a:lstStyle/>
          <a:p>
            <a:pPr>
              <a:spcBef>
                <a:spcPts val="600"/>
              </a:spcBef>
              <a:spcAft>
                <a:spcPts val="800"/>
              </a:spcAft>
              <a:tabLst>
                <a:tab pos="2409190" algn="l"/>
              </a:tabLst>
            </a:pPr>
            <a:r>
              <a:rPr lang="pt-PT" b="1" dirty="0">
                <a:solidFill>
                  <a:srgbClr val="005464"/>
                </a:solidFill>
                <a:latin typeface="HurmeGeometricSans4 Regular" panose="020B0500020000000000" pitchFamily="34" charset="0"/>
                <a:ea typeface="Calibri" panose="020F0502020204030204" pitchFamily="34" charset="0"/>
                <a:cs typeface="Times New Roman" panose="02020603050405020304" pitchFamily="18" charset="0"/>
              </a:rPr>
              <a:t>Proporção de desempregados inscritos nos Centros de Emprego e de Formação Profissional (média anual) por nível de escolaridade completo, relativamente ao total, em </a:t>
            </a:r>
            <a:r>
              <a:rPr lang="pt-PT" b="1" dirty="0" smtClean="0">
                <a:solidFill>
                  <a:srgbClr val="005464"/>
                </a:solidFill>
                <a:latin typeface="HurmeGeometricSans4 Regular" panose="020B0500020000000000" pitchFamily="34" charset="0"/>
                <a:ea typeface="Calibri" panose="020F0502020204030204" pitchFamily="34" charset="0"/>
                <a:cs typeface="Times New Roman" panose="02020603050405020304" pitchFamily="18" charset="0"/>
              </a:rPr>
              <a:t>2001</a:t>
            </a:r>
            <a:r>
              <a:rPr lang="pt-PT" b="1" dirty="0">
                <a:solidFill>
                  <a:srgbClr val="005464"/>
                </a:solidFill>
                <a:latin typeface="HurmeGeometricSans4 Regular" panose="020B0500020000000000" pitchFamily="34" charset="0"/>
                <a:ea typeface="Calibri" panose="020F0502020204030204" pitchFamily="34" charset="0"/>
                <a:cs typeface="Times New Roman" panose="02020603050405020304" pitchFamily="18" charset="0"/>
              </a:rPr>
              <a:t>, 2011 e 2017</a:t>
            </a:r>
          </a:p>
        </p:txBody>
      </p:sp>
      <p:sp>
        <p:nvSpPr>
          <p:cNvPr id="5" name="Retângulo 4"/>
          <p:cNvSpPr/>
          <p:nvPr/>
        </p:nvSpPr>
        <p:spPr>
          <a:xfrm>
            <a:off x="814307" y="1881188"/>
            <a:ext cx="10563385" cy="3518912"/>
          </a:xfrm>
          <a:prstGeom prst="rect">
            <a:avLst/>
          </a:prstGeom>
          <a:solidFill>
            <a:srgbClr val="EAEFF7"/>
          </a:solidFill>
          <a:ln w="57150">
            <a:solidFill>
              <a:srgbClr val="005B6B"/>
            </a:solidFill>
          </a:ln>
        </p:spPr>
        <p:txBody>
          <a:bodyPr wrap="square">
            <a:spAutoFit/>
          </a:bodyPr>
          <a:lstStyle/>
          <a:p>
            <a:pPr algn="just">
              <a:lnSpc>
                <a:spcPct val="150000"/>
              </a:lnSpc>
              <a:spcAft>
                <a:spcPts val="800"/>
              </a:spcAft>
              <a:tabLst>
                <a:tab pos="2409190" algn="l"/>
              </a:tabLst>
            </a:pPr>
            <a:r>
              <a:rPr lang="pt-PT" dirty="0">
                <a:latin typeface="HurmeGeometricSans4 Regular" panose="020B0500020000000000" pitchFamily="34" charset="0"/>
                <a:ea typeface="Calibri" panose="020F0502020204030204" pitchFamily="34" charset="0"/>
                <a:cs typeface="Times New Roman" panose="02020603050405020304" pitchFamily="18" charset="0"/>
              </a:rPr>
              <a:t>Na caracterização do desemprego, destaca-se ainda os dados referentes aos inscritos nos Centros de Emprego e Formação Profissional por nível de escolaridade, que permitem apurar que o 1º ciclo do ensino básico é o que apresenta </a:t>
            </a:r>
            <a:r>
              <a:rPr lang="pt-PT" dirty="0" smtClean="0">
                <a:latin typeface="HurmeGeometricSans4 Regular" panose="020B0500020000000000" pitchFamily="34" charset="0"/>
                <a:ea typeface="Calibri" panose="020F0502020204030204" pitchFamily="34" charset="0"/>
                <a:cs typeface="Times New Roman" panose="02020603050405020304" pitchFamily="18" charset="0"/>
              </a:rPr>
              <a:t>maior </a:t>
            </a:r>
            <a:r>
              <a:rPr lang="pt-PT" dirty="0">
                <a:latin typeface="HurmeGeometricSans4 Regular" panose="020B0500020000000000" pitchFamily="34" charset="0"/>
                <a:ea typeface="Calibri" panose="020F0502020204030204" pitchFamily="34" charset="0"/>
                <a:cs typeface="Times New Roman" panose="02020603050405020304" pitchFamily="18" charset="0"/>
              </a:rPr>
              <a:t>número de inscritos nos três territórios em análise. Verifica-se ainda que são cada vez mais o número de desempregados inscritos com o ensino </a:t>
            </a:r>
            <a:r>
              <a:rPr lang="pt-PT" dirty="0" smtClean="0">
                <a:latin typeface="HurmeGeometricSans4 Regular" panose="020B0500020000000000" pitchFamily="34" charset="0"/>
                <a:ea typeface="Calibri" panose="020F0502020204030204" pitchFamily="34" charset="0"/>
                <a:cs typeface="Times New Roman" panose="02020603050405020304" pitchFamily="18" charset="0"/>
              </a:rPr>
              <a:t>superior.</a:t>
            </a:r>
            <a:r>
              <a:rPr lang="pt-PT" dirty="0" smtClean="0">
                <a:solidFill>
                  <a:srgbClr val="FF0000"/>
                </a:solidFill>
                <a:latin typeface="HurmeGeometricSans4 Regular" panose="020B0500020000000000" pitchFamily="34" charset="0"/>
                <a:ea typeface="Calibri" panose="020F0502020204030204" pitchFamily="34" charset="0"/>
                <a:cs typeface="Times New Roman" panose="02020603050405020304" pitchFamily="18" charset="0"/>
              </a:rPr>
              <a:t> </a:t>
            </a:r>
            <a:r>
              <a:rPr lang="pt-PT" dirty="0" smtClean="0">
                <a:latin typeface="HurmeGeometricSans4 Regular" panose="020B0500020000000000" pitchFamily="34" charset="0"/>
                <a:ea typeface="Calibri" panose="020F0502020204030204" pitchFamily="34" charset="0"/>
                <a:cs typeface="Times New Roman" panose="02020603050405020304" pitchFamily="18" charset="0"/>
              </a:rPr>
              <a:t>Relativamente ao número de desempregados no continente, </a:t>
            </a:r>
            <a:r>
              <a:rPr lang="pt-PT" dirty="0">
                <a:latin typeface="HurmeGeometricSans4 Regular" panose="020B0500020000000000" pitchFamily="34" charset="0"/>
                <a:ea typeface="Calibri" panose="020F0502020204030204" pitchFamily="34" charset="0"/>
                <a:cs typeface="Times New Roman" panose="02020603050405020304" pitchFamily="18" charset="0"/>
              </a:rPr>
              <a:t>em </a:t>
            </a:r>
            <a:r>
              <a:rPr lang="pt-PT" dirty="0" smtClean="0">
                <a:latin typeface="HurmeGeometricSans4 Regular" panose="020B0500020000000000" pitchFamily="34" charset="0"/>
                <a:ea typeface="Calibri" panose="020F0502020204030204" pitchFamily="34" charset="0"/>
                <a:cs typeface="Times New Roman" panose="02020603050405020304" pitchFamily="18" charset="0"/>
              </a:rPr>
              <a:t>2017, o </a:t>
            </a:r>
            <a:r>
              <a:rPr lang="pt-PT" dirty="0">
                <a:latin typeface="HurmeGeometricSans4 Regular" panose="020B0500020000000000" pitchFamily="34" charset="0"/>
                <a:ea typeface="Calibri" panose="020F0502020204030204" pitchFamily="34" charset="0"/>
                <a:cs typeface="Times New Roman" panose="02020603050405020304" pitchFamily="18" charset="0"/>
              </a:rPr>
              <a:t>ensino </a:t>
            </a:r>
            <a:r>
              <a:rPr lang="pt-PT" dirty="0" smtClean="0">
                <a:latin typeface="HurmeGeometricSans4 Regular" panose="020B0500020000000000" pitchFamily="34" charset="0"/>
                <a:ea typeface="Calibri" panose="020F0502020204030204" pitchFamily="34" charset="0"/>
                <a:cs typeface="Times New Roman" panose="02020603050405020304" pitchFamily="18" charset="0"/>
              </a:rPr>
              <a:t>secundário regista maior </a:t>
            </a:r>
            <a:r>
              <a:rPr lang="pt-PT" dirty="0">
                <a:latin typeface="HurmeGeometricSans4 Regular" panose="020B0500020000000000" pitchFamily="34" charset="0"/>
                <a:ea typeface="Calibri" panose="020F0502020204030204" pitchFamily="34" charset="0"/>
                <a:cs typeface="Times New Roman" panose="02020603050405020304" pitchFamily="18" charset="0"/>
              </a:rPr>
              <a:t>número (</a:t>
            </a:r>
            <a:r>
              <a:rPr lang="pt-PT" dirty="0" smtClean="0">
                <a:latin typeface="HurmeGeometricSans4 Regular" panose="020B0500020000000000" pitchFamily="34" charset="0"/>
                <a:ea typeface="Calibri" panose="020F0502020204030204" pitchFamily="34" charset="0"/>
                <a:cs typeface="Times New Roman" panose="02020603050405020304" pitchFamily="18" charset="0"/>
              </a:rPr>
              <a:t>25,4%) comparativamente com Vila Nova de Famalicão, (</a:t>
            </a:r>
            <a:r>
              <a:rPr lang="pt-PT" dirty="0" smtClean="0">
                <a:latin typeface="HurmeGeometricSans4 Regular" panose="020B0500020000000000" pitchFamily="34" charset="0"/>
              </a:rPr>
              <a:t>22,5).</a:t>
            </a:r>
            <a:endParaRPr lang="pt-PT" dirty="0">
              <a:latin typeface="HurmeGeometricSans4 Regular" panose="020B0500020000000000"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2409190" algn="l"/>
              </a:tabLst>
            </a:pPr>
            <a:endParaRPr lang="pt-PT" dirty="0">
              <a:latin typeface="HurmeGeometricSans4 Regular" panose="020B0500020000000000" pitchFamily="34" charset="0"/>
              <a:ea typeface="Calibri" panose="020F0502020204030204" pitchFamily="34" charset="0"/>
              <a:cs typeface="Times New Roman" panose="02020603050405020304" pitchFamily="18" charset="0"/>
            </a:endParaRPr>
          </a:p>
        </p:txBody>
      </p:sp>
      <p:sp>
        <p:nvSpPr>
          <p:cNvPr id="6" name="CaixaDeTexto 5"/>
          <p:cNvSpPr txBox="1"/>
          <p:nvPr/>
        </p:nvSpPr>
        <p:spPr>
          <a:xfrm>
            <a:off x="814307" y="4887051"/>
            <a:ext cx="9823620" cy="430887"/>
          </a:xfrm>
          <a:prstGeom prst="rect">
            <a:avLst/>
          </a:prstGeom>
          <a:noFill/>
        </p:spPr>
        <p:txBody>
          <a:bodyPr wrap="square" rtlCol="0">
            <a:spAutoFit/>
          </a:bodyPr>
          <a:lstStyle/>
          <a:p>
            <a:r>
              <a:rPr lang="pt-PT" sz="1100" b="1" dirty="0"/>
              <a:t>Fonte: </a:t>
            </a:r>
            <a:r>
              <a:rPr lang="pt-PT" sz="1100" dirty="0"/>
              <a:t>Relatório de avaliação do ordenamento do território de Vila Nova de Famalicão, maio de 2019, Câmara Municipal de Vila Nova de Famalicão, DOGU/DOTPU </a:t>
            </a:r>
          </a:p>
          <a:p>
            <a:endParaRPr lang="pt-PT" sz="1100" dirty="0"/>
          </a:p>
        </p:txBody>
      </p:sp>
    </p:spTree>
    <p:extLst>
      <p:ext uri="{BB962C8B-B14F-4D97-AF65-F5344CB8AC3E}">
        <p14:creationId xmlns:p14="http://schemas.microsoft.com/office/powerpoint/2010/main" val="3746454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9981"/>
          <a:stretch/>
        </p:blipFill>
        <p:spPr>
          <a:xfrm>
            <a:off x="2286610" y="364007"/>
            <a:ext cx="6937135" cy="6129985"/>
          </a:xfrm>
          <a:prstGeom prst="rect">
            <a:avLst/>
          </a:prstGeom>
        </p:spPr>
      </p:pic>
      <p:pic>
        <p:nvPicPr>
          <p:cNvPr id="14" name="Imagem 1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81263" t="13499" r="1571" b="57781"/>
          <a:stretch/>
        </p:blipFill>
        <p:spPr>
          <a:xfrm>
            <a:off x="9372600" y="1120530"/>
            <a:ext cx="2649280" cy="3133992"/>
          </a:xfrm>
          <a:prstGeom prst="rect">
            <a:avLst/>
          </a:prstGeom>
        </p:spPr>
      </p:pic>
      <p:sp>
        <p:nvSpPr>
          <p:cNvPr id="4" name="CaixaDeTexto 3"/>
          <p:cNvSpPr txBox="1"/>
          <p:nvPr/>
        </p:nvSpPr>
        <p:spPr>
          <a:xfrm>
            <a:off x="203249" y="101590"/>
            <a:ext cx="2333767" cy="646331"/>
          </a:xfrm>
          <a:prstGeom prst="rect">
            <a:avLst/>
          </a:prstGeom>
          <a:noFill/>
        </p:spPr>
        <p:txBody>
          <a:bodyPr wrap="square" rtlCol="0">
            <a:spAutoFit/>
          </a:bodyPr>
          <a:lstStyle/>
          <a:p>
            <a:r>
              <a:rPr lang="pt-PT" b="1" dirty="0">
                <a:solidFill>
                  <a:srgbClr val="156371"/>
                </a:solidFill>
                <a:latin typeface="HurmeGeometricSans4 Light" panose="020B0400020000000000" pitchFamily="34" charset="0"/>
              </a:rPr>
              <a:t>NUT III </a:t>
            </a:r>
          </a:p>
          <a:p>
            <a:r>
              <a:rPr lang="pt-PT" b="1" dirty="0">
                <a:solidFill>
                  <a:srgbClr val="156371"/>
                </a:solidFill>
                <a:latin typeface="HurmeGeometricSans4 Light" panose="020B0400020000000000" pitchFamily="34" charset="0"/>
              </a:rPr>
              <a:t>Concelhos - AVE</a:t>
            </a:r>
          </a:p>
        </p:txBody>
      </p:sp>
      <p:sp>
        <p:nvSpPr>
          <p:cNvPr id="5" name="CaixaDeTexto 4"/>
          <p:cNvSpPr txBox="1"/>
          <p:nvPr/>
        </p:nvSpPr>
        <p:spPr>
          <a:xfrm>
            <a:off x="9223745" y="4485684"/>
            <a:ext cx="2798135" cy="938719"/>
          </a:xfrm>
          <a:prstGeom prst="rect">
            <a:avLst/>
          </a:prstGeom>
          <a:noFill/>
        </p:spPr>
        <p:txBody>
          <a:bodyPr wrap="square" rtlCol="0">
            <a:spAutoFit/>
          </a:bodyPr>
          <a:lstStyle/>
          <a:p>
            <a:r>
              <a:rPr lang="pt-PT" sz="1100" dirty="0"/>
              <a:t>Sistema de Coordenadas PT-TM06/ETRS89</a:t>
            </a:r>
          </a:p>
          <a:p>
            <a:endParaRPr lang="pt-PT" sz="1100" dirty="0"/>
          </a:p>
          <a:p>
            <a:r>
              <a:rPr lang="pt-PT" sz="1100" dirty="0"/>
              <a:t>Fonte: Limites administrativos CAOP 2018, DGT, 2019</a:t>
            </a:r>
          </a:p>
          <a:p>
            <a:r>
              <a:rPr lang="pt-PT" sz="1100" dirty="0"/>
              <a:t>Imagem: Google satélite, janeiro 2020</a:t>
            </a:r>
          </a:p>
        </p:txBody>
      </p:sp>
    </p:spTree>
    <p:extLst>
      <p:ext uri="{BB962C8B-B14F-4D97-AF65-F5344CB8AC3E}">
        <p14:creationId xmlns:p14="http://schemas.microsoft.com/office/powerpoint/2010/main" val="57345015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2" name="CaixaDeTexto 1"/>
          <p:cNvSpPr txBox="1"/>
          <p:nvPr/>
        </p:nvSpPr>
        <p:spPr>
          <a:xfrm>
            <a:off x="218699" y="403387"/>
            <a:ext cx="11099800" cy="3754874"/>
          </a:xfrm>
          <a:prstGeom prst="rect">
            <a:avLst/>
          </a:prstGeom>
          <a:noFill/>
        </p:spPr>
        <p:txBody>
          <a:bodyPr wrap="square" rtlCol="0">
            <a:spAutoFit/>
          </a:bodyPr>
          <a:lstStyle/>
          <a:p>
            <a:r>
              <a:rPr lang="pt-PT" sz="1400" b="1" dirty="0">
                <a:latin typeface="HurmeGeometricSans4 Regular" panose="020B0500020000000000" pitchFamily="34" charset="0"/>
              </a:rPr>
              <a:t>Bibliografia</a:t>
            </a:r>
          </a:p>
          <a:p>
            <a:endParaRPr lang="pt-PT" sz="1400" b="1" dirty="0">
              <a:latin typeface="HurmeGeometricSans4 Regular" panose="020B0500020000000000" pitchFamily="34" charset="0"/>
            </a:endParaRPr>
          </a:p>
          <a:p>
            <a:pPr marL="285750" indent="-285750">
              <a:buFontTx/>
              <a:buChar char="-"/>
            </a:pPr>
            <a:r>
              <a:rPr lang="pt-PT" sz="1400" dirty="0">
                <a:latin typeface="HurmeGeometricSans4 Regular" panose="020B0500020000000000" pitchFamily="34" charset="0"/>
              </a:rPr>
              <a:t>PORDATA, Base de Dados Portugal Contemporâneo, 2018, disponível em: https://www.pordata.pt/ (Consultado a 05 de fevereiro de 2019).</a:t>
            </a:r>
          </a:p>
          <a:p>
            <a:endParaRPr lang="pt-PT" sz="1400" dirty="0">
              <a:latin typeface="HurmeGeometricSans4 Regular" panose="020B0500020000000000" pitchFamily="34" charset="0"/>
            </a:endParaRPr>
          </a:p>
          <a:p>
            <a:pPr marL="285750" indent="-285750">
              <a:buFontTx/>
              <a:buChar char="-"/>
            </a:pPr>
            <a:r>
              <a:rPr lang="pt-PT" sz="1400" dirty="0">
                <a:latin typeface="HurmeGeometricSans4 Regular" panose="020B0500020000000000" pitchFamily="34" charset="0"/>
              </a:rPr>
              <a:t>Plano Estratégico Educativo Municipal 2017-2025 – Educa 25 – Famalicão inovador, inclusivo e participado” (2017). Município de Vila Nova de Famalicão e Faculdade de Letras da Universidade de Coimbra.</a:t>
            </a:r>
          </a:p>
          <a:p>
            <a:endParaRPr lang="pt-PT" sz="1400" dirty="0">
              <a:latin typeface="HurmeGeometricSans4 Regular" panose="020B0500020000000000" pitchFamily="34" charset="0"/>
            </a:endParaRPr>
          </a:p>
          <a:p>
            <a:pPr marL="285750" indent="-285750">
              <a:buFontTx/>
              <a:buChar char="-"/>
            </a:pPr>
            <a:r>
              <a:rPr lang="pt-PT" sz="1400" dirty="0">
                <a:latin typeface="HurmeGeometricSans4 Regular" panose="020B0500020000000000" pitchFamily="34" charset="0"/>
              </a:rPr>
              <a:t>Relatório de avaliação do ordenamento do território de Vila Nova de Famalicão, maio de 2019.  Câmara Municipal de Vila Nova de Famalicão, DOGU/DOTPU.</a:t>
            </a:r>
          </a:p>
          <a:p>
            <a:r>
              <a:rPr lang="pt-PT" sz="1400" dirty="0">
                <a:latin typeface="HurmeGeometricSans4 Regular" panose="020B0500020000000000" pitchFamily="34" charset="0"/>
              </a:rPr>
              <a:t> </a:t>
            </a:r>
          </a:p>
          <a:p>
            <a:pPr marL="285750" indent="-285750">
              <a:buFontTx/>
              <a:buChar char="-"/>
            </a:pPr>
            <a:r>
              <a:rPr lang="pt-PT" sz="1400" dirty="0">
                <a:latin typeface="HurmeGeometricSans4 Regular" panose="020B0500020000000000" pitchFamily="34" charset="0"/>
              </a:rPr>
              <a:t>Instituto Nacional de Estatística, Base de Dados, 2018, disponível em: </a:t>
            </a:r>
            <a:r>
              <a:rPr lang="pt-PT" sz="1400" dirty="0">
                <a:latin typeface="HurmeGeometricSans4 Regular" panose="020B0500020000000000" pitchFamily="34" charset="0"/>
                <a:hlinkClick r:id="rId3"/>
              </a:rPr>
              <a:t>https://www.ine.pt/</a:t>
            </a:r>
            <a:r>
              <a:rPr lang="pt-PT" sz="1400" dirty="0">
                <a:latin typeface="HurmeGeometricSans4 Regular" panose="020B0500020000000000" pitchFamily="34" charset="0"/>
              </a:rPr>
              <a:t> (Consultado entre janeiro e maio de 2019)</a:t>
            </a:r>
          </a:p>
          <a:p>
            <a:endParaRPr lang="pt-PT" sz="1400" dirty="0">
              <a:latin typeface="HurmeGeometricSans4 Regular" panose="020B0500020000000000" pitchFamily="34" charset="0"/>
            </a:endParaRPr>
          </a:p>
          <a:p>
            <a:pPr marL="285750" indent="-285750">
              <a:buFontTx/>
              <a:buChar char="-"/>
            </a:pPr>
            <a:r>
              <a:rPr lang="pt-PT" sz="1400" dirty="0">
                <a:latin typeface="HurmeGeometricSans4 Regular" panose="020B0500020000000000" pitchFamily="34" charset="0"/>
              </a:rPr>
              <a:t>XIV e XV Recenseamentos Gerais da População e da Habitação (2018). Instituto Nacional de Estatística.</a:t>
            </a:r>
          </a:p>
          <a:p>
            <a:pPr marL="285750" indent="-285750">
              <a:buFontTx/>
              <a:buChar char="-"/>
            </a:pPr>
            <a:endParaRPr lang="pt-PT" sz="1400" dirty="0">
              <a:latin typeface="HurmeGeometricSans4 Regular" panose="020B0500020000000000" pitchFamily="34" charset="0"/>
            </a:endParaRPr>
          </a:p>
          <a:p>
            <a:pPr marL="285750" indent="-285750">
              <a:buFontTx/>
              <a:buChar char="-"/>
            </a:pPr>
            <a:endParaRPr lang="pt-PT" sz="1400" dirty="0">
              <a:latin typeface="HurmeGeometricSans4 Regular" panose="020B0500020000000000" pitchFamily="34" charset="0"/>
            </a:endParaRPr>
          </a:p>
        </p:txBody>
      </p:sp>
    </p:spTree>
    <p:extLst>
      <p:ext uri="{BB962C8B-B14F-4D97-AF65-F5344CB8AC3E}">
        <p14:creationId xmlns:p14="http://schemas.microsoft.com/office/powerpoint/2010/main" val="21672882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25000" r="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444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pSp>
        <p:nvGrpSpPr>
          <p:cNvPr id="6" name="Grupo 5"/>
          <p:cNvGrpSpPr/>
          <p:nvPr/>
        </p:nvGrpSpPr>
        <p:grpSpPr>
          <a:xfrm>
            <a:off x="764274" y="1502391"/>
            <a:ext cx="10467833" cy="4502624"/>
            <a:chOff x="2579426" y="533400"/>
            <a:chExt cx="7148774" cy="6330668"/>
          </a:xfrm>
          <a:solidFill>
            <a:srgbClr val="EAEFF7"/>
          </a:solidFill>
        </p:grpSpPr>
        <p:grpSp>
          <p:nvGrpSpPr>
            <p:cNvPr id="4" name="Grupo 3"/>
            <p:cNvGrpSpPr/>
            <p:nvPr/>
          </p:nvGrpSpPr>
          <p:grpSpPr>
            <a:xfrm>
              <a:off x="2616200" y="533400"/>
              <a:ext cx="7112000" cy="5930900"/>
              <a:chOff x="2616200" y="533400"/>
              <a:chExt cx="7112000" cy="5930900"/>
            </a:xfrm>
            <a:grpFill/>
          </p:grpSpPr>
          <p:sp>
            <p:nvSpPr>
              <p:cNvPr id="3" name="Retângulo 2"/>
              <p:cNvSpPr/>
              <p:nvPr/>
            </p:nvSpPr>
            <p:spPr>
              <a:xfrm>
                <a:off x="2616200" y="533400"/>
                <a:ext cx="7112000" cy="5930900"/>
              </a:xfrm>
              <a:prstGeom prst="rect">
                <a:avLst/>
              </a:prstGeom>
              <a:solidFill>
                <a:srgbClr val="007080"/>
              </a:solid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Retângulo 1"/>
              <p:cNvSpPr/>
              <p:nvPr/>
            </p:nvSpPr>
            <p:spPr>
              <a:xfrm>
                <a:off x="2812183" y="1025062"/>
                <a:ext cx="6720034" cy="4947574"/>
              </a:xfrm>
              <a:prstGeom prst="rect">
                <a:avLst/>
              </a:prstGeom>
              <a:grpFill/>
              <a:ln w="38100">
                <a:solidFill>
                  <a:schemeClr val="bg1"/>
                </a:solidFill>
              </a:ln>
            </p:spPr>
            <p:txBody>
              <a:bodyPr wrap="square">
                <a:spAutoFit/>
              </a:bodyPr>
              <a:lstStyle/>
              <a:p>
                <a:pPr algn="just">
                  <a:lnSpc>
                    <a:spcPct val="150000"/>
                  </a:lnSpc>
                  <a:spcAft>
                    <a:spcPts val="800"/>
                  </a:spcAft>
                  <a:tabLst>
                    <a:tab pos="2409190" algn="l"/>
                  </a:tabLst>
                </a:pPr>
                <a:r>
                  <a:rPr lang="pt-PT" dirty="0">
                    <a:latin typeface="HurmeGeometricSans4 Regular" panose="020B0500020000000000" pitchFamily="34" charset="0"/>
                    <a:ea typeface="Calibri" panose="020F0502020204030204" pitchFamily="34" charset="0"/>
                    <a:cs typeface="Times New Roman" panose="02020603050405020304" pitchFamily="18" charset="0"/>
                  </a:rPr>
                  <a:t>O concelho de Vila Nova de Famalicão localiza-se na região </a:t>
                </a:r>
                <a:r>
                  <a:rPr lang="pt-PT" b="1" dirty="0">
                    <a:latin typeface="HurmeGeometricSans4 Regular" panose="020B0500020000000000" pitchFamily="34" charset="0"/>
                    <a:ea typeface="Calibri" panose="020F0502020204030204" pitchFamily="34" charset="0"/>
                    <a:cs typeface="Times New Roman" panose="02020603050405020304" pitchFamily="18" charset="0"/>
                  </a:rPr>
                  <a:t>Norte</a:t>
                </a:r>
                <a:r>
                  <a:rPr lang="pt-PT" dirty="0">
                    <a:latin typeface="HurmeGeometricSans4 Regular" panose="020B0500020000000000" pitchFamily="34" charset="0"/>
                    <a:ea typeface="Calibri" panose="020F0502020204030204" pitchFamily="34" charset="0"/>
                    <a:cs typeface="Times New Roman" panose="02020603050405020304" pitchFamily="18" charset="0"/>
                  </a:rPr>
                  <a:t> de Portugal Continental (</a:t>
                </a:r>
                <a:r>
                  <a:rPr lang="pt-PT" b="1" dirty="0">
                    <a:latin typeface="HurmeGeometricSans4 Regular" panose="020B0500020000000000" pitchFamily="34" charset="0"/>
                    <a:ea typeface="Calibri" panose="020F0502020204030204" pitchFamily="34" charset="0"/>
                    <a:cs typeface="Times New Roman" panose="02020603050405020304" pitchFamily="18" charset="0"/>
                  </a:rPr>
                  <a:t>NUT – II</a:t>
                </a:r>
                <a:r>
                  <a:rPr lang="pt-PT" dirty="0">
                    <a:latin typeface="HurmeGeometricSans4 Regular" panose="020B0500020000000000" pitchFamily="34" charset="0"/>
                    <a:ea typeface="Calibri" panose="020F0502020204030204" pitchFamily="34" charset="0"/>
                    <a:cs typeface="Times New Roman" panose="02020603050405020304" pitchFamily="18" charset="0"/>
                  </a:rPr>
                  <a:t>) mais especificamente na </a:t>
                </a:r>
                <a:r>
                  <a:rPr lang="pt-PT" b="1" dirty="0">
                    <a:latin typeface="HurmeGeometricSans4 Regular" panose="020B0500020000000000" pitchFamily="34" charset="0"/>
                    <a:ea typeface="Calibri" panose="020F0502020204030204" pitchFamily="34" charset="0"/>
                    <a:cs typeface="Times New Roman" panose="02020603050405020304" pitchFamily="18" charset="0"/>
                  </a:rPr>
                  <a:t>sub-região do Ave (NUT – III)</a:t>
                </a:r>
                <a:r>
                  <a:rPr lang="pt-PT" dirty="0">
                    <a:latin typeface="HurmeGeometricSans4 Regular" panose="020B0500020000000000" pitchFamily="34" charset="0"/>
                    <a:ea typeface="Calibri" panose="020F0502020204030204" pitchFamily="34" charset="0"/>
                    <a:cs typeface="Times New Roman" panose="02020603050405020304" pitchFamily="18" charset="0"/>
                  </a:rPr>
                  <a:t>, </a:t>
                </a:r>
                <a:r>
                  <a:rPr lang="pt-PT" b="1" dirty="0">
                    <a:latin typeface="HurmeGeometricSans4 Regular" panose="020B0500020000000000" pitchFamily="34" charset="0"/>
                    <a:ea typeface="Calibri" panose="020F0502020204030204" pitchFamily="34" charset="0"/>
                    <a:cs typeface="Times New Roman" panose="02020603050405020304" pitchFamily="18" charset="0"/>
                  </a:rPr>
                  <a:t>distrito de Braga</a:t>
                </a:r>
                <a:r>
                  <a:rPr lang="pt-PT" dirty="0">
                    <a:latin typeface="HurmeGeometricSans4 Regular" panose="020B0500020000000000" pitchFamily="34" charset="0"/>
                    <a:ea typeface="Calibri" panose="020F0502020204030204" pitchFamily="34" charset="0"/>
                    <a:cs typeface="Times New Roman" panose="02020603050405020304" pitchFamily="18" charset="0"/>
                  </a:rPr>
                  <a:t>. Encontra-se limitado a </a:t>
                </a:r>
                <a:r>
                  <a:rPr lang="pt-PT" b="1" dirty="0">
                    <a:latin typeface="HurmeGeometricSans4 Regular" panose="020B0500020000000000" pitchFamily="34" charset="0"/>
                    <a:ea typeface="Calibri" panose="020F0502020204030204" pitchFamily="34" charset="0"/>
                    <a:cs typeface="Times New Roman" panose="02020603050405020304" pitchFamily="18" charset="0"/>
                  </a:rPr>
                  <a:t>norte</a:t>
                </a:r>
                <a:r>
                  <a:rPr lang="pt-PT" dirty="0">
                    <a:latin typeface="HurmeGeometricSans4 Regular" panose="020B0500020000000000" pitchFamily="34" charset="0"/>
                    <a:ea typeface="Calibri" panose="020F0502020204030204" pitchFamily="34" charset="0"/>
                    <a:cs typeface="Times New Roman" panose="02020603050405020304" pitchFamily="18" charset="0"/>
                  </a:rPr>
                  <a:t> pelo concelho de </a:t>
                </a:r>
                <a:r>
                  <a:rPr lang="pt-PT" b="1" dirty="0">
                    <a:latin typeface="HurmeGeometricSans4 Regular" panose="020B0500020000000000" pitchFamily="34" charset="0"/>
                    <a:ea typeface="Calibri" panose="020F0502020204030204" pitchFamily="34" charset="0"/>
                    <a:cs typeface="Times New Roman" panose="02020603050405020304" pitchFamily="18" charset="0"/>
                  </a:rPr>
                  <a:t>Braga</a:t>
                </a:r>
                <a:r>
                  <a:rPr lang="pt-PT" dirty="0">
                    <a:latin typeface="HurmeGeometricSans4 Regular" panose="020B0500020000000000" pitchFamily="34" charset="0"/>
                    <a:ea typeface="Calibri" panose="020F0502020204030204" pitchFamily="34" charset="0"/>
                    <a:cs typeface="Times New Roman" panose="02020603050405020304" pitchFamily="18" charset="0"/>
                  </a:rPr>
                  <a:t>, a </a:t>
                </a:r>
                <a:r>
                  <a:rPr lang="pt-PT" b="1" dirty="0">
                    <a:latin typeface="HurmeGeometricSans4 Regular" panose="020B0500020000000000" pitchFamily="34" charset="0"/>
                    <a:ea typeface="Calibri" panose="020F0502020204030204" pitchFamily="34" charset="0"/>
                    <a:cs typeface="Times New Roman" panose="02020603050405020304" pitchFamily="18" charset="0"/>
                  </a:rPr>
                  <a:t>este</a:t>
                </a:r>
                <a:r>
                  <a:rPr lang="pt-PT" dirty="0">
                    <a:latin typeface="HurmeGeometricSans4 Regular" panose="020B0500020000000000" pitchFamily="34" charset="0"/>
                    <a:ea typeface="Calibri" panose="020F0502020204030204" pitchFamily="34" charset="0"/>
                    <a:cs typeface="Times New Roman" panose="02020603050405020304" pitchFamily="18" charset="0"/>
                  </a:rPr>
                  <a:t> por </a:t>
                </a:r>
                <a:r>
                  <a:rPr lang="pt-PT" b="1" dirty="0">
                    <a:latin typeface="HurmeGeometricSans4 Regular" panose="020B0500020000000000" pitchFamily="34" charset="0"/>
                    <a:ea typeface="Calibri" panose="020F0502020204030204" pitchFamily="34" charset="0"/>
                    <a:cs typeface="Times New Roman" panose="02020603050405020304" pitchFamily="18" charset="0"/>
                  </a:rPr>
                  <a:t>Guimarães</a:t>
                </a:r>
                <a:r>
                  <a:rPr lang="pt-PT" dirty="0">
                    <a:latin typeface="HurmeGeometricSans4 Regular" panose="020B0500020000000000" pitchFamily="34" charset="0"/>
                    <a:ea typeface="Calibri" panose="020F0502020204030204" pitchFamily="34" charset="0"/>
                    <a:cs typeface="Times New Roman" panose="02020603050405020304" pitchFamily="18" charset="0"/>
                  </a:rPr>
                  <a:t>, a </a:t>
                </a:r>
                <a:r>
                  <a:rPr lang="pt-PT" b="1" dirty="0">
                    <a:latin typeface="HurmeGeometricSans4 Regular" panose="020B0500020000000000" pitchFamily="34" charset="0"/>
                    <a:ea typeface="Calibri" panose="020F0502020204030204" pitchFamily="34" charset="0"/>
                    <a:cs typeface="Times New Roman" panose="02020603050405020304" pitchFamily="18" charset="0"/>
                  </a:rPr>
                  <a:t>sul</a:t>
                </a:r>
                <a:r>
                  <a:rPr lang="pt-PT" dirty="0">
                    <a:latin typeface="HurmeGeometricSans4 Regular" panose="020B0500020000000000" pitchFamily="34" charset="0"/>
                    <a:ea typeface="Calibri" panose="020F0502020204030204" pitchFamily="34" charset="0"/>
                    <a:cs typeface="Times New Roman" panose="02020603050405020304" pitchFamily="18" charset="0"/>
                  </a:rPr>
                  <a:t> por </a:t>
                </a:r>
                <a:r>
                  <a:rPr lang="pt-PT" b="1" dirty="0">
                    <a:latin typeface="HurmeGeometricSans4 Regular" panose="020B0500020000000000" pitchFamily="34" charset="0"/>
                    <a:ea typeface="Calibri" panose="020F0502020204030204" pitchFamily="34" charset="0"/>
                    <a:cs typeface="Times New Roman" panose="02020603050405020304" pitchFamily="18" charset="0"/>
                  </a:rPr>
                  <a:t>Santo Tirso</a:t>
                </a:r>
                <a:r>
                  <a:rPr lang="pt-PT" dirty="0">
                    <a:latin typeface="HurmeGeometricSans4 Regular" panose="020B0500020000000000" pitchFamily="34" charset="0"/>
                    <a:ea typeface="Calibri" panose="020F0502020204030204" pitchFamily="34" charset="0"/>
                    <a:cs typeface="Times New Roman" panose="02020603050405020304" pitchFamily="18" charset="0"/>
                  </a:rPr>
                  <a:t> e </a:t>
                </a:r>
                <a:r>
                  <a:rPr lang="pt-PT" b="1" dirty="0">
                    <a:latin typeface="HurmeGeometricSans4 Regular" panose="020B0500020000000000" pitchFamily="34" charset="0"/>
                    <a:ea typeface="Calibri" panose="020F0502020204030204" pitchFamily="34" charset="0"/>
                    <a:cs typeface="Times New Roman" panose="02020603050405020304" pitchFamily="18" charset="0"/>
                  </a:rPr>
                  <a:t>Trofa</a:t>
                </a:r>
                <a:r>
                  <a:rPr lang="pt-PT" dirty="0">
                    <a:latin typeface="HurmeGeometricSans4 Regular" panose="020B0500020000000000" pitchFamily="34" charset="0"/>
                    <a:ea typeface="Calibri" panose="020F0502020204030204" pitchFamily="34" charset="0"/>
                    <a:cs typeface="Times New Roman" panose="02020603050405020304" pitchFamily="18" charset="0"/>
                  </a:rPr>
                  <a:t>, a </a:t>
                </a:r>
                <a:r>
                  <a:rPr lang="pt-PT" b="1" dirty="0">
                    <a:latin typeface="HurmeGeometricSans4 Regular" panose="020B0500020000000000" pitchFamily="34" charset="0"/>
                    <a:ea typeface="Calibri" panose="020F0502020204030204" pitchFamily="34" charset="0"/>
                    <a:cs typeface="Times New Roman" panose="02020603050405020304" pitchFamily="18" charset="0"/>
                  </a:rPr>
                  <a:t>oeste</a:t>
                </a:r>
                <a:r>
                  <a:rPr lang="pt-PT" dirty="0">
                    <a:latin typeface="HurmeGeometricSans4 Regular" panose="020B0500020000000000" pitchFamily="34" charset="0"/>
                    <a:ea typeface="Calibri" panose="020F0502020204030204" pitchFamily="34" charset="0"/>
                    <a:cs typeface="Times New Roman" panose="02020603050405020304" pitchFamily="18" charset="0"/>
                  </a:rPr>
                  <a:t> por </a:t>
                </a:r>
                <a:r>
                  <a:rPr lang="pt-PT" b="1" dirty="0">
                    <a:latin typeface="HurmeGeometricSans4 Regular" panose="020B0500020000000000" pitchFamily="34" charset="0"/>
                    <a:ea typeface="Calibri" panose="020F0502020204030204" pitchFamily="34" charset="0"/>
                    <a:cs typeface="Times New Roman" panose="02020603050405020304" pitchFamily="18" charset="0"/>
                  </a:rPr>
                  <a:t>Vila do Conde </a:t>
                </a:r>
                <a:r>
                  <a:rPr lang="pt-PT" dirty="0">
                    <a:latin typeface="HurmeGeometricSans4 Regular" panose="020B0500020000000000" pitchFamily="34" charset="0"/>
                    <a:ea typeface="Calibri" panose="020F0502020204030204" pitchFamily="34" charset="0"/>
                    <a:cs typeface="Times New Roman" panose="02020603050405020304" pitchFamily="18" charset="0"/>
                  </a:rPr>
                  <a:t>e </a:t>
                </a:r>
                <a:r>
                  <a:rPr lang="pt-PT" b="1" dirty="0">
                    <a:latin typeface="HurmeGeometricSans4 Regular" panose="020B0500020000000000" pitchFamily="34" charset="0"/>
                    <a:ea typeface="Calibri" panose="020F0502020204030204" pitchFamily="34" charset="0"/>
                    <a:cs typeface="Times New Roman" panose="02020603050405020304" pitchFamily="18" charset="0"/>
                  </a:rPr>
                  <a:t>Póvoa do Varzim </a:t>
                </a:r>
                <a:r>
                  <a:rPr lang="pt-PT" dirty="0">
                    <a:latin typeface="HurmeGeometricSans4 Regular" panose="020B0500020000000000" pitchFamily="34" charset="0"/>
                    <a:ea typeface="Calibri" panose="020F0502020204030204" pitchFamily="34" charset="0"/>
                    <a:cs typeface="Times New Roman" panose="02020603050405020304" pitchFamily="18" charset="0"/>
                  </a:rPr>
                  <a:t>e a </a:t>
                </a:r>
                <a:r>
                  <a:rPr lang="pt-PT" b="1" dirty="0">
                    <a:latin typeface="HurmeGeometricSans4 Regular" panose="020B0500020000000000" pitchFamily="34" charset="0"/>
                    <a:ea typeface="Calibri" panose="020F0502020204030204" pitchFamily="34" charset="0"/>
                    <a:cs typeface="Times New Roman" panose="02020603050405020304" pitchFamily="18" charset="0"/>
                  </a:rPr>
                  <a:t>noroeste</a:t>
                </a:r>
                <a:r>
                  <a:rPr lang="pt-PT" dirty="0">
                    <a:latin typeface="HurmeGeometricSans4 Regular" panose="020B0500020000000000" pitchFamily="34" charset="0"/>
                    <a:ea typeface="Calibri" panose="020F0502020204030204" pitchFamily="34" charset="0"/>
                    <a:cs typeface="Times New Roman" panose="02020603050405020304" pitchFamily="18" charset="0"/>
                  </a:rPr>
                  <a:t> por </a:t>
                </a:r>
                <a:r>
                  <a:rPr lang="pt-PT" b="1" dirty="0">
                    <a:latin typeface="HurmeGeometricSans4 Regular" panose="020B0500020000000000" pitchFamily="34" charset="0"/>
                    <a:ea typeface="Calibri" panose="020F0502020204030204" pitchFamily="34" charset="0"/>
                    <a:cs typeface="Times New Roman" panose="02020603050405020304" pitchFamily="18" charset="0"/>
                  </a:rPr>
                  <a:t>Barcelos</a:t>
                </a:r>
                <a:r>
                  <a:rPr lang="pt-PT" dirty="0">
                    <a:latin typeface="HurmeGeometricSans4 Regular" panose="020B0500020000000000" pitchFamily="34" charset="0"/>
                    <a:ea typeface="Calibri" panose="020F0502020204030204" pitchFamily="34" charset="0"/>
                    <a:cs typeface="Times New Roman" panose="02020603050405020304" pitchFamily="18" charset="0"/>
                  </a:rPr>
                  <a:t>.</a:t>
                </a:r>
              </a:p>
              <a:p>
                <a:pPr algn="just">
                  <a:lnSpc>
                    <a:spcPct val="150000"/>
                  </a:lnSpc>
                  <a:spcAft>
                    <a:spcPts val="800"/>
                  </a:spcAft>
                  <a:tabLst>
                    <a:tab pos="2409190" algn="l"/>
                  </a:tabLst>
                </a:pPr>
                <a:r>
                  <a:rPr lang="pt-PT" dirty="0">
                    <a:latin typeface="HurmeGeometricSans4 Regular" panose="020B0500020000000000" pitchFamily="34" charset="0"/>
                    <a:ea typeface="Calibri" panose="020F0502020204030204" pitchFamily="34" charset="0"/>
                    <a:cs typeface="Times New Roman" panose="02020603050405020304" pitchFamily="18" charset="0"/>
                  </a:rPr>
                  <a:t>Integrado no </a:t>
                </a:r>
                <a:r>
                  <a:rPr lang="pt-PT" b="1" dirty="0">
                    <a:latin typeface="HurmeGeometricSans4 Regular" panose="020B0500020000000000" pitchFamily="34" charset="0"/>
                    <a:ea typeface="Calibri" panose="020F0502020204030204" pitchFamily="34" charset="0"/>
                    <a:cs typeface="Times New Roman" panose="02020603050405020304" pitchFamily="18" charset="0"/>
                  </a:rPr>
                  <a:t>vale do Rio Ave</a:t>
                </a:r>
                <a:r>
                  <a:rPr lang="pt-PT" dirty="0">
                    <a:latin typeface="HurmeGeometricSans4 Regular" panose="020B0500020000000000" pitchFamily="34" charset="0"/>
                    <a:ea typeface="Calibri" panose="020F0502020204030204" pitchFamily="34" charset="0"/>
                    <a:cs typeface="Times New Roman" panose="02020603050405020304" pitchFamily="18" charset="0"/>
                  </a:rPr>
                  <a:t>, Vila Nova de Famalicão é sede de um de município com </a:t>
                </a:r>
                <a:r>
                  <a:rPr lang="pt-PT" b="1" dirty="0">
                    <a:latin typeface="HurmeGeometricSans4 Regular" panose="020B0500020000000000" pitchFamily="34" charset="0"/>
                    <a:ea typeface="Calibri" panose="020F0502020204030204" pitchFamily="34" charset="0"/>
                    <a:cs typeface="Times New Roman" panose="02020603050405020304" pitchFamily="18" charset="0"/>
                  </a:rPr>
                  <a:t>201,59 km</a:t>
                </a:r>
                <a:r>
                  <a:rPr lang="pt-PT" b="1" baseline="30000" dirty="0">
                    <a:latin typeface="HurmeGeometricSans4 Regular" panose="020B0500020000000000" pitchFamily="34" charset="0"/>
                    <a:ea typeface="Calibri" panose="020F0502020204030204" pitchFamily="34" charset="0"/>
                    <a:cs typeface="Times New Roman" panose="02020603050405020304" pitchFamily="18" charset="0"/>
                  </a:rPr>
                  <a:t>2</a:t>
                </a:r>
                <a:r>
                  <a:rPr lang="pt-PT" b="1" dirty="0">
                    <a:latin typeface="HurmeGeometricSans4 Regular" panose="020B0500020000000000" pitchFamily="34" charset="0"/>
                    <a:ea typeface="Calibri" panose="020F0502020204030204" pitchFamily="34" charset="0"/>
                    <a:cs typeface="Times New Roman" panose="02020603050405020304" pitchFamily="18" charset="0"/>
                  </a:rPr>
                  <a:t> </a:t>
                </a:r>
                <a:r>
                  <a:rPr lang="pt-PT" dirty="0">
                    <a:latin typeface="HurmeGeometricSans4 Regular" panose="020B0500020000000000" pitchFamily="34" charset="0"/>
                    <a:ea typeface="Calibri" panose="020F0502020204030204" pitchFamily="34" charset="0"/>
                    <a:cs typeface="Times New Roman" panose="02020603050405020304" pitchFamily="18" charset="0"/>
                  </a:rPr>
                  <a:t>que se encontram organizados em </a:t>
                </a:r>
                <a:r>
                  <a:rPr lang="pt-PT" b="1" dirty="0">
                    <a:latin typeface="HurmeGeometricSans4 Regular" panose="020B0500020000000000" pitchFamily="34" charset="0"/>
                    <a:ea typeface="Calibri" panose="020F0502020204030204" pitchFamily="34" charset="0"/>
                    <a:cs typeface="Times New Roman" panose="02020603050405020304" pitchFamily="18" charset="0"/>
                  </a:rPr>
                  <a:t>34 freguesias</a:t>
                </a:r>
                <a:r>
                  <a:rPr lang="pt-PT" dirty="0">
                    <a:latin typeface="HurmeGeometricSans4 Regular" panose="020B0500020000000000" pitchFamily="34" charset="0"/>
                    <a:ea typeface="Calibri" panose="020F0502020204030204" pitchFamily="34" charset="0"/>
                    <a:cs typeface="Times New Roman" panose="02020603050405020304" pitchFamily="18" charset="0"/>
                  </a:rPr>
                  <a:t>, desde 2013, após a entrada em vigor da Lei n.º 11-A/2013, de 28 de janeiro.</a:t>
                </a:r>
                <a:endParaRPr lang="pt-PT" dirty="0"/>
              </a:p>
            </p:txBody>
          </p:sp>
        </p:grpSp>
        <p:sp>
          <p:nvSpPr>
            <p:cNvPr id="5" name="CaixaDeTexto 4"/>
            <p:cNvSpPr txBox="1"/>
            <p:nvPr/>
          </p:nvSpPr>
          <p:spPr>
            <a:xfrm>
              <a:off x="2579426" y="6433181"/>
              <a:ext cx="7072573" cy="430887"/>
            </a:xfrm>
            <a:prstGeom prst="rect">
              <a:avLst/>
            </a:prstGeom>
            <a:noFill/>
          </p:spPr>
          <p:txBody>
            <a:bodyPr wrap="square" rtlCol="0">
              <a:spAutoFit/>
            </a:bodyPr>
            <a:lstStyle/>
            <a:p>
              <a:r>
                <a:rPr lang="pt-PT" sz="1100" b="1" dirty="0">
                  <a:latin typeface="HurmeGeometricSans4 Regular" panose="020B0500020000000000" pitchFamily="34" charset="0"/>
                </a:rPr>
                <a:t>Fonte: </a:t>
              </a:r>
              <a:r>
                <a:rPr lang="pt-PT" sz="1100" dirty="0">
                  <a:latin typeface="HurmeGeometricSans4 Regular" panose="020B0500020000000000" pitchFamily="34" charset="0"/>
                </a:rPr>
                <a:t>Relatório de avaliação do ordenamento do território de Vila Nova de Famalicão, maio de 2019</a:t>
              </a:r>
            </a:p>
            <a:p>
              <a:endParaRPr lang="pt-PT" sz="1100" dirty="0"/>
            </a:p>
          </p:txBody>
        </p:sp>
      </p:grpSp>
    </p:spTree>
    <p:extLst>
      <p:ext uri="{BB962C8B-B14F-4D97-AF65-F5344CB8AC3E}">
        <p14:creationId xmlns:p14="http://schemas.microsoft.com/office/powerpoint/2010/main" val="3364496275"/>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3658096299"/>
              </p:ext>
            </p:extLst>
          </p:nvPr>
        </p:nvGraphicFramePr>
        <p:xfrm>
          <a:off x="524933" y="981014"/>
          <a:ext cx="11463867" cy="3759708"/>
        </p:xfrm>
        <a:graphic>
          <a:graphicData uri="http://schemas.openxmlformats.org/drawingml/2006/table">
            <a:tbl>
              <a:tblPr firstRow="1" firstCol="1" bandRow="1">
                <a:tableStyleId>{5C22544A-7EE6-4342-B048-85BDC9FD1C3A}</a:tableStyleId>
              </a:tblPr>
              <a:tblGrid>
                <a:gridCol w="11463867">
                  <a:extLst>
                    <a:ext uri="{9D8B030D-6E8A-4147-A177-3AD203B41FA5}">
                      <a16:colId xmlns:a16="http://schemas.microsoft.com/office/drawing/2014/main" val="2520106499"/>
                    </a:ext>
                  </a:extLst>
                </a:gridCol>
              </a:tblGrid>
              <a:tr h="289711">
                <a:tc>
                  <a:txBody>
                    <a:bodyPr/>
                    <a:lstStyle/>
                    <a:p>
                      <a:pPr algn="just">
                        <a:lnSpc>
                          <a:spcPct val="150000"/>
                        </a:lnSpc>
                        <a:spcBef>
                          <a:spcPts val="300"/>
                        </a:spcBef>
                        <a:spcAft>
                          <a:spcPts val="300"/>
                        </a:spcAft>
                        <a:tabLst>
                          <a:tab pos="2409190" algn="l"/>
                        </a:tabLst>
                      </a:pPr>
                      <a:r>
                        <a:rPr lang="pt-PT" sz="1800" dirty="0">
                          <a:effectLst/>
                          <a:latin typeface="HurmeGeometricSans4 Regular" panose="020B0500020000000000" pitchFamily="34" charset="0"/>
                        </a:rPr>
                        <a:t>Evolução da população residente e respetiva variação</a:t>
                      </a:r>
                      <a:endParaRPr lang="pt-PT" sz="1800" dirty="0">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3227" marR="63227" marT="0" marB="0" anchor="ctr">
                    <a:solidFill>
                      <a:srgbClr val="1596A3"/>
                    </a:solidFill>
                  </a:tcPr>
                </a:tc>
                <a:extLst>
                  <a:ext uri="{0D108BD9-81ED-4DB2-BD59-A6C34878D82A}">
                    <a16:rowId xmlns:a16="http://schemas.microsoft.com/office/drawing/2014/main" val="666886939"/>
                  </a:ext>
                </a:extLst>
              </a:tr>
              <a:tr h="668097">
                <a:tc>
                  <a:txBody>
                    <a:bodyPr/>
                    <a:lstStyle/>
                    <a:p>
                      <a:pPr algn="just">
                        <a:lnSpc>
                          <a:spcPct val="115000"/>
                        </a:lnSpc>
                        <a:spcBef>
                          <a:spcPts val="300"/>
                        </a:spcBef>
                        <a:spcAft>
                          <a:spcPts val="300"/>
                        </a:spcAft>
                        <a:tabLst>
                          <a:tab pos="2409190" algn="l"/>
                        </a:tabLst>
                      </a:pPr>
                      <a:r>
                        <a:rPr lang="pt-PT" sz="1800" b="0" dirty="0" smtClean="0">
                          <a:solidFill>
                            <a:schemeClr val="tx1"/>
                          </a:solidFill>
                          <a:effectLst/>
                          <a:latin typeface="HurmeGeometricSans4 Regular" panose="020B0500020000000000" pitchFamily="34" charset="0"/>
                        </a:rPr>
                        <a:t>Descrição </a:t>
                      </a:r>
                      <a:r>
                        <a:rPr lang="pt-PT" sz="1800" b="0" dirty="0">
                          <a:solidFill>
                            <a:schemeClr val="tx1"/>
                          </a:solidFill>
                          <a:effectLst/>
                          <a:latin typeface="HurmeGeometricSans4 Regular" panose="020B0500020000000000" pitchFamily="34" charset="0"/>
                        </a:rPr>
                        <a:t>sumária</a:t>
                      </a:r>
                    </a:p>
                    <a:p>
                      <a:pPr algn="just">
                        <a:lnSpc>
                          <a:spcPct val="150000"/>
                        </a:lnSpc>
                        <a:spcBef>
                          <a:spcPts val="300"/>
                        </a:spcBef>
                        <a:spcAft>
                          <a:spcPts val="300"/>
                        </a:spcAft>
                        <a:tabLst>
                          <a:tab pos="2409190" algn="l"/>
                        </a:tabLst>
                      </a:pPr>
                      <a:r>
                        <a:rPr lang="pt-PT" sz="1800" b="0" dirty="0">
                          <a:solidFill>
                            <a:schemeClr val="tx1"/>
                          </a:solidFill>
                          <a:effectLst/>
                          <a:latin typeface="HurmeGeometricSans4 Regular" panose="020B0500020000000000" pitchFamily="34" charset="0"/>
                        </a:rPr>
                        <a:t>População residente </a:t>
                      </a:r>
                    </a:p>
                    <a:p>
                      <a:pPr algn="just">
                        <a:lnSpc>
                          <a:spcPct val="150000"/>
                        </a:lnSpc>
                        <a:spcBef>
                          <a:spcPts val="300"/>
                        </a:spcBef>
                        <a:spcAft>
                          <a:spcPts val="300"/>
                        </a:spcAft>
                        <a:tabLst>
                          <a:tab pos="2409190" algn="l"/>
                        </a:tabLst>
                      </a:pPr>
                      <a:r>
                        <a:rPr lang="pt-PT" sz="1800" b="0" dirty="0">
                          <a:solidFill>
                            <a:schemeClr val="tx1"/>
                          </a:solidFill>
                          <a:effectLst/>
                          <a:latin typeface="HurmeGeometricSans4 Regular" panose="020B0500020000000000" pitchFamily="34" charset="0"/>
                        </a:rPr>
                        <a:t>Conjunto de pessoas que, independentemente de estarem presentes ou ausentes num determinado alojamento no momento de observação, viveram no seu local de residência habitual por um período contínuo de, pelo menos, 12 meses anteriores ao momento de observação, ou que chegaram ao seu local de residência habitual durante o período correspondente aos 12 meses anteriores ao momento de observação, com a intenção de aí permanecer por um período mínimo de um ano (sistema de </a:t>
                      </a:r>
                      <a:r>
                        <a:rPr lang="pt-PT" sz="1800" b="0" dirty="0" err="1">
                          <a:solidFill>
                            <a:schemeClr val="tx1"/>
                          </a:solidFill>
                          <a:effectLst/>
                          <a:latin typeface="HurmeGeometricSans4 Regular" panose="020B0500020000000000" pitchFamily="34" charset="0"/>
                        </a:rPr>
                        <a:t>metainformação</a:t>
                      </a:r>
                      <a:r>
                        <a:rPr lang="pt-PT" sz="1800" b="0" dirty="0">
                          <a:solidFill>
                            <a:schemeClr val="tx1"/>
                          </a:solidFill>
                          <a:effectLst/>
                          <a:latin typeface="HurmeGeometricSans4 Regular" panose="020B0500020000000000" pitchFamily="34" charset="0"/>
                        </a:rPr>
                        <a:t>, INE).</a:t>
                      </a:r>
                      <a:endParaRPr lang="pt-PT" sz="1800" b="0" dirty="0">
                        <a:solidFill>
                          <a:schemeClr val="tx1"/>
                        </a:solidFill>
                        <a:effectLst/>
                        <a:latin typeface="HurmeGeometricSans4 Regular" panose="020B0500020000000000" pitchFamily="34" charset="0"/>
                        <a:ea typeface="Calibri" panose="020F0502020204030204" pitchFamily="34" charset="0"/>
                        <a:cs typeface="Times New Roman" panose="02020603050405020304" pitchFamily="18" charset="0"/>
                      </a:endParaRPr>
                    </a:p>
                  </a:txBody>
                  <a:tcPr marL="63227" marR="63227" marT="0" marB="0">
                    <a:noFill/>
                  </a:tcPr>
                </a:tc>
                <a:extLst>
                  <a:ext uri="{0D108BD9-81ED-4DB2-BD59-A6C34878D82A}">
                    <a16:rowId xmlns:a16="http://schemas.microsoft.com/office/drawing/2014/main" val="3476182849"/>
                  </a:ext>
                </a:extLst>
              </a:tr>
            </a:tbl>
          </a:graphicData>
        </a:graphic>
      </p:graphicFrame>
      <p:sp>
        <p:nvSpPr>
          <p:cNvPr id="5" name="Retângulo 4"/>
          <p:cNvSpPr/>
          <p:nvPr/>
        </p:nvSpPr>
        <p:spPr>
          <a:xfrm>
            <a:off x="524933" y="5190652"/>
            <a:ext cx="6096000" cy="527837"/>
          </a:xfrm>
          <a:prstGeom prst="rect">
            <a:avLst/>
          </a:prstGeom>
        </p:spPr>
        <p:txBody>
          <a:bodyPr>
            <a:spAutoFit/>
          </a:bodyPr>
          <a:lstStyle/>
          <a:p>
            <a:pPr>
              <a:lnSpc>
                <a:spcPct val="115000"/>
              </a:lnSpc>
              <a:spcBef>
                <a:spcPts val="300"/>
              </a:spcBef>
              <a:spcAft>
                <a:spcPts val="300"/>
              </a:spcAft>
              <a:tabLst>
                <a:tab pos="2409190" algn="l"/>
              </a:tabLst>
            </a:pPr>
            <a:r>
              <a:rPr lang="pt-PT" sz="1200" b="1" dirty="0">
                <a:latin typeface="HurmeGeometricSans4 Regular" panose="020B0500020000000000" pitchFamily="34" charset="0"/>
              </a:rPr>
              <a:t>Fonte: </a:t>
            </a:r>
            <a:r>
              <a:rPr lang="pt-PT" sz="1200" dirty="0">
                <a:latin typeface="HurmeGeometricSans4 Regular" panose="020B0500020000000000" pitchFamily="34" charset="0"/>
              </a:rPr>
              <a:t>INE - Anuários Estatísticos da Região Norte</a:t>
            </a:r>
          </a:p>
          <a:p>
            <a:r>
              <a:rPr lang="pt-PT" sz="1200" dirty="0">
                <a:latin typeface="HurmeGeometricSans4 Regular" panose="020B0500020000000000" pitchFamily="34" charset="0"/>
                <a:ea typeface="Calibri" panose="020F0502020204030204" pitchFamily="34" charset="0"/>
                <a:cs typeface="Times New Roman" panose="02020603050405020304" pitchFamily="18" charset="0"/>
              </a:rPr>
              <a:t>INE – Recenseamento da População e da Habitação</a:t>
            </a:r>
            <a:endParaRPr lang="pt-PT" sz="1200" dirty="0">
              <a:latin typeface="HurmeGeometricSans4 Regular" panose="020B0500020000000000" pitchFamily="34" charset="0"/>
            </a:endParaRPr>
          </a:p>
        </p:txBody>
      </p:sp>
    </p:spTree>
    <p:extLst>
      <p:ext uri="{BB962C8B-B14F-4D97-AF65-F5344CB8AC3E}">
        <p14:creationId xmlns:p14="http://schemas.microsoft.com/office/powerpoint/2010/main" val="3519542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0" t="57000"/>
          </a:stretch>
        </a:blipFill>
        <a:effectLst/>
      </p:bgPr>
    </p:bg>
    <p:spTree>
      <p:nvGrpSpPr>
        <p:cNvPr id="1" name=""/>
        <p:cNvGrpSpPr/>
        <p:nvPr/>
      </p:nvGrpSpPr>
      <p:grpSpPr>
        <a:xfrm>
          <a:off x="0" y="0"/>
          <a:ext cx="0" cy="0"/>
          <a:chOff x="0" y="0"/>
          <a:chExt cx="0" cy="0"/>
        </a:xfrm>
      </p:grpSpPr>
      <p:sp>
        <p:nvSpPr>
          <p:cNvPr id="2" name="Retângulo 1"/>
          <p:cNvSpPr/>
          <p:nvPr/>
        </p:nvSpPr>
        <p:spPr>
          <a:xfrm>
            <a:off x="728420" y="261576"/>
            <a:ext cx="11463580" cy="400110"/>
          </a:xfrm>
          <a:prstGeom prst="rect">
            <a:avLst/>
          </a:prstGeom>
          <a:noFill/>
        </p:spPr>
        <p:txBody>
          <a:bodyPr wrap="square">
            <a:spAutoFit/>
          </a:bodyPr>
          <a:lstStyle/>
          <a:p>
            <a:r>
              <a:rPr lang="pt-PT" sz="2000" b="1" dirty="0">
                <a:solidFill>
                  <a:srgbClr val="005464"/>
                </a:solidFill>
                <a:latin typeface="HurmeGeometricSans4 Regular" panose="020B0500020000000000" pitchFamily="34" charset="0"/>
              </a:rPr>
              <a:t>Evolução da população residente do concelho de Vila Nova de Famalicão</a:t>
            </a:r>
          </a:p>
        </p:txBody>
      </p:sp>
      <p:graphicFrame>
        <p:nvGraphicFramePr>
          <p:cNvPr id="3" name="Gráfico 2"/>
          <p:cNvGraphicFramePr/>
          <p:nvPr/>
        </p:nvGraphicFramePr>
        <p:xfrm>
          <a:off x="571500" y="1143000"/>
          <a:ext cx="7315200" cy="48895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tângulo 3"/>
          <p:cNvSpPr/>
          <p:nvPr/>
        </p:nvSpPr>
        <p:spPr>
          <a:xfrm>
            <a:off x="571500" y="6005983"/>
            <a:ext cx="6426200" cy="507831"/>
          </a:xfrm>
          <a:prstGeom prst="rect">
            <a:avLst/>
          </a:prstGeom>
        </p:spPr>
        <p:txBody>
          <a:bodyPr wrap="square">
            <a:spAutoFit/>
          </a:bodyPr>
          <a:lstStyle/>
          <a:p>
            <a:pPr>
              <a:spcBef>
                <a:spcPts val="600"/>
              </a:spcBef>
              <a:spcAft>
                <a:spcPts val="0"/>
              </a:spcAft>
              <a:tabLst>
                <a:tab pos="2409190" algn="l"/>
              </a:tabLst>
            </a:pPr>
            <a:r>
              <a:rPr lang="pt-PT" sz="1100" b="1" dirty="0">
                <a:latin typeface="HurmeGeometricSans4 Regular" panose="020B0500020000000000" pitchFamily="34" charset="0"/>
                <a:ea typeface="Calibri" panose="020F0502020204030204" pitchFamily="34" charset="0"/>
                <a:cs typeface="Times New Roman" panose="02020603050405020304" pitchFamily="18" charset="0"/>
              </a:rPr>
              <a:t>Fonte: </a:t>
            </a:r>
            <a:r>
              <a:rPr lang="pt-PT" sz="1100" dirty="0">
                <a:latin typeface="HurmeGeometricSans4 Regular" panose="020B0500020000000000" pitchFamily="34" charset="0"/>
                <a:ea typeface="Calibri" panose="020F0502020204030204" pitchFamily="34" charset="0"/>
                <a:cs typeface="Times New Roman" panose="02020603050405020304" pitchFamily="18" charset="0"/>
              </a:rPr>
              <a:t>INE, Recenseamento geral da população - Censos de Portugal de 1940 a 2011 </a:t>
            </a:r>
            <a:endParaRPr lang="pt-PT" sz="1100" b="1" dirty="0">
              <a:latin typeface="HurmeGeometricSans4 Regular" panose="020B0500020000000000" pitchFamily="34" charset="0"/>
              <a:ea typeface="Calibri" panose="020F0502020204030204" pitchFamily="34" charset="0"/>
              <a:cs typeface="Times New Roman" panose="02020603050405020304" pitchFamily="18" charset="0"/>
            </a:endParaRPr>
          </a:p>
          <a:p>
            <a:pPr>
              <a:spcBef>
                <a:spcPts val="600"/>
              </a:spcBef>
              <a:spcAft>
                <a:spcPts val="0"/>
              </a:spcAft>
              <a:tabLst>
                <a:tab pos="2409190" algn="l"/>
              </a:tabLst>
            </a:pPr>
            <a:r>
              <a:rPr lang="pt-PT" sz="1100" dirty="0">
                <a:latin typeface="HurmeGeometricSans4 Regular" panose="020B0500020000000000" pitchFamily="34" charset="0"/>
                <a:ea typeface="Calibri" panose="020F0502020204030204" pitchFamily="34" charset="0"/>
                <a:cs typeface="Times New Roman" panose="02020603050405020304" pitchFamily="18" charset="0"/>
              </a:rPr>
              <a:t>INE, Anuário Estatístico da Região Norte de 2017</a:t>
            </a:r>
            <a:endParaRPr lang="pt-PT" sz="1100" b="1" dirty="0">
              <a:latin typeface="HurmeGeometricSans4 Regular" panose="020B0500020000000000" pitchFamily="34" charset="0"/>
              <a:ea typeface="Calibri" panose="020F0502020204030204" pitchFamily="34" charset="0"/>
              <a:cs typeface="Times New Roman" panose="02020603050405020304" pitchFamily="18" charset="0"/>
            </a:endParaRPr>
          </a:p>
        </p:txBody>
      </p:sp>
      <p:sp>
        <p:nvSpPr>
          <p:cNvPr id="5" name="Retângulo 4"/>
          <p:cNvSpPr/>
          <p:nvPr/>
        </p:nvSpPr>
        <p:spPr>
          <a:xfrm>
            <a:off x="8089900" y="1143000"/>
            <a:ext cx="3657600" cy="4524315"/>
          </a:xfrm>
          <a:prstGeom prst="rect">
            <a:avLst/>
          </a:prstGeom>
          <a:solidFill>
            <a:srgbClr val="EAEFF7"/>
          </a:solidFill>
        </p:spPr>
        <p:txBody>
          <a:bodyPr wrap="square">
            <a:spAutoFit/>
          </a:bodyPr>
          <a:lstStyle/>
          <a:p>
            <a:pPr algn="just">
              <a:lnSpc>
                <a:spcPct val="150000"/>
              </a:lnSpc>
              <a:spcAft>
                <a:spcPts val="800"/>
              </a:spcAft>
              <a:tabLst>
                <a:tab pos="2409190" algn="l"/>
              </a:tabLst>
            </a:pP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Contrariando a tendência de crescimento populacional apresentada até 2011, o concelho de Vila Nova de Famalicão apresentou uma </a:t>
            </a:r>
            <a:r>
              <a:rPr lang="pt-PT" sz="1600" b="1" dirty="0">
                <a:latin typeface="HurmeGeometricSans4 Regular" panose="020B0500020000000000" pitchFamily="34" charset="0"/>
                <a:ea typeface="Calibri" panose="020F0502020204030204" pitchFamily="34" charset="0"/>
                <a:cs typeface="Times New Roman" panose="02020603050405020304" pitchFamily="18" charset="0"/>
              </a:rPr>
              <a:t>diminuição</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do número de indivíduos entre </a:t>
            </a:r>
            <a:r>
              <a:rPr lang="pt-PT" sz="1600" b="1" dirty="0">
                <a:latin typeface="HurmeGeometricSans4 Regular" panose="020B0500020000000000" pitchFamily="34" charset="0"/>
                <a:ea typeface="Calibri" panose="020F0502020204030204" pitchFamily="34" charset="0"/>
                <a:cs typeface="Times New Roman" panose="02020603050405020304" pitchFamily="18" charset="0"/>
              </a:rPr>
              <a:t>2011 e 2017</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tendo passado de </a:t>
            </a:r>
            <a:r>
              <a:rPr lang="pt-PT" sz="1600" b="1" dirty="0">
                <a:latin typeface="HurmeGeometricSans4 Regular" panose="020B0500020000000000" pitchFamily="34" charset="0"/>
                <a:ea typeface="Calibri" panose="020F0502020204030204" pitchFamily="34" charset="0"/>
                <a:cs typeface="Times New Roman" panose="02020603050405020304" pitchFamily="18" charset="0"/>
              </a:rPr>
              <a:t>133832 para 131909 habitantes</a:t>
            </a:r>
            <a:r>
              <a:rPr lang="pt-PT" sz="1600" dirty="0">
                <a:latin typeface="HurmeGeometricSans4 Regular" panose="020B0500020000000000" pitchFamily="34" charset="0"/>
                <a:ea typeface="Calibri" panose="020F0502020204030204" pitchFamily="34" charset="0"/>
                <a:cs typeface="Times New Roman" panose="02020603050405020304" pitchFamily="18" charset="0"/>
              </a:rPr>
              <a:t>. É de referir que os valores apresentados dizem respeito ao cálculo das estimativas provisórias de população do último recenseamento da população (2011).</a:t>
            </a:r>
          </a:p>
        </p:txBody>
      </p:sp>
    </p:spTree>
    <p:extLst>
      <p:ext uri="{BB962C8B-B14F-4D97-AF65-F5344CB8AC3E}">
        <p14:creationId xmlns:p14="http://schemas.microsoft.com/office/powerpoint/2010/main" val="1766212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7518</Words>
  <Application>Microsoft Office PowerPoint</Application>
  <PresentationFormat>Ecrã Panorâmico</PresentationFormat>
  <Paragraphs>899</Paragraphs>
  <Slides>61</Slides>
  <Notes>0</Notes>
  <HiddenSlides>0</HiddenSlides>
  <MMClips>0</MMClips>
  <ScaleCrop>false</ScaleCrop>
  <HeadingPairs>
    <vt:vector size="6" baseType="variant">
      <vt:variant>
        <vt:lpstr>Tipos de letra usados</vt:lpstr>
      </vt:variant>
      <vt:variant>
        <vt:i4>9</vt:i4>
      </vt:variant>
      <vt:variant>
        <vt:lpstr>Tema</vt:lpstr>
      </vt:variant>
      <vt:variant>
        <vt:i4>1</vt:i4>
      </vt:variant>
      <vt:variant>
        <vt:lpstr>Títulos dos diapositivos</vt:lpstr>
      </vt:variant>
      <vt:variant>
        <vt:i4>61</vt:i4>
      </vt:variant>
    </vt:vector>
  </HeadingPairs>
  <TitlesOfParts>
    <vt:vector size="71" baseType="lpstr">
      <vt:lpstr>Arial</vt:lpstr>
      <vt:lpstr>Arial Rounded MT Bold</vt:lpstr>
      <vt:lpstr>Calibri</vt:lpstr>
      <vt:lpstr>Calibri Light</vt:lpstr>
      <vt:lpstr>HurmeGeometricSans4 Black</vt:lpstr>
      <vt:lpstr>HurmeGeometricSans4 Light</vt:lpstr>
      <vt:lpstr>HurmeGeometricSans4 Regular</vt:lpstr>
      <vt:lpstr>HurmeGeometricSans4 SemiBold</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Arminda Ferreira</dc:creator>
  <cp:lastModifiedBy>Arminda Ferreira</cp:lastModifiedBy>
  <cp:revision>77</cp:revision>
  <dcterms:created xsi:type="dcterms:W3CDTF">2020-04-22T18:24:58Z</dcterms:created>
  <dcterms:modified xsi:type="dcterms:W3CDTF">2020-05-20T12:03:38Z</dcterms:modified>
</cp:coreProperties>
</file>