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91" r:id="rId1"/>
  </p:sldMasterIdLst>
  <p:notesMasterIdLst>
    <p:notesMasterId r:id="rId10"/>
  </p:notesMasterIdLst>
  <p:sldIdLst>
    <p:sldId id="256" r:id="rId2"/>
    <p:sldId id="262" r:id="rId3"/>
    <p:sldId id="259" r:id="rId4"/>
    <p:sldId id="258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2"/>
  </p:normalViewPr>
  <p:slideViewPr>
    <p:cSldViewPr snapToGrid="0" snapToObjects="1">
      <p:cViewPr varScale="1">
        <p:scale>
          <a:sx n="70" d="100"/>
          <a:sy n="70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9F2A-F525-421B-92A8-4F5F4F64487D}" type="datetimeFigureOut">
              <a:rPr lang="pt-PT" smtClean="0"/>
              <a:t>12/07/2021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ACF9C-B3EA-4962-B080-A1E20A13A66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1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FD58-B5C1-40D2-B7EC-F83569BD27AE}" type="datetime1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BD99-AF8D-44C9-AEED-06DF5B9538A3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6C9E-4E36-4D67-89D1-931D81D5D4BB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0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6460-6C84-4C66-AF71-620E4616917C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6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FD33-5659-4DB8-9859-3692A480419F}" type="datetime1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1393-64B7-46D9-957C-018605BD52CF}" type="datetime1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7A7C-B9B3-4F56-B9D7-59C36D900024}" type="datetime1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4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DFA4-5EC0-4B34-ACF0-C01A3AA7D0E1}" type="datetime1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B08-CB18-4F06-A0DD-92C1D907E6DA}" type="datetime1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1D7B-6DC6-48BA-9967-F5F171DD0961}" type="datetime1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83FC-7F86-4837-AD14-7D8F46903824}" type="datetime1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Ação de Formação: “De Famalicão para o Mundo: Arte e História Local”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7981-57D8-4DA7-B5EC-22AE63A0E222}" type="datetime1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Ação de Formação: “De Famalicão para o Mundo: Arte e História Local”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90" r:id="rId6"/>
    <p:sldLayoutId id="2147483885" r:id="rId7"/>
    <p:sldLayoutId id="2147483886" r:id="rId8"/>
    <p:sldLayoutId id="2147483887" r:id="rId9"/>
    <p:sldLayoutId id="2147483889" r:id="rId10"/>
    <p:sldLayoutId id="2147483888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sina.rtp.pt/artigo/irene-pimentel-faz-um-retrato-da-mulher-no-estado-novo/" TargetMode="External"/><Relationship Id="rId2" Type="http://schemas.openxmlformats.org/officeDocument/2006/relationships/hyperlink" Target="https://ensina.rtp.pt/artigo/o-ideal-feminino-do-estado-novo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positorio-aberto.up.pt/bitstream/10216/122635/2/356273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5F613-A605-2A49-9537-13E3493F7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r>
              <a:rPr lang="pt-PT" sz="8900" dirty="0"/>
              <a:t>Planificação da atividade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45E962-069D-2847-956E-8AE409FB0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6008"/>
            <a:ext cx="6894576" cy="1572768"/>
          </a:xfrm>
        </p:spPr>
        <p:txBody>
          <a:bodyPr>
            <a:normAutofit lnSpcReduction="10000"/>
          </a:bodyPr>
          <a:lstStyle/>
          <a:p>
            <a:r>
              <a:rPr lang="pt-PT" sz="4800" b="1" dirty="0"/>
              <a:t>“Peças do Bragal: o destino numa arca”</a:t>
            </a: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buloso lençol com bordados manuais e renda de bilros - - Catawiki">
            <a:extLst>
              <a:ext uri="{FF2B5EF4-FFF2-40B4-BE49-F238E27FC236}">
                <a16:creationId xmlns:a16="http://schemas.microsoft.com/office/drawing/2014/main" id="{1C43956B-15C8-9845-BA40-DF586FF78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r="18432" b="1"/>
          <a:stretch/>
        </p:blipFill>
        <p:spPr bwMode="auto"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1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A5517-D1DE-1E48-B055-4764877D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1233988"/>
          </a:xfrm>
        </p:spPr>
        <p:txBody>
          <a:bodyPr>
            <a:normAutofit/>
          </a:bodyPr>
          <a:lstStyle/>
          <a:p>
            <a:r>
              <a:rPr lang="pt-PT" sz="4000"/>
              <a:t>Objetivo do trabalho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5E0A8B5-B465-C94F-95FC-98ED107FC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9199"/>
            <a:ext cx="10515600" cy="1124712"/>
          </a:xfrm>
        </p:spPr>
        <p:txBody>
          <a:bodyPr>
            <a:noAutofit/>
          </a:bodyPr>
          <a:lstStyle/>
          <a:p>
            <a:pPr algn="just"/>
            <a:r>
              <a:rPr lang="pt-PT" sz="3200" b="1" dirty="0">
                <a:solidFill>
                  <a:srgbClr val="0070C0"/>
                </a:solidFill>
              </a:rPr>
              <a:t>Desenvolver no aluno a consciência histórica que lhe permita a construção de uma identidade individual e coletiva, através da análise fundamentada e crítica de exemplos do passado.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24976D-1C4E-4F97-9142-ADB99620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0746" y="6380139"/>
            <a:ext cx="5260075" cy="365125"/>
          </a:xfrm>
        </p:spPr>
        <p:txBody>
          <a:bodyPr/>
          <a:lstStyle/>
          <a:p>
            <a:r>
              <a:rPr lang="pt-PT" dirty="0" smtClean="0"/>
              <a:t>“</a:t>
            </a:r>
            <a:r>
              <a:rPr lang="pt-PT" dirty="0"/>
              <a:t>De Famalicão para o Mundo: Arte e História Local”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C131199-DB93-48F0-B895-F751E959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F5005C-992B-9C4D-9E0A-F05E99F4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0080"/>
            <a:ext cx="5633157" cy="3475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800" dirty="0"/>
              <a:t>Qual o significado do enxoval na educação e formação feminina no Estado Novo?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83C41C2-DEEA-5546-8EF0-81FAB15F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3831" y="4636008"/>
            <a:ext cx="4198634" cy="97759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Questão orientadora</a:t>
            </a:r>
          </a:p>
        </p:txBody>
      </p:sp>
      <p:pic>
        <p:nvPicPr>
          <p:cNvPr id="5" name="Imagem 4" descr="Uma imagem com texto, material de construção, pedra&#10;&#10;Descrição gerada automaticamente">
            <a:extLst>
              <a:ext uri="{FF2B5EF4-FFF2-40B4-BE49-F238E27FC236}">
                <a16:creationId xmlns:a16="http://schemas.microsoft.com/office/drawing/2014/main" id="{DB9237C5-3C96-B745-8118-62695E75C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9" r="6295"/>
          <a:stretch/>
        </p:blipFill>
        <p:spPr>
          <a:xfrm>
            <a:off x="327500" y="1133744"/>
            <a:ext cx="5383812" cy="4397561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3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F3545B3-761C-46CA-A94D-1858A95B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1020" y="6320477"/>
            <a:ext cx="5542128" cy="365125"/>
          </a:xfrm>
        </p:spPr>
        <p:txBody>
          <a:bodyPr/>
          <a:lstStyle/>
          <a:p>
            <a:r>
              <a:rPr lang="pt-PT" dirty="0" smtClean="0"/>
              <a:t> </a:t>
            </a:r>
            <a:r>
              <a:rPr lang="pt-PT" dirty="0"/>
              <a:t>“De Famalicão para o Mundo: Arte e História Local”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D867EB-4E77-4C8E-8EC8-C51A308A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4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E1A46-A738-0647-A05A-59B254D4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7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/>
              <a:t>Atividade interdisciplinar- História, Ed. Visual e Cidadania e Profissionalidade</a:t>
            </a:r>
            <a:endParaRPr lang="pt-PT" sz="3600" dirty="0">
              <a:highlight>
                <a:srgbClr val="FFFF00"/>
              </a:highlight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9B8009-5064-0C4D-8B7C-F3EEE9F29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114" y="1929384"/>
            <a:ext cx="4176398" cy="4731060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pt-PT" sz="3600" b="1" dirty="0"/>
              <a:t>DOMÍNIOS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70C0"/>
                </a:solidFill>
              </a:rPr>
              <a:t>História</a:t>
            </a:r>
          </a:p>
          <a:p>
            <a:pPr marL="0" indent="0">
              <a:buNone/>
            </a:pPr>
            <a:r>
              <a:rPr lang="pt-PT" sz="2900" b="1" dirty="0"/>
              <a:t>Da Grande Depressão à 2ª Guerra Mundial</a:t>
            </a:r>
          </a:p>
          <a:p>
            <a:pPr marL="0" indent="0">
              <a:buNone/>
            </a:pPr>
            <a:r>
              <a:rPr lang="pt-PT" sz="2900" b="1" dirty="0"/>
              <a:t>- A Educação no Estado Novo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70C0"/>
                </a:solidFill>
              </a:rPr>
              <a:t>Educação Visual</a:t>
            </a:r>
          </a:p>
          <a:p>
            <a:pPr marL="0" indent="0">
              <a:buNone/>
            </a:pPr>
            <a:r>
              <a:rPr lang="pt-PT" sz="2900" b="1" dirty="0"/>
              <a:t>Apropriação e Reflexão</a:t>
            </a:r>
          </a:p>
          <a:p>
            <a:pPr marL="0" indent="0">
              <a:buNone/>
            </a:pPr>
            <a:r>
              <a:rPr lang="pt-PT" sz="2900" b="1" dirty="0"/>
              <a:t>- Perceção visual</a:t>
            </a:r>
          </a:p>
          <a:p>
            <a:pPr marL="0" indent="0">
              <a:buNone/>
            </a:pPr>
            <a:r>
              <a:rPr lang="pt-PT" sz="2900" b="1" dirty="0"/>
              <a:t>- Expressão gráfica</a:t>
            </a:r>
          </a:p>
          <a:p>
            <a:pPr marL="0" indent="0">
              <a:buNone/>
            </a:pPr>
            <a:r>
              <a:rPr lang="pt-PT" sz="2900" b="1" dirty="0"/>
              <a:t>- Comunicação Visual</a:t>
            </a:r>
          </a:p>
          <a:p>
            <a:pPr>
              <a:buFontTx/>
              <a:buChar char="-"/>
            </a:pPr>
            <a:endParaRPr lang="pt-PT" sz="2000" b="1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6E59BAA-78F1-3649-B9D1-0489D65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5511" y="1929384"/>
            <a:ext cx="6784621" cy="4731060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pt-PT" sz="3200" b="1" dirty="0"/>
              <a:t>APRENDIZAGENS ESSENCIAIS</a:t>
            </a:r>
          </a:p>
          <a:p>
            <a:pPr algn="just"/>
            <a:r>
              <a:rPr lang="pt-PT" sz="2900" dirty="0"/>
              <a:t>Compreender a necessidade das fontes históricas para a produção do conhecimento histórico; </a:t>
            </a:r>
          </a:p>
          <a:p>
            <a:pPr algn="just"/>
            <a:r>
              <a:rPr lang="pt-PT" sz="2900" dirty="0"/>
              <a:t>Utilizar adequadamente fontes históricas de tipologia diversa, recolhendo e tratando a informação para a abordagem da realidade social numa perspetiva crítica;  </a:t>
            </a:r>
          </a:p>
          <a:p>
            <a:pPr algn="just"/>
            <a:r>
              <a:rPr lang="pt-PT" sz="2900" dirty="0"/>
              <a:t>Promover uma abordagem da História baseada em critérios éticos e estéticos; </a:t>
            </a:r>
          </a:p>
          <a:p>
            <a:pPr algn="just"/>
            <a:r>
              <a:rPr lang="pt-PT" sz="2900" dirty="0"/>
              <a:t>Relacionar, sempre que possível, as aprendizagens com a História regional e local, valorizando o património histórico e cultural existente na região/local onde habita/estuda; </a:t>
            </a:r>
          </a:p>
          <a:p>
            <a:pPr algn="just"/>
            <a:r>
              <a:rPr lang="pt-PT" sz="2900" dirty="0"/>
              <a:t>Refletir sobre as manifestações culturais do património local e global;</a:t>
            </a:r>
          </a:p>
          <a:p>
            <a:pPr algn="just"/>
            <a:r>
              <a:rPr lang="pt-PT" sz="2900" dirty="0"/>
              <a:t>·Manifestar expressividade nos seus trabalhos, selecionando, de forma intencional, conceitos, temáticas, materiais, suportes e técnicas. </a:t>
            </a:r>
            <a:endParaRPr lang="pt-PT" sz="2900" b="1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9BAFEC2-4B13-4A01-8E58-ED746540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787" y="6369888"/>
            <a:ext cx="5329977" cy="365125"/>
          </a:xfrm>
        </p:spPr>
        <p:txBody>
          <a:bodyPr/>
          <a:lstStyle/>
          <a:p>
            <a:r>
              <a:rPr lang="pt-PT" dirty="0" smtClean="0"/>
              <a:t>“</a:t>
            </a:r>
            <a:r>
              <a:rPr lang="pt-PT" dirty="0"/>
              <a:t>De Famalicão para o Mundo: Arte e História Local”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A818044-4703-470E-B672-D7C61F47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E1A46-A738-0647-A05A-59B254D4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763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/>
              <a:t>Atividade interdisciplinar- História, Ed. Visual e Cidadania e Profissionalidade</a:t>
            </a:r>
            <a:endParaRPr lang="pt-PT" sz="3600" dirty="0">
              <a:highlight>
                <a:srgbClr val="FFFF00"/>
              </a:highlight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3E3BEB-C897-46DB-B2D4-7202FF4B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649" y="6360051"/>
            <a:ext cx="4975941" cy="365125"/>
          </a:xfrm>
        </p:spPr>
        <p:txBody>
          <a:bodyPr/>
          <a:lstStyle/>
          <a:p>
            <a:r>
              <a:rPr lang="pt-PT" dirty="0" smtClean="0"/>
              <a:t>“</a:t>
            </a:r>
            <a:r>
              <a:rPr lang="pt-PT" dirty="0"/>
              <a:t>De Famalicão para o Mundo: Arte e História Local”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F03D9BD-023D-45DC-A964-1A870B0C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D8E5B28D-6EA5-41E2-AF26-8E1FF6F6289C}"/>
              </a:ext>
            </a:extLst>
          </p:cNvPr>
          <p:cNvSpPr txBox="1">
            <a:spLocks/>
          </p:cNvSpPr>
          <p:nvPr/>
        </p:nvSpPr>
        <p:spPr>
          <a:xfrm>
            <a:off x="763137" y="1929384"/>
            <a:ext cx="4176398" cy="427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000" b="1" dirty="0"/>
              <a:t>DOMÍNIOS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PT" sz="2500" b="1" dirty="0">
                <a:solidFill>
                  <a:srgbClr val="0070C0"/>
                </a:solidFill>
              </a:rPr>
              <a:t>Cidadania e Profissionalidade</a:t>
            </a:r>
          </a:p>
          <a:p>
            <a:pPr algn="just">
              <a:lnSpc>
                <a:spcPct val="90000"/>
              </a:lnSpc>
            </a:pPr>
            <a:r>
              <a:rPr lang="pt-PT" sz="2200" dirty="0"/>
              <a:t>Processos Identitários</a:t>
            </a:r>
          </a:p>
          <a:p>
            <a:pPr algn="just">
              <a:lnSpc>
                <a:spcPct val="90000"/>
              </a:lnSpc>
            </a:pPr>
            <a:r>
              <a:rPr lang="pt-PT" sz="2200" dirty="0"/>
              <a:t>Representações pessoais e sociais de estereótipos e preconceitos</a:t>
            </a:r>
          </a:p>
        </p:txBody>
      </p:sp>
      <p:sp>
        <p:nvSpPr>
          <p:cNvPr id="10" name="Marcador de Posição de Conteúdo 3">
            <a:extLst>
              <a:ext uri="{FF2B5EF4-FFF2-40B4-BE49-F238E27FC236}">
                <a16:creationId xmlns:a16="http://schemas.microsoft.com/office/drawing/2014/main" id="{ADDBD9E8-D1FA-4D38-9148-4ED54E5D740F}"/>
              </a:ext>
            </a:extLst>
          </p:cNvPr>
          <p:cNvSpPr txBox="1">
            <a:spLocks/>
          </p:cNvSpPr>
          <p:nvPr/>
        </p:nvSpPr>
        <p:spPr>
          <a:xfrm>
            <a:off x="5329646" y="1929384"/>
            <a:ext cx="6320486" cy="4731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b="1" dirty="0"/>
              <a:t>APRENDIZAGENS ESSENCIAIS</a:t>
            </a:r>
          </a:p>
          <a:p>
            <a:pPr algn="just">
              <a:lnSpc>
                <a:spcPct val="90000"/>
              </a:lnSpc>
            </a:pPr>
            <a:r>
              <a:rPr lang="pt-PT" sz="2200" dirty="0"/>
              <a:t>Assume condutas adequadas às instituições e aos princípios de lealdade comunitária.</a:t>
            </a:r>
          </a:p>
          <a:p>
            <a:pPr algn="just">
              <a:lnSpc>
                <a:spcPct val="90000"/>
              </a:lnSpc>
            </a:pPr>
            <a:r>
              <a:rPr lang="pt-PT" sz="2200" dirty="0"/>
              <a:t>As principais manifestações de intolerância à diferença: racismo e xenofobia, desigualdades de género, estado civil, homofobia e transfobia, portadores de necessidades especiais, religião ou crenças religiosas, </a:t>
            </a:r>
            <a:r>
              <a:rPr lang="pt-PT" sz="2200" dirty="0" err="1"/>
              <a:t>edaísmo</a:t>
            </a:r>
            <a:r>
              <a:rPr lang="pt-PT" sz="22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pt-PT" sz="2200" dirty="0"/>
              <a:t>Identifica as condicionantes pessoais de preconceito e age com vista à sua desconstrução.</a:t>
            </a:r>
          </a:p>
          <a:p>
            <a:pPr algn="just">
              <a:lnSpc>
                <a:spcPct val="90000"/>
              </a:lnSpc>
            </a:pPr>
            <a:r>
              <a:rPr lang="pt-PT" sz="2200" dirty="0"/>
              <a:t>Reconhece, identifica/exemplifica estereótipos e representações sociais e propõe alternativas</a:t>
            </a:r>
          </a:p>
        </p:txBody>
      </p:sp>
    </p:spTree>
    <p:extLst>
      <p:ext uri="{BB962C8B-B14F-4D97-AF65-F5344CB8AC3E}">
        <p14:creationId xmlns:p14="http://schemas.microsoft.com/office/powerpoint/2010/main" val="229377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E1A46-A738-0647-A05A-59B254D4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7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dirty="0"/>
              <a:t>Atividade interdisciplinar- História, Ed. Visual e Cidadania e Profissionalidade</a:t>
            </a:r>
            <a:endParaRPr lang="pt-PT" sz="3600" dirty="0">
              <a:highlight>
                <a:srgbClr val="FFFF00"/>
              </a:highlight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9B8009-5064-0C4D-8B7C-F3EEE9F29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163" y="1929383"/>
            <a:ext cx="4466361" cy="426241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PT" sz="5100" b="1" dirty="0"/>
              <a:t>AÇÕES ESTRATÉGICAS DE ENSINO ORIENTADAS PARA O PERFIL DO ALUNO</a:t>
            </a:r>
          </a:p>
          <a:p>
            <a:pPr algn="just"/>
            <a:r>
              <a:rPr lang="pt-PT" sz="3300" b="1" dirty="0"/>
              <a:t>Promover estratégias que envolvam aquisição de conhecimento, informação e outros saberes, relativos aos conteúdos das AE, que impliquem: </a:t>
            </a:r>
          </a:p>
          <a:p>
            <a:pPr algn="just"/>
            <a:r>
              <a:rPr lang="pt-PT" sz="3300" b="1" dirty="0"/>
              <a:t>estabelecer relações </a:t>
            </a:r>
            <a:r>
              <a:rPr lang="pt-PT" sz="3300" b="1" dirty="0" err="1"/>
              <a:t>intra</a:t>
            </a:r>
            <a:r>
              <a:rPr lang="pt-PT" sz="3300" b="1" dirty="0"/>
              <a:t> e interdisciplinares; </a:t>
            </a:r>
          </a:p>
          <a:p>
            <a:pPr algn="just"/>
            <a:r>
              <a:rPr lang="pt-PT" sz="3300" b="1" dirty="0"/>
              <a:t>formular algumas hipóteses sustentadas em evidências, face a um acontecimento ou processo histórico, de forma autónoma;</a:t>
            </a:r>
          </a:p>
          <a:p>
            <a:pPr algn="just"/>
            <a:r>
              <a:rPr lang="pt-PT" sz="3300" b="1" dirty="0"/>
              <a:t>valorizar o património histórico material e imaterial, regional e nacional; </a:t>
            </a:r>
          </a:p>
          <a:p>
            <a:pPr algn="just"/>
            <a:r>
              <a:rPr lang="pt-PT" sz="3300" b="1" dirty="0"/>
              <a:t>promover o enriquecimento das experiências visuais dos alunos, estimulando hábitos de apreciação e fruição dos diferentes contextos culturais; </a:t>
            </a:r>
          </a:p>
          <a:p>
            <a:pPr algn="just"/>
            <a:r>
              <a:rPr lang="pt-PT" sz="3300" b="1" dirty="0"/>
              <a:t>seleção de técnicas e de materiais ajustando-os à intenção expressiva das suas representações.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6E59BAA-78F1-3649-B9D1-0489D65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564" y="2007760"/>
            <a:ext cx="3950284" cy="418403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t-PT" sz="5100" b="1" dirty="0"/>
              <a:t>RECURSOS</a:t>
            </a:r>
          </a:p>
          <a:p>
            <a:r>
              <a:rPr lang="pt-PT" dirty="0"/>
              <a:t>· </a:t>
            </a:r>
            <a:r>
              <a:rPr lang="pt-PT" sz="3300" b="1" u="sng" dirty="0"/>
              <a:t>Consulta de Sites:</a:t>
            </a:r>
          </a:p>
          <a:p>
            <a:pPr marL="457200" lvl="1" indent="0">
              <a:buNone/>
            </a:pPr>
            <a:r>
              <a:rPr lang="pt-PT" sz="3300" b="1" dirty="0"/>
              <a:t>Famalicão ID </a:t>
            </a:r>
          </a:p>
          <a:p>
            <a:pPr marL="457200" lvl="1" indent="0">
              <a:buNone/>
            </a:pPr>
            <a:r>
              <a:rPr lang="pt-PT" dirty="0">
                <a:hlinkClick r:id="rId2"/>
              </a:rPr>
              <a:t>https://ensina.rtp.pt/artigo/o-ideal-feminino-do-estado-novo/</a:t>
            </a:r>
            <a:endParaRPr lang="pt-PT" dirty="0"/>
          </a:p>
          <a:p>
            <a:pPr marL="457200" lvl="1" indent="0">
              <a:buNone/>
            </a:pPr>
            <a:r>
              <a:rPr lang="pt-PT" dirty="0">
                <a:hlinkClick r:id="rId3"/>
              </a:rPr>
              <a:t>https://ensina.rtp.pt/artigo/irene-pimentel-faz-um-retrato-da-mulher-no-estado-novo/</a:t>
            </a:r>
            <a:endParaRPr lang="pt-PT" dirty="0"/>
          </a:p>
          <a:p>
            <a:pPr marL="457200" lvl="1" indent="0">
              <a:buNone/>
            </a:pPr>
            <a:r>
              <a:rPr lang="pt-PT" dirty="0">
                <a:hlinkClick r:id="rId4"/>
              </a:rPr>
              <a:t>https://repositorio-aberto.up.pt/bitstream/10216/122635/2/356273.pdf</a:t>
            </a:r>
            <a:endParaRPr lang="pt-PT" dirty="0"/>
          </a:p>
          <a:p>
            <a:r>
              <a:rPr lang="pt-PT" b="1" u="sng" dirty="0"/>
              <a:t>Fotografias </a:t>
            </a:r>
          </a:p>
          <a:p>
            <a:r>
              <a:rPr lang="pt-PT" sz="3300" b="1" u="sng" dirty="0"/>
              <a:t>Peças do enxoval da rapariga</a:t>
            </a:r>
            <a:r>
              <a:rPr lang="pt-PT" sz="3300" b="1" dirty="0"/>
              <a:t>, as arcas, lençóis, toalhas, colchas, roupa interior feminina, as rendas, os monogramas… (materiais recolhidos nas famílias)</a:t>
            </a:r>
          </a:p>
          <a:p>
            <a:r>
              <a:rPr lang="pt-PT" sz="3300" b="1" u="sng" dirty="0"/>
              <a:t>Entrevistas</a:t>
            </a:r>
          </a:p>
          <a:p>
            <a:r>
              <a:rPr lang="pt-PT" sz="3300" b="1" dirty="0"/>
              <a:t> </a:t>
            </a:r>
            <a:r>
              <a:rPr lang="pt-PT" sz="3300" b="1" u="sng" dirty="0"/>
              <a:t>Material de desenho e de pintura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8AA372-B696-4B8F-A95F-A7385A2B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610" y="6356349"/>
            <a:ext cx="4894954" cy="365125"/>
          </a:xfrm>
        </p:spPr>
        <p:txBody>
          <a:bodyPr/>
          <a:lstStyle/>
          <a:p>
            <a:r>
              <a:rPr lang="pt-PT" dirty="0" smtClean="0"/>
              <a:t>“</a:t>
            </a:r>
            <a:r>
              <a:rPr lang="pt-PT" dirty="0"/>
              <a:t>De Famalicão para o </a:t>
            </a:r>
            <a:r>
              <a:rPr lang="pt-PT" dirty="0" smtClean="0"/>
              <a:t>:</a:t>
            </a:r>
            <a:r>
              <a:rPr lang="pt-PT" dirty="0"/>
              <a:t>Mundo </a:t>
            </a:r>
            <a:r>
              <a:rPr lang="pt-PT" dirty="0"/>
              <a:t>Arte e História Local”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1C99027-0094-4048-8E8C-15DED84E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  <p:sp>
        <p:nvSpPr>
          <p:cNvPr id="7" name="Marcador de Posição de Conteúdo 3">
            <a:extLst>
              <a:ext uri="{FF2B5EF4-FFF2-40B4-BE49-F238E27FC236}">
                <a16:creationId xmlns:a16="http://schemas.microsoft.com/office/drawing/2014/main" id="{25452A72-80C1-4D04-87CB-540C2E2DFC6D}"/>
              </a:ext>
            </a:extLst>
          </p:cNvPr>
          <p:cNvSpPr txBox="1">
            <a:spLocks/>
          </p:cNvSpPr>
          <p:nvPr/>
        </p:nvSpPr>
        <p:spPr>
          <a:xfrm>
            <a:off x="9318173" y="1931342"/>
            <a:ext cx="2499358" cy="4336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indent="0" defTabSz="9144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/>
            </a:lvl1pPr>
            <a:lvl2pPr marL="6858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/>
            </a:lvl2pPr>
            <a:lvl3pPr marL="11430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4pPr>
            <a:lvl5pPr marL="2057400" indent="-228600" defTabSz="9144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pt-PT" sz="3000" dirty="0"/>
              <a:t>DESCRITORES DO PERFIL DO ALUNO</a:t>
            </a:r>
          </a:p>
          <a:p>
            <a:pPr algn="ctr"/>
            <a:endParaRPr lang="pt-PT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Indagador/ Investigador (C, D, F, H, 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18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Conhecedor/ sabedor/ culto/ informado (A, B, G, I, J)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1800" dirty="0"/>
              <a:t> Criativo (A, C, D, J)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800" dirty="0"/>
              <a:t>Crítico/ Analítico (A, B, C, D, G) 	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PT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PT" sz="1800" dirty="0"/>
              <a:t>	</a:t>
            </a:r>
          </a:p>
          <a:p>
            <a:pPr>
              <a:lnSpc>
                <a:spcPct val="100000"/>
              </a:lnSpc>
            </a:pPr>
            <a:r>
              <a:rPr lang="pt-PT" sz="1800" dirty="0"/>
              <a:t> </a:t>
            </a:r>
            <a:r>
              <a:rPr lang="pt-PT" dirty="0"/>
              <a:t>	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284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C375B-C8BC-4725-9E31-CB809D68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3" y="283015"/>
            <a:ext cx="11632474" cy="811963"/>
          </a:xfrm>
        </p:spPr>
        <p:txBody>
          <a:bodyPr>
            <a:normAutofit/>
          </a:bodyPr>
          <a:lstStyle/>
          <a:p>
            <a:pPr algn="ctr"/>
            <a:r>
              <a:rPr lang="pt-PT" sz="3200" dirty="0"/>
              <a:t>Conhecimentos e capacidades a desenvolver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F0E2178-D893-42D0-AB68-E8463142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57" y="1515291"/>
            <a:ext cx="3158980" cy="2342607"/>
          </a:xfrm>
        </p:spPr>
        <p:txBody>
          <a:bodyPr>
            <a:normAutofit fontScale="77500" lnSpcReduction="20000"/>
          </a:bodyPr>
          <a:lstStyle/>
          <a:p>
            <a:r>
              <a:rPr lang="pt-PT" b="1" dirty="0">
                <a:solidFill>
                  <a:schemeClr val="tx1"/>
                </a:solidFill>
              </a:rPr>
              <a:t>HISTÓRIA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Pesquisa de informação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Pesquisa de fontes históricas (arcas, lençóis, toalhas, colchas, roupa interior feminina, as rendas, os monogramas…)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Descrição e contextualização histórica das fontes recolhidas</a:t>
            </a:r>
          </a:p>
          <a:p>
            <a:endParaRPr lang="pt-PT" sz="1800" b="1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1C1010F-181C-402A-A25B-4B4E9CB8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30" y="6409944"/>
            <a:ext cx="4930841" cy="365125"/>
          </a:xfrm>
        </p:spPr>
        <p:txBody>
          <a:bodyPr/>
          <a:lstStyle/>
          <a:p>
            <a:r>
              <a:rPr lang="pt-PT" dirty="0" smtClean="0"/>
              <a:t>“</a:t>
            </a:r>
            <a:r>
              <a:rPr lang="pt-PT" dirty="0"/>
              <a:t>De Famalicão para o Mundo: Arte e História Local”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CB34C27-EBF1-4548-88EC-5F31B13C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37A9102C-5234-4729-9545-5AB3742B800E}"/>
              </a:ext>
            </a:extLst>
          </p:cNvPr>
          <p:cNvSpPr txBox="1">
            <a:spLocks/>
          </p:cNvSpPr>
          <p:nvPr/>
        </p:nvSpPr>
        <p:spPr>
          <a:xfrm>
            <a:off x="4619216" y="1515291"/>
            <a:ext cx="3039293" cy="2778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EDUCAÇÃO VISUAL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Estudo e ilustração dos elementos que compunham o enxoval. Elementos ornamentais e os monogramas. As cores usadas.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b="1" dirty="0"/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AACBC6DB-7BED-4AD9-AFEA-AE94123A16EB}"/>
              </a:ext>
            </a:extLst>
          </p:cNvPr>
          <p:cNvSpPr txBox="1">
            <a:spLocks/>
          </p:cNvSpPr>
          <p:nvPr/>
        </p:nvSpPr>
        <p:spPr>
          <a:xfrm>
            <a:off x="8361317" y="1750420"/>
            <a:ext cx="3550920" cy="2342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b="1" dirty="0">
              <a:highlight>
                <a:srgbClr val="FFFF00"/>
              </a:highlight>
            </a:endParaRPr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FB6B0637-F8BF-494B-A697-08442DD55E94}"/>
              </a:ext>
            </a:extLst>
          </p:cNvPr>
          <p:cNvSpPr txBox="1">
            <a:spLocks/>
          </p:cNvSpPr>
          <p:nvPr/>
        </p:nvSpPr>
        <p:spPr>
          <a:xfrm>
            <a:off x="1211749" y="4964413"/>
            <a:ext cx="3039292" cy="113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b="1" dirty="0">
              <a:highlight>
                <a:srgbClr val="FFFF00"/>
              </a:highlight>
            </a:endParaRPr>
          </a:p>
        </p:txBody>
      </p:sp>
      <p:sp>
        <p:nvSpPr>
          <p:cNvPr id="26" name="Marcador de Posição de Conteúdo 2">
            <a:extLst>
              <a:ext uri="{FF2B5EF4-FFF2-40B4-BE49-F238E27FC236}">
                <a16:creationId xmlns:a16="http://schemas.microsoft.com/office/drawing/2014/main" id="{E963713D-8524-4B6A-808F-A02F1E4FE8AE}"/>
              </a:ext>
            </a:extLst>
          </p:cNvPr>
          <p:cNvSpPr txBox="1">
            <a:spLocks/>
          </p:cNvSpPr>
          <p:nvPr/>
        </p:nvSpPr>
        <p:spPr>
          <a:xfrm>
            <a:off x="773757" y="4964413"/>
            <a:ext cx="3743652" cy="165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CALENDARIZAÇÃO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Março, abril e maio</a:t>
            </a:r>
          </a:p>
        </p:txBody>
      </p:sp>
      <p:sp>
        <p:nvSpPr>
          <p:cNvPr id="30" name="Marcador de Posição de Conteúdo 3">
            <a:extLst>
              <a:ext uri="{FF2B5EF4-FFF2-40B4-BE49-F238E27FC236}">
                <a16:creationId xmlns:a16="http://schemas.microsoft.com/office/drawing/2014/main" id="{3F66A766-263C-4935-9D08-EE379F521D99}"/>
              </a:ext>
            </a:extLst>
          </p:cNvPr>
          <p:cNvSpPr txBox="1">
            <a:spLocks/>
          </p:cNvSpPr>
          <p:nvPr/>
        </p:nvSpPr>
        <p:spPr>
          <a:xfrm>
            <a:off x="7544194" y="4964413"/>
            <a:ext cx="4073938" cy="15186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800" b="1" dirty="0"/>
              <a:t>AVALIAÇÃO/PRODUTO</a:t>
            </a:r>
          </a:p>
          <a:p>
            <a:r>
              <a:rPr lang="pt-PT" sz="1900" b="1" dirty="0"/>
              <a:t>· Produção de um documentário em formato MP4</a:t>
            </a:r>
          </a:p>
        </p:txBody>
      </p:sp>
      <p:sp>
        <p:nvSpPr>
          <p:cNvPr id="12" name="Marcador de Posição do Texto 2">
            <a:extLst>
              <a:ext uri="{FF2B5EF4-FFF2-40B4-BE49-F238E27FC236}">
                <a16:creationId xmlns:a16="http://schemas.microsoft.com/office/drawing/2014/main" id="{108105E3-09B8-41EC-B5A0-AA92C391B549}"/>
              </a:ext>
            </a:extLst>
          </p:cNvPr>
          <p:cNvSpPr txBox="1">
            <a:spLocks/>
          </p:cNvSpPr>
          <p:nvPr/>
        </p:nvSpPr>
        <p:spPr>
          <a:xfrm>
            <a:off x="8344988" y="1515291"/>
            <a:ext cx="3466011" cy="2532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>
                <a:solidFill>
                  <a:schemeClr val="tx1"/>
                </a:solidFill>
              </a:rPr>
              <a:t>CIDADANIA E PROFISSIONALIDADE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Pesquisa de fontes históricas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Entrevistas a familiares que vivenciaram esta realidade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Enquadramento das respostas na problemática da igualdade de género</a:t>
            </a:r>
          </a:p>
          <a:p>
            <a:endParaRPr lang="pt-PT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5622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5BC835E-9C9A-4E7C-8C43-B6B0C0F0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205" y="6346099"/>
            <a:ext cx="5132955" cy="365125"/>
          </a:xfrm>
        </p:spPr>
        <p:txBody>
          <a:bodyPr/>
          <a:lstStyle/>
          <a:p>
            <a:r>
              <a:rPr lang="pt-PT" dirty="0" smtClean="0"/>
              <a:t>“</a:t>
            </a:r>
            <a:r>
              <a:rPr lang="pt-PT" dirty="0"/>
              <a:t>De Famalicão para o Mundo: Arte e História Local”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C490AE-924F-4A84-8B4B-4B8DBC0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0BB427FD-8663-44EF-8055-287407A82122}"/>
              </a:ext>
            </a:extLst>
          </p:cNvPr>
          <p:cNvSpPr txBox="1">
            <a:spLocks/>
          </p:cNvSpPr>
          <p:nvPr/>
        </p:nvSpPr>
        <p:spPr>
          <a:xfrm>
            <a:off x="740229" y="818607"/>
            <a:ext cx="8194765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INTERVENIENTES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7ºA e C e 8ºC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9ºf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chemeClr val="tx1"/>
                </a:solidFill>
              </a:rPr>
              <a:t>NS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b="1" dirty="0">
              <a:solidFill>
                <a:schemeClr val="tx1"/>
              </a:solidFill>
            </a:endParaRPr>
          </a:p>
          <a:p>
            <a:r>
              <a:rPr lang="pt-PT" b="1" dirty="0" smtClean="0">
                <a:solidFill>
                  <a:schemeClr val="tx1"/>
                </a:solidFill>
              </a:rPr>
              <a:t>Os professores:</a:t>
            </a:r>
            <a:endParaRPr lang="pt-PT" b="1" dirty="0">
              <a:solidFill>
                <a:schemeClr val="tx1"/>
              </a:solidFill>
            </a:endParaRPr>
          </a:p>
          <a:p>
            <a:r>
              <a:rPr lang="pt-PT" sz="1800" b="1" dirty="0">
                <a:solidFill>
                  <a:schemeClr val="tx1"/>
                </a:solidFill>
              </a:rPr>
              <a:t>Cármen Marinho Simões do Carmo</a:t>
            </a:r>
          </a:p>
          <a:p>
            <a:r>
              <a:rPr lang="pt-PT" sz="1800" b="1" dirty="0">
                <a:solidFill>
                  <a:schemeClr val="tx1"/>
                </a:solidFill>
              </a:rPr>
              <a:t>Hermenegildo Fortunato Guimarães Almeida</a:t>
            </a:r>
          </a:p>
          <a:p>
            <a:r>
              <a:rPr lang="pt-PT" sz="1800" b="1" dirty="0">
                <a:solidFill>
                  <a:schemeClr val="tx1"/>
                </a:solidFill>
              </a:rPr>
              <a:t>Rosa Maria Alves Gomes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b="1" dirty="0"/>
          </a:p>
        </p:txBody>
      </p:sp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88FCC3E3-2C7D-4A35-8693-C2B314755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19" y="457334"/>
            <a:ext cx="3250773" cy="17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6040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766</Words>
  <Application>Microsoft Office PowerPoint</Application>
  <PresentationFormat>Ecrã Panorâmico</PresentationFormat>
  <Paragraphs>100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Modern Love</vt:lpstr>
      <vt:lpstr>The Hand</vt:lpstr>
      <vt:lpstr>SketchyVTI</vt:lpstr>
      <vt:lpstr>Planificação da atividade</vt:lpstr>
      <vt:lpstr>Objetivo do trabalho</vt:lpstr>
      <vt:lpstr>Qual o significado do enxoval na educação e formação feminina no Estado Novo?</vt:lpstr>
      <vt:lpstr>Atividade interdisciplinar- História, Ed. Visual e Cidadania e Profissionalidade</vt:lpstr>
      <vt:lpstr>Atividade interdisciplinar- História, Ed. Visual e Cidadania e Profissionalidade</vt:lpstr>
      <vt:lpstr>Atividade interdisciplinar- História, Ed. Visual e Cidadania e Profissionalidade</vt:lpstr>
      <vt:lpstr>Conhecimentos e capacidades a desenvolver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Planificação da atividade</dc:title>
  <dc:creator>Rosa Maria Alves Gomes</dc:creator>
  <cp:lastModifiedBy>Arminda Ferreira</cp:lastModifiedBy>
  <cp:revision>41</cp:revision>
  <dcterms:created xsi:type="dcterms:W3CDTF">2021-01-29T17:48:24Z</dcterms:created>
  <dcterms:modified xsi:type="dcterms:W3CDTF">2021-07-12T17:02:27Z</dcterms:modified>
</cp:coreProperties>
</file>