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2" r:id="rId15"/>
    <p:sldId id="271" r:id="rId16"/>
    <p:sldId id="273" r:id="rId17"/>
    <p:sldId id="274" r:id="rId1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4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Clique para editar o estilo do subtítulo do Modelo Global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C0E1-276C-4321-8F17-75A17BD5BB06}" type="datetimeFigureOut">
              <a:rPr lang="pt-PT" smtClean="0"/>
              <a:t>06/04/2021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AEDB-6143-4DA7-B843-7D5E9D55AD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7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C0E1-276C-4321-8F17-75A17BD5BB06}" type="datetimeFigureOut">
              <a:rPr lang="pt-PT" smtClean="0"/>
              <a:t>06/04/2021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AEDB-6143-4DA7-B843-7D5E9D55AD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811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C0E1-276C-4321-8F17-75A17BD5BB06}" type="datetimeFigureOut">
              <a:rPr lang="pt-PT" smtClean="0"/>
              <a:t>06/04/2021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AEDB-6143-4DA7-B843-7D5E9D55AD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467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C0E1-276C-4321-8F17-75A17BD5BB06}" type="datetimeFigureOut">
              <a:rPr lang="pt-PT" smtClean="0"/>
              <a:t>06/04/2021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AEDB-6143-4DA7-B843-7D5E9D55AD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603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C0E1-276C-4321-8F17-75A17BD5BB06}" type="datetimeFigureOut">
              <a:rPr lang="pt-PT" smtClean="0"/>
              <a:t>06/04/2021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AEDB-6143-4DA7-B843-7D5E9D55AD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840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C0E1-276C-4321-8F17-75A17BD5BB06}" type="datetimeFigureOut">
              <a:rPr lang="pt-PT" smtClean="0"/>
              <a:t>06/04/2021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AEDB-6143-4DA7-B843-7D5E9D55AD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6309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C0E1-276C-4321-8F17-75A17BD5BB06}" type="datetimeFigureOut">
              <a:rPr lang="pt-PT" smtClean="0"/>
              <a:t>06/04/2021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AEDB-6143-4DA7-B843-7D5E9D55AD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02190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C0E1-276C-4321-8F17-75A17BD5BB06}" type="datetimeFigureOut">
              <a:rPr lang="pt-PT" smtClean="0"/>
              <a:t>06/04/2021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AEDB-6143-4DA7-B843-7D5E9D55AD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2157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C0E1-276C-4321-8F17-75A17BD5BB06}" type="datetimeFigureOut">
              <a:rPr lang="pt-PT" smtClean="0"/>
              <a:t>06/04/2021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AEDB-6143-4DA7-B843-7D5E9D55AD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06474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C0E1-276C-4321-8F17-75A17BD5BB06}" type="datetimeFigureOut">
              <a:rPr lang="pt-PT" smtClean="0"/>
              <a:t>06/04/2021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AEDB-6143-4DA7-B843-7D5E9D55AD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08224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C0E1-276C-4321-8F17-75A17BD5BB06}" type="datetimeFigureOut">
              <a:rPr lang="pt-PT" smtClean="0"/>
              <a:t>06/04/2021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AEDB-6143-4DA7-B843-7D5E9D55AD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669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3C0E1-276C-4321-8F17-75A17BD5BB06}" type="datetimeFigureOut">
              <a:rPr lang="pt-PT" smtClean="0"/>
              <a:t>06/04/2021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DAEDB-6143-4DA7-B843-7D5E9D55AD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417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5.png"/><Relationship Id="rId4" Type="http://schemas.openxmlformats.org/officeDocument/2006/relationships/image" Target="../media/image28.jpe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jpe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tiff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histgeo6.blogspot.com/2014/11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14695" y="954240"/>
            <a:ext cx="5914852" cy="79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1" hangingPunct="1">
              <a:spcBef>
                <a:spcPct val="20000"/>
              </a:spcBef>
              <a:buClr>
                <a:schemeClr val="tx2"/>
              </a:buClr>
              <a:defRPr/>
            </a:pPr>
            <a:r>
              <a:rPr lang="pt-PT" sz="36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Os Castros </a:t>
            </a:r>
          </a:p>
          <a:p>
            <a:pPr marL="609600" indent="-609600" algn="ctr" eaLnBrk="1" hangingPunct="1">
              <a:spcBef>
                <a:spcPct val="20000"/>
              </a:spcBef>
              <a:buClr>
                <a:schemeClr val="tx2"/>
              </a:buClr>
              <a:defRPr/>
            </a:pPr>
            <a:r>
              <a:rPr lang="pt-PT" sz="36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em </a:t>
            </a:r>
            <a:endParaRPr lang="pt-PT" sz="36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 algn="ctr" eaLnBrk="1" hangingPunct="1">
              <a:spcBef>
                <a:spcPct val="20000"/>
              </a:spcBef>
              <a:buClr>
                <a:schemeClr val="tx2"/>
              </a:buClr>
              <a:defRPr/>
            </a:pPr>
            <a:r>
              <a:rPr lang="pt-PT" sz="36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Vila Nova de Famalicão</a:t>
            </a:r>
          </a:p>
          <a:p>
            <a:pPr marL="609600" indent="-609600" algn="ctr" eaLnBrk="1" hangingPunct="1">
              <a:spcBef>
                <a:spcPct val="20000"/>
              </a:spcBef>
              <a:buClr>
                <a:schemeClr val="tx2"/>
              </a:buClr>
              <a:defRPr/>
            </a:pPr>
            <a:endParaRPr lang="pt-PT" sz="36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 eaLnBrk="1" hangingPunct="1">
              <a:spcBef>
                <a:spcPct val="20000"/>
              </a:spcBef>
              <a:buClr>
                <a:schemeClr val="tx2"/>
              </a:buClr>
              <a:defRPr/>
            </a:pPr>
            <a:endParaRPr lang="pt-PT" sz="36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 eaLnBrk="1" hangingPunct="1">
              <a:spcBef>
                <a:spcPct val="20000"/>
              </a:spcBef>
              <a:buClr>
                <a:srgbClr val="C9C11D"/>
              </a:buClr>
              <a:buFont typeface="Wingdings" pitchFamily="2" charset="2"/>
              <a:buNone/>
              <a:defRPr/>
            </a:pPr>
            <a:endParaRPr lang="pt-PT" sz="36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200" y="182403"/>
            <a:ext cx="4213177" cy="304653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-216174" y="4112958"/>
            <a:ext cx="71765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solidFill>
                  <a:srgbClr val="0070C0"/>
                </a:solidFill>
              </a:rPr>
              <a:t>“</a:t>
            </a:r>
            <a:r>
              <a:rPr lang="pt-PT" sz="2800" b="1" dirty="0">
                <a:solidFill>
                  <a:srgbClr val="0070C0"/>
                </a:solidFill>
              </a:rPr>
              <a:t>De</a:t>
            </a:r>
            <a:r>
              <a:rPr lang="pt-PT" sz="3200" b="1" dirty="0">
                <a:solidFill>
                  <a:srgbClr val="0070C0"/>
                </a:solidFill>
              </a:rPr>
              <a:t> </a:t>
            </a:r>
            <a:r>
              <a:rPr lang="pt-PT" sz="3200" b="1" dirty="0">
                <a:solidFill>
                  <a:schemeClr val="accent5">
                    <a:lumMod val="50000"/>
                  </a:schemeClr>
                </a:solidFill>
              </a:rPr>
              <a:t>FAMALICÃO</a:t>
            </a:r>
            <a:r>
              <a:rPr lang="pt-PT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pt-PT" sz="2800" b="1" dirty="0">
                <a:solidFill>
                  <a:schemeClr val="bg1">
                    <a:lumMod val="50000"/>
                  </a:schemeClr>
                </a:solidFill>
              </a:rPr>
              <a:t>para</a:t>
            </a:r>
            <a:r>
              <a:rPr lang="pt-PT" sz="2800" b="1" dirty="0">
                <a:solidFill>
                  <a:srgbClr val="92D050"/>
                </a:solidFill>
              </a:rPr>
              <a:t> </a:t>
            </a:r>
            <a:r>
              <a:rPr lang="pt-PT" sz="3200" b="1" dirty="0">
                <a:solidFill>
                  <a:srgbClr val="92D050"/>
                </a:solidFill>
              </a:rPr>
              <a:t>o </a:t>
            </a:r>
            <a:r>
              <a:rPr lang="pt-PT" sz="3200" b="1" dirty="0" smtClean="0">
                <a:solidFill>
                  <a:srgbClr val="92D050"/>
                </a:solidFill>
              </a:rPr>
              <a:t>Mundo</a:t>
            </a:r>
            <a:r>
              <a:rPr lang="pt-PT" sz="2000" b="1" dirty="0" smtClean="0">
                <a:solidFill>
                  <a:srgbClr val="92D050"/>
                </a:solidFill>
              </a:rPr>
              <a:t>”</a:t>
            </a:r>
            <a:endParaRPr lang="pt-PT" sz="2000" dirty="0">
              <a:solidFill>
                <a:srgbClr val="92D050"/>
              </a:solidFill>
            </a:endParaRPr>
          </a:p>
          <a:p>
            <a:pPr algn="ctr"/>
            <a:endParaRPr lang="pt-PT" sz="2000" dirty="0">
              <a:solidFill>
                <a:srgbClr val="92D050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576632" y="6295886"/>
            <a:ext cx="7038735" cy="387716"/>
            <a:chOff x="2280591" y="6270543"/>
            <a:chExt cx="7144406" cy="370840"/>
          </a:xfrm>
        </p:grpSpPr>
        <p:pic>
          <p:nvPicPr>
            <p:cNvPr id="8" name="Imagem 7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591" y="6270543"/>
              <a:ext cx="5243830" cy="370840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2974" y="6270543"/>
              <a:ext cx="1702023" cy="359978"/>
            </a:xfrm>
            <a:prstGeom prst="rect">
              <a:avLst/>
            </a:prstGeom>
          </p:spPr>
        </p:pic>
      </p:grp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3739845" y="5675279"/>
            <a:ext cx="33829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pt-PT" sz="1600" dirty="0"/>
              <a:t>Autora: Felisbela Leite, Arqueóloga </a:t>
            </a:r>
          </a:p>
        </p:txBody>
      </p:sp>
      <p:pic>
        <p:nvPicPr>
          <p:cNvPr id="12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200" y="3228937"/>
            <a:ext cx="4213177" cy="284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/>
          <a:srcRect t="65000"/>
          <a:stretch/>
        </p:blipFill>
        <p:spPr>
          <a:xfrm>
            <a:off x="11294601" y="5974080"/>
            <a:ext cx="919170" cy="8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6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50825" y="319942"/>
            <a:ext cx="114862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09600" indent="-609600" eaLnBrk="1" hangingPunct="1">
              <a:spcBef>
                <a:spcPct val="20000"/>
              </a:spcBef>
              <a:buClr>
                <a:srgbClr val="44546A"/>
              </a:buClr>
              <a:defRPr/>
            </a:pPr>
            <a:r>
              <a:rPr lang="pt-PT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Castro das </a:t>
            </a:r>
            <a:r>
              <a:rPr lang="pt-PT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Eiras, Pousada/Joane/Vermoim/Telhado</a:t>
            </a:r>
            <a:endParaRPr lang="pt-PT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" name="Picture 9" descr="DSCF01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18" y="966273"/>
            <a:ext cx="3575311" cy="268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DSCF01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1" t="10318" r="9563" b="17249"/>
          <a:stretch>
            <a:fillRect/>
          </a:stretch>
        </p:blipFill>
        <p:spPr bwMode="auto">
          <a:xfrm>
            <a:off x="406944" y="1002041"/>
            <a:ext cx="3696600" cy="2655559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38" y="3964675"/>
            <a:ext cx="3704506" cy="263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DSC084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t="35394" r="34943" b="30562"/>
          <a:stretch>
            <a:fillRect/>
          </a:stretch>
        </p:blipFill>
        <p:spPr bwMode="auto">
          <a:xfrm>
            <a:off x="4410618" y="3978199"/>
            <a:ext cx="4873089" cy="263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GA2009-000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t="22565" r="17609" b="12492"/>
          <a:stretch>
            <a:fillRect/>
          </a:stretch>
        </p:blipFill>
        <p:spPr bwMode="auto">
          <a:xfrm>
            <a:off x="9625209" y="3964674"/>
            <a:ext cx="2111866" cy="261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GA2009-000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03" y="977377"/>
            <a:ext cx="3573631" cy="268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8646803" y="3597886"/>
            <a:ext cx="2866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Fragmentos de cerâmica</a:t>
            </a:r>
            <a:endParaRPr lang="pt-PT" dirty="0"/>
          </a:p>
        </p:txBody>
      </p:sp>
      <p:sp>
        <p:nvSpPr>
          <p:cNvPr id="10" name="CaixaDeTexto 9"/>
          <p:cNvSpPr txBox="1"/>
          <p:nvPr/>
        </p:nvSpPr>
        <p:spPr>
          <a:xfrm>
            <a:off x="9754768" y="6507282"/>
            <a:ext cx="211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Fundo de ânfora </a:t>
            </a:r>
            <a:endParaRPr lang="pt-PT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4601" y="4332514"/>
            <a:ext cx="919170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34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85763" y="-29737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pt-PT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Castro das Ermidas, Jesufrei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322" y="3654419"/>
            <a:ext cx="4079861" cy="306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1" y="3677369"/>
            <a:ext cx="4054205" cy="304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2" y="845629"/>
            <a:ext cx="4054205" cy="270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322" y="845629"/>
            <a:ext cx="4079860" cy="272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GA2007-0160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4181B"/>
              </a:clrFrom>
              <a:clrTo>
                <a:srgbClr val="14181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70" t="3946" r="13150" b="2914"/>
          <a:stretch>
            <a:fillRect/>
          </a:stretch>
        </p:blipFill>
        <p:spPr bwMode="auto">
          <a:xfrm>
            <a:off x="9239535" y="1137392"/>
            <a:ext cx="2418166" cy="229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GA2007-0170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252A2D"/>
              </a:clrFrom>
              <a:clrTo>
                <a:srgbClr val="252A2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12" r="12505"/>
          <a:stretch/>
        </p:blipFill>
        <p:spPr bwMode="auto">
          <a:xfrm>
            <a:off x="9239535" y="3972493"/>
            <a:ext cx="2535429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9239535" y="6410940"/>
            <a:ext cx="2565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smtClean="0"/>
              <a:t>Terra sigillata </a:t>
            </a:r>
            <a:endParaRPr lang="pt-PT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9485194" y="3429000"/>
            <a:ext cx="2289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Prato com marca de oleiro</a:t>
            </a:r>
            <a:endParaRPr lang="pt-PT" sz="14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94601" y="4332514"/>
            <a:ext cx="919170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8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441657" y="294480"/>
            <a:ext cx="1085869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Clr>
                <a:schemeClr val="tx2"/>
              </a:buClr>
              <a:defRPr/>
            </a:pPr>
            <a:r>
              <a:rPr lang="pt-P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Outeiro do Castro da </a:t>
            </a:r>
            <a:r>
              <a:rPr lang="pt-PT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Bóca</a:t>
            </a:r>
            <a:r>
              <a:rPr lang="pt-P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S. Cosme do Vale</a:t>
            </a:r>
          </a:p>
          <a:p>
            <a:pPr>
              <a:defRPr/>
            </a:pPr>
            <a:r>
              <a:rPr lang="pt-PT" sz="2400" b="1" dirty="0"/>
              <a:t> </a:t>
            </a:r>
            <a:endParaRPr lang="pt-PT" sz="2400" dirty="0"/>
          </a:p>
          <a:p>
            <a:pPr marL="609600" indent="-609600" eaLnBrk="1" hangingPunct="1">
              <a:spcBef>
                <a:spcPct val="20000"/>
              </a:spcBef>
              <a:buClr>
                <a:schemeClr val="tx2"/>
              </a:buClr>
              <a:defRPr/>
            </a:pPr>
            <a:endParaRPr lang="pt-PT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 algn="ctr" eaLnBrk="1" hangingPunct="1">
              <a:spcBef>
                <a:spcPct val="20000"/>
              </a:spcBef>
              <a:buClr>
                <a:schemeClr val="tx2"/>
              </a:buClr>
              <a:defRPr/>
            </a:pPr>
            <a:endParaRPr lang="pt-PT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" name="Imagem 5" descr="\\Arqserver\arqueologia\Arquivos\Arquivo Fotográfico\GA2007-00000\Fotos tratadas\Fotos tratadas usadas no catálogo\30 Fibula de bronz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7" y="4540167"/>
            <a:ext cx="2642572" cy="18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r="11049" b="4751"/>
          <a:stretch/>
        </p:blipFill>
        <p:spPr bwMode="auto">
          <a:xfrm>
            <a:off x="331573" y="3950401"/>
            <a:ext cx="3025065" cy="258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79" y="4100877"/>
            <a:ext cx="3576153" cy="268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8" b="15926"/>
          <a:stretch>
            <a:fillRect/>
          </a:stretch>
        </p:blipFill>
        <p:spPr bwMode="auto">
          <a:xfrm>
            <a:off x="7200933" y="4052676"/>
            <a:ext cx="2007619" cy="23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7764" r="14563" b="19830"/>
          <a:stretch>
            <a:fillRect/>
          </a:stretch>
        </p:blipFill>
        <p:spPr bwMode="auto">
          <a:xfrm>
            <a:off x="1051817" y="1032963"/>
            <a:ext cx="4609642" cy="287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095" y="1032964"/>
            <a:ext cx="4251064" cy="287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0181229" y="6350030"/>
            <a:ext cx="159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Alfinete</a:t>
            </a:r>
            <a:endParaRPr lang="pt-PT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309982" y="6221220"/>
            <a:ext cx="2608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Fragmento de cerâmica decorado</a:t>
            </a:r>
            <a:endParaRPr lang="pt-PT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41657" y="6488668"/>
            <a:ext cx="248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Tacho de asas interior</a:t>
            </a:r>
            <a:endParaRPr lang="pt-PT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4601" y="4332514"/>
            <a:ext cx="919170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381745" y="118669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Clr>
                <a:schemeClr val="tx2"/>
              </a:buClr>
              <a:defRPr/>
            </a:pPr>
            <a:r>
              <a:rPr lang="pt-P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Castro de Penices, Gondifelos</a:t>
            </a:r>
          </a:p>
          <a:p>
            <a:pPr>
              <a:defRPr/>
            </a:pPr>
            <a:r>
              <a:rPr lang="pt-PT" sz="2400" b="1" dirty="0"/>
              <a:t> </a:t>
            </a:r>
            <a:endParaRPr lang="pt-PT" sz="2400" dirty="0"/>
          </a:p>
          <a:p>
            <a:pPr marL="609600" indent="-609600" eaLnBrk="1" hangingPunct="1">
              <a:spcBef>
                <a:spcPct val="20000"/>
              </a:spcBef>
              <a:buClr>
                <a:schemeClr val="tx2"/>
              </a:buClr>
              <a:defRPr/>
            </a:pPr>
            <a:endParaRPr lang="pt-PT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 algn="ctr" eaLnBrk="1" hangingPunct="1">
              <a:spcBef>
                <a:spcPct val="20000"/>
              </a:spcBef>
              <a:buClr>
                <a:schemeClr val="tx2"/>
              </a:buClr>
              <a:defRPr/>
            </a:pPr>
            <a:endParaRPr lang="pt-PT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07" y="4015215"/>
            <a:ext cx="3799554" cy="256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928" y="853870"/>
            <a:ext cx="4213177" cy="284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889" y="867518"/>
            <a:ext cx="3831275" cy="284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07" y="853870"/>
            <a:ext cx="3794688" cy="284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9" descr="\\Arqserver\arqueologia\Arquivos\Arquivo Fotográfico\GA2007-00000\Fotos tratadas\Fotos tratadas usadas no catálogo\23 conta colar 02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6" t="10846" r="11430" b="9242"/>
          <a:stretch>
            <a:fillRect/>
          </a:stretch>
        </p:blipFill>
        <p:spPr bwMode="auto">
          <a:xfrm>
            <a:off x="10717446" y="4643460"/>
            <a:ext cx="992030" cy="128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8500" r="12199" b="9050"/>
          <a:stretch>
            <a:fillRect/>
          </a:stretch>
        </p:blipFill>
        <p:spPr bwMode="auto">
          <a:xfrm>
            <a:off x="7284974" y="3936029"/>
            <a:ext cx="3079978" cy="230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6950" r="8264" b="21651"/>
          <a:stretch>
            <a:fillRect/>
          </a:stretch>
        </p:blipFill>
        <p:spPr bwMode="auto">
          <a:xfrm>
            <a:off x="4392480" y="4060299"/>
            <a:ext cx="2803410" cy="173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4790111" y="6093304"/>
            <a:ext cx="2076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Mó em granito</a:t>
            </a:r>
            <a:endParaRPr lang="pt-PT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949986" y="6164547"/>
            <a:ext cx="18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Taça de cerâmica</a:t>
            </a:r>
            <a:endParaRPr lang="pt-PT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0443892" y="6093304"/>
            <a:ext cx="153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Conta de colar</a:t>
            </a:r>
            <a:endParaRPr lang="pt-PT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601" y="4332514"/>
            <a:ext cx="919170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459581" y="135731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Clr>
                <a:schemeClr val="tx2"/>
              </a:buClr>
              <a:defRPr/>
            </a:pPr>
            <a:r>
              <a:rPr lang="pt-P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Castro de Vermoim, Vermoim</a:t>
            </a:r>
          </a:p>
          <a:p>
            <a:pPr>
              <a:defRPr/>
            </a:pPr>
            <a:r>
              <a:rPr lang="pt-PT" sz="2400" b="1" dirty="0"/>
              <a:t> </a:t>
            </a:r>
            <a:endParaRPr lang="pt-PT" sz="2400" dirty="0"/>
          </a:p>
          <a:p>
            <a:pPr marL="609600" indent="-609600" eaLnBrk="1" hangingPunct="1">
              <a:spcBef>
                <a:spcPct val="20000"/>
              </a:spcBef>
              <a:buClr>
                <a:schemeClr val="tx2"/>
              </a:buClr>
              <a:defRPr/>
            </a:pPr>
            <a:endParaRPr lang="pt-PT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 algn="ctr" eaLnBrk="1" hangingPunct="1">
              <a:spcBef>
                <a:spcPct val="20000"/>
              </a:spcBef>
              <a:buClr>
                <a:schemeClr val="tx2"/>
              </a:buClr>
              <a:defRPr/>
            </a:pPr>
            <a:endParaRPr lang="pt-PT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" y="927894"/>
            <a:ext cx="3959362" cy="267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30" y="4019906"/>
            <a:ext cx="3972804" cy="264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927894"/>
            <a:ext cx="4052789" cy="267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4301" r="5901" b="23750"/>
          <a:stretch>
            <a:fillRect/>
          </a:stretch>
        </p:blipFill>
        <p:spPr bwMode="auto">
          <a:xfrm>
            <a:off x="4782348" y="927894"/>
            <a:ext cx="2627304" cy="267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7862340" y="6183278"/>
            <a:ext cx="23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Anzol </a:t>
            </a:r>
            <a:endParaRPr lang="pt-PT" dirty="0"/>
          </a:p>
        </p:txBody>
      </p:sp>
      <p:sp>
        <p:nvSpPr>
          <p:cNvPr id="9" name="CaixaDeTexto 8"/>
          <p:cNvSpPr txBox="1"/>
          <p:nvPr/>
        </p:nvSpPr>
        <p:spPr>
          <a:xfrm>
            <a:off x="5016652" y="3603009"/>
            <a:ext cx="262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Pote cerâmico</a:t>
            </a:r>
            <a:endParaRPr lang="pt-PT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19" y="4395172"/>
            <a:ext cx="3599688" cy="175564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4601" y="4332514"/>
            <a:ext cx="919170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1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/>
          <p:cNvSpPr txBox="1">
            <a:spLocks/>
          </p:cNvSpPr>
          <p:nvPr/>
        </p:nvSpPr>
        <p:spPr>
          <a:xfrm>
            <a:off x="225828" y="669583"/>
            <a:ext cx="11797850" cy="5553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PT" sz="1400" dirty="0" smtClean="0"/>
              <a:t>DINIS, António Pereira (1993) - Ordenamento do território do Baixo Ave no I milénio a.C. Porto: Faculdade de Letras da Universidade do Porto (</a:t>
            </a:r>
            <a:r>
              <a:rPr lang="pt-PT" sz="1400" dirty="0" err="1" smtClean="0"/>
              <a:t>diss</a:t>
            </a:r>
            <a:r>
              <a:rPr lang="pt-PT" sz="1400" dirty="0" smtClean="0"/>
              <a:t>. Mestrado, </a:t>
            </a:r>
            <a:r>
              <a:rPr lang="pt-PT" sz="1400" dirty="0" err="1" smtClean="0"/>
              <a:t>policop</a:t>
            </a:r>
            <a:r>
              <a:rPr lang="pt-PT" sz="1400" dirty="0" smtClean="0"/>
              <a:t>.).    </a:t>
            </a:r>
          </a:p>
          <a:p>
            <a:pPr>
              <a:defRPr/>
            </a:pPr>
            <a:r>
              <a:rPr lang="pt-PT" sz="1400" dirty="0" smtClean="0"/>
              <a:t>DINIS, António Pereira (1993/94) Artefactos em bronze do Castro de Penices (Vila Nova de Famalicão): abordagem aos métodos de análise em </a:t>
            </a:r>
            <a:r>
              <a:rPr lang="pt-PT" sz="1400" dirty="0" err="1" smtClean="0"/>
              <a:t>Paleometalurgia</a:t>
            </a:r>
            <a:r>
              <a:rPr lang="pt-PT" sz="1400" i="1" dirty="0" smtClean="0"/>
              <a:t>. </a:t>
            </a:r>
            <a:r>
              <a:rPr lang="fr-FR" sz="1400" i="1" dirty="0" err="1" smtClean="0"/>
              <a:t>Cadernos</a:t>
            </a:r>
            <a:r>
              <a:rPr lang="fr-FR" sz="1400" i="1" dirty="0" smtClean="0"/>
              <a:t> de </a:t>
            </a:r>
            <a:r>
              <a:rPr lang="fr-FR" sz="1400" i="1" dirty="0" err="1" smtClean="0"/>
              <a:t>Arqueologia</a:t>
            </a:r>
            <a:r>
              <a:rPr lang="fr-FR" sz="1400" i="1" dirty="0" smtClean="0"/>
              <a:t>,</a:t>
            </a:r>
            <a:r>
              <a:rPr lang="fr-FR" sz="1400" dirty="0" smtClean="0"/>
              <a:t> 2ª Série, nº 10-11. Braga,  p. 181-201. </a:t>
            </a:r>
            <a:endParaRPr lang="pt-PT" sz="1400" dirty="0" smtClean="0"/>
          </a:p>
          <a:p>
            <a:pPr>
              <a:defRPr/>
            </a:pPr>
            <a:r>
              <a:rPr lang="en-US" sz="1400" dirty="0" smtClean="0"/>
              <a:t>FIGUEIRAL, Isabel M.A.C.R. (1993) - Charcoal analysis and the vegetation evolution of North-West Portugal. </a:t>
            </a:r>
            <a:r>
              <a:rPr lang="pt-PT" sz="1400" i="1" dirty="0" smtClean="0"/>
              <a:t>Oxford </a:t>
            </a:r>
            <a:r>
              <a:rPr lang="pt-PT" sz="1400" i="1" dirty="0" err="1" smtClean="0"/>
              <a:t>Journal</a:t>
            </a:r>
            <a:r>
              <a:rPr lang="pt-PT" sz="1400" i="1" dirty="0" smtClean="0"/>
              <a:t> </a:t>
            </a:r>
            <a:r>
              <a:rPr lang="pt-PT" sz="1400" i="1" dirty="0" err="1" smtClean="0"/>
              <a:t>of</a:t>
            </a:r>
            <a:r>
              <a:rPr lang="pt-PT" sz="1400" i="1" dirty="0" smtClean="0"/>
              <a:t> </a:t>
            </a:r>
            <a:r>
              <a:rPr lang="pt-PT" sz="1400" i="1" dirty="0" err="1" smtClean="0"/>
              <a:t>Archaeology</a:t>
            </a:r>
            <a:r>
              <a:rPr lang="pt-PT" sz="1400" i="1" dirty="0" smtClean="0"/>
              <a:t>,</a:t>
            </a:r>
            <a:r>
              <a:rPr lang="pt-PT" sz="1400" dirty="0" smtClean="0"/>
              <a:t> 12 (2). Oxford,  </a:t>
            </a:r>
            <a:r>
              <a:rPr lang="pt-PT" sz="1400" dirty="0" err="1" smtClean="0"/>
              <a:t>Blackwell</a:t>
            </a:r>
            <a:r>
              <a:rPr lang="pt-PT" sz="1400" dirty="0" smtClean="0"/>
              <a:t> Publishers, p. 209-22. </a:t>
            </a:r>
          </a:p>
          <a:p>
            <a:pPr>
              <a:defRPr/>
            </a:pPr>
            <a:r>
              <a:rPr lang="pt-PT" sz="1400" dirty="0" smtClean="0"/>
              <a:t>LEITE, Felisbela Oliveira (2018) – O Castro das Eiras, Vila Nova de Famalicão. Notícia sobre uma pequena fíbula esmaltada. </a:t>
            </a:r>
            <a:r>
              <a:rPr lang="pt-PT" sz="1400" i="1" dirty="0" smtClean="0"/>
              <a:t>Boletim Cultural</a:t>
            </a:r>
            <a:r>
              <a:rPr lang="pt-PT" sz="1400" dirty="0" smtClean="0"/>
              <a:t>, IV Série, nº10-11. Vila Nova de Famalicão: Câmara Municipal de Vila Nova de Famalicão, p. 380-385. </a:t>
            </a:r>
          </a:p>
          <a:p>
            <a:pPr>
              <a:defRPr/>
            </a:pPr>
            <a:r>
              <a:rPr lang="pt-PT" sz="1400" dirty="0" smtClean="0"/>
              <a:t>QUEIROGA, Francisco Reimão (1983) - Património Histórico de Vila Nova de Famalicão, </a:t>
            </a:r>
            <a:r>
              <a:rPr lang="pt-PT" sz="1400" i="1" dirty="0" smtClean="0"/>
              <a:t>Boletim Cultural</a:t>
            </a:r>
            <a:r>
              <a:rPr lang="pt-PT" sz="1400" dirty="0" smtClean="0"/>
              <a:t>, nº 4. Vila Nova de Famalicão: Câmara Municipal de Vila Nova de Famalicão, p. 47-51.   </a:t>
            </a:r>
          </a:p>
          <a:p>
            <a:pPr>
              <a:defRPr/>
            </a:pPr>
            <a:r>
              <a:rPr lang="pt-PT" sz="1400" dirty="0" smtClean="0"/>
              <a:t>QUEIROGA, Francisco Reimão (1985) - Vila Nova de Famalicão. Castro de Vermoim -1982, Informação Arqueológica, 5. Lisboa, p. 56. </a:t>
            </a:r>
          </a:p>
          <a:p>
            <a:pPr>
              <a:defRPr/>
            </a:pPr>
            <a:r>
              <a:rPr lang="pt-PT" sz="1400" dirty="0" smtClean="0"/>
              <a:t>QUEIROGA, Francisco Reimão 1985: Vila Nova de Famalicão. Castro das Ermidas -1983, </a:t>
            </a:r>
            <a:r>
              <a:rPr lang="pt-PT" sz="1400" i="1" dirty="0" smtClean="0"/>
              <a:t>Informação Arqueológica</a:t>
            </a:r>
            <a:r>
              <a:rPr lang="pt-PT" sz="1400" dirty="0" smtClean="0"/>
              <a:t>, 5. Lisboa, p. 56-57. </a:t>
            </a:r>
          </a:p>
          <a:p>
            <a:pPr>
              <a:defRPr/>
            </a:pPr>
            <a:r>
              <a:rPr lang="pt-PT" sz="1400" dirty="0" smtClean="0"/>
              <a:t>QUEIROGA, Francisco Reimão (1985) - Escavações Arqueológicas no Castro das Ermidas. A campanha de 1983,</a:t>
            </a:r>
            <a:r>
              <a:rPr lang="pt-PT" sz="1400" i="1" dirty="0" smtClean="0"/>
              <a:t> Boletim Cultural, </a:t>
            </a:r>
            <a:r>
              <a:rPr lang="pt-PT" sz="1400" dirty="0" smtClean="0"/>
              <a:t>nº 6. Vila Nova de Famalicão: Câmara Municipal de Vila Nova de Famalicão, p. 5-43. </a:t>
            </a:r>
          </a:p>
          <a:p>
            <a:pPr>
              <a:defRPr/>
            </a:pPr>
            <a:r>
              <a:rPr lang="pt-PT" sz="1400" dirty="0" smtClean="0"/>
              <a:t>QUEIROGA, Francisco Reimão (1987) - Corte estratigráfico no Castro de Penices,</a:t>
            </a:r>
            <a:r>
              <a:rPr lang="pt-PT" sz="1400" i="1" dirty="0" smtClean="0"/>
              <a:t> Boletim Cultural,</a:t>
            </a:r>
            <a:r>
              <a:rPr lang="pt-PT" sz="1400" dirty="0" smtClean="0"/>
              <a:t> nº 7. Vila Nova de Famalicão: Câmara Municipal de Vila Nova de Famalicão, p. 3-32. </a:t>
            </a:r>
          </a:p>
          <a:p>
            <a:pPr>
              <a:defRPr/>
            </a:pPr>
            <a:r>
              <a:rPr lang="pt-PT" sz="1400" dirty="0" smtClean="0"/>
              <a:t>QUEIROGA, Francisco Reimão (1992) - </a:t>
            </a:r>
            <a:r>
              <a:rPr lang="pt-PT" sz="1400" i="1" dirty="0" err="1" smtClean="0"/>
              <a:t>War</a:t>
            </a:r>
            <a:r>
              <a:rPr lang="pt-PT" sz="1400" i="1" dirty="0" smtClean="0"/>
              <a:t> </a:t>
            </a:r>
            <a:r>
              <a:rPr lang="pt-PT" sz="1400" i="1" dirty="0" err="1" smtClean="0"/>
              <a:t>and</a:t>
            </a:r>
            <a:r>
              <a:rPr lang="pt-PT" sz="1400" i="1" dirty="0" smtClean="0"/>
              <a:t> castros. </a:t>
            </a:r>
            <a:r>
              <a:rPr lang="en-US" sz="1400" i="1" dirty="0" smtClean="0"/>
              <a:t>New approaches to the </a:t>
            </a:r>
            <a:r>
              <a:rPr lang="en-US" sz="1400" i="1" dirty="0" err="1" smtClean="0"/>
              <a:t>northestern</a:t>
            </a:r>
            <a:r>
              <a:rPr lang="en-US" sz="1400" i="1" dirty="0" smtClean="0"/>
              <a:t> Portuguese iron Age</a:t>
            </a:r>
            <a:r>
              <a:rPr lang="en-US" sz="1400" dirty="0" smtClean="0"/>
              <a:t>. </a:t>
            </a:r>
            <a:r>
              <a:rPr lang="pt-PT" sz="1400" dirty="0" smtClean="0"/>
              <a:t>Oxford </a:t>
            </a:r>
            <a:r>
              <a:rPr lang="pt-PT" sz="1400" dirty="0" err="1" smtClean="0"/>
              <a:t>University</a:t>
            </a:r>
            <a:r>
              <a:rPr lang="pt-PT" sz="1400" dirty="0" smtClean="0"/>
              <a:t> (</a:t>
            </a:r>
            <a:r>
              <a:rPr lang="pt-PT" sz="1400" dirty="0" err="1" smtClean="0"/>
              <a:t>policop</a:t>
            </a:r>
            <a:r>
              <a:rPr lang="pt-PT" sz="1400" dirty="0" smtClean="0"/>
              <a:t>.) (= 2003, Oxford: </a:t>
            </a:r>
            <a:r>
              <a:rPr lang="pt-PT" sz="1400" dirty="0" err="1" smtClean="0"/>
              <a:t>British</a:t>
            </a:r>
            <a:r>
              <a:rPr lang="pt-PT" sz="1400" dirty="0" smtClean="0"/>
              <a:t> </a:t>
            </a:r>
            <a:r>
              <a:rPr lang="pt-PT" sz="1400" dirty="0" err="1" smtClean="0"/>
              <a:t>Archaeological</a:t>
            </a:r>
            <a:r>
              <a:rPr lang="pt-PT" sz="1400" dirty="0" smtClean="0"/>
              <a:t> </a:t>
            </a:r>
            <a:r>
              <a:rPr lang="pt-PT" sz="1400" dirty="0" err="1" smtClean="0"/>
              <a:t>Reports</a:t>
            </a:r>
            <a:r>
              <a:rPr lang="pt-PT" sz="1400" dirty="0" smtClean="0"/>
              <a:t> </a:t>
            </a:r>
            <a:r>
              <a:rPr lang="pt-PT" sz="1400" dirty="0" err="1" smtClean="0"/>
              <a:t>International</a:t>
            </a:r>
            <a:r>
              <a:rPr lang="pt-PT" sz="1400" dirty="0" smtClean="0"/>
              <a:t> Series, 1198).</a:t>
            </a:r>
          </a:p>
          <a:p>
            <a:pPr>
              <a:defRPr/>
            </a:pPr>
            <a:r>
              <a:rPr lang="pt-PT" sz="1400" dirty="0" smtClean="0"/>
              <a:t>QUEIROGA, Francisco (2015)— As cabanas do Castro de Penices, e a evolução da </a:t>
            </a:r>
            <a:r>
              <a:rPr lang="pt-PT" sz="1400" dirty="0" err="1" smtClean="0"/>
              <a:t>arquitectura</a:t>
            </a:r>
            <a:r>
              <a:rPr lang="pt-PT" sz="1400" dirty="0" smtClean="0"/>
              <a:t> doméstica dos castros, </a:t>
            </a:r>
            <a:r>
              <a:rPr lang="pt-PT" sz="1400" i="1" dirty="0" err="1" smtClean="0"/>
              <a:t>Portvgalia</a:t>
            </a:r>
            <a:r>
              <a:rPr lang="pt-PT" sz="1400" dirty="0" smtClean="0"/>
              <a:t>, Nova Série, vol. 36, Porto, DCTP-FLUP, pp. 263-276</a:t>
            </a:r>
          </a:p>
          <a:p>
            <a:pPr>
              <a:defRPr/>
            </a:pPr>
            <a:r>
              <a:rPr lang="pt-PT" sz="1400" dirty="0" smtClean="0"/>
              <a:t>QUEIROGA, Francisco Reimão; DINIS, António Pereira (2008-2009). O Balneário castrejo do Castro das Eiras, </a:t>
            </a:r>
            <a:r>
              <a:rPr lang="pt-PT" sz="1400" i="1" dirty="0" smtClean="0"/>
              <a:t>Portugália</a:t>
            </a:r>
            <a:r>
              <a:rPr lang="pt-PT" sz="1400" dirty="0" smtClean="0"/>
              <a:t>, Nova Série, </a:t>
            </a:r>
            <a:r>
              <a:rPr lang="pt-PT" sz="1400" dirty="0" err="1" smtClean="0"/>
              <a:t>Vol</a:t>
            </a:r>
            <a:r>
              <a:rPr lang="pt-PT" sz="1400" dirty="0" smtClean="0"/>
              <a:t> XXIX-XXX, Santa Maria da Feira, pp. 139-147.  </a:t>
            </a:r>
          </a:p>
          <a:p>
            <a:pPr>
              <a:defRPr/>
            </a:pPr>
            <a:r>
              <a:rPr lang="pt-PT" sz="1400" dirty="0" smtClean="0"/>
              <a:t>QUEIROGA, Francisco Reimão;  PAUTREAU, J.P. (1990) - </a:t>
            </a:r>
            <a:r>
              <a:rPr lang="pt-PT" sz="1400" dirty="0" err="1" smtClean="0"/>
              <a:t>Le</a:t>
            </a:r>
            <a:r>
              <a:rPr lang="pt-PT" sz="1400" dirty="0" smtClean="0"/>
              <a:t> Castro das Ermidas  </a:t>
            </a:r>
            <a:r>
              <a:rPr lang="pt-PT" sz="1400" dirty="0" err="1" smtClean="0"/>
              <a:t>Village</a:t>
            </a:r>
            <a:r>
              <a:rPr lang="pt-PT" sz="1400" dirty="0" smtClean="0"/>
              <a:t> </a:t>
            </a:r>
            <a:r>
              <a:rPr lang="pt-PT" sz="1400" dirty="0" err="1" smtClean="0"/>
              <a:t>Fortifié</a:t>
            </a:r>
            <a:r>
              <a:rPr lang="pt-PT" sz="1400" dirty="0" smtClean="0"/>
              <a:t> </a:t>
            </a:r>
            <a:r>
              <a:rPr lang="pt-PT" sz="1400" dirty="0" err="1" smtClean="0"/>
              <a:t>du</a:t>
            </a:r>
            <a:r>
              <a:rPr lang="pt-PT" sz="1400" dirty="0" smtClean="0"/>
              <a:t> Portugal.  </a:t>
            </a:r>
            <a:r>
              <a:rPr lang="pt-PT" sz="1400" i="1" dirty="0" err="1" smtClean="0"/>
              <a:t>Archaeologia</a:t>
            </a:r>
            <a:r>
              <a:rPr lang="pt-PT" sz="1400" dirty="0" smtClean="0"/>
              <a:t>, 253. Paris, p. 44-49.</a:t>
            </a:r>
            <a:endParaRPr lang="pt-PT" sz="1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45910" y="300251"/>
            <a:ext cx="3411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Bibliografia de apoio: </a:t>
            </a:r>
            <a:endParaRPr lang="pt-PT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4601" y="4332514"/>
            <a:ext cx="919170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6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/>
          <p:cNvSpPr txBox="1">
            <a:spLocks/>
          </p:cNvSpPr>
          <p:nvPr/>
        </p:nvSpPr>
        <p:spPr>
          <a:xfrm>
            <a:off x="335010" y="616743"/>
            <a:ext cx="11521980" cy="56245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pt-PT" sz="1400" dirty="0" smtClean="0"/>
          </a:p>
          <a:p>
            <a:pPr>
              <a:defRPr/>
            </a:pPr>
            <a:r>
              <a:rPr lang="pt-PT" sz="1400" dirty="0" smtClean="0"/>
              <a:t>QUEIROGA, Francisco Reimão; SILVA, A.J.P. (1990) - </a:t>
            </a:r>
            <a:r>
              <a:rPr lang="pt-PT" sz="1400" i="1" dirty="0" smtClean="0"/>
              <a:t>Vila Nova de Famalicão: Arqueologia e História</a:t>
            </a:r>
            <a:r>
              <a:rPr lang="pt-PT" sz="1400" dirty="0" smtClean="0"/>
              <a:t>. Vila Nova de Famalicão: Câmara Municipal de Vila Nova de Famalicão, Gabinete de Arqueologia.</a:t>
            </a:r>
          </a:p>
          <a:p>
            <a:pPr>
              <a:defRPr/>
            </a:pPr>
            <a:r>
              <a:rPr lang="pt-PT" sz="1400" dirty="0" smtClean="0"/>
              <a:t>SARMENTO, Francisco Martins (1888) -  Antigualhas, </a:t>
            </a:r>
            <a:r>
              <a:rPr lang="pt-PT" sz="1400" i="1" dirty="0" smtClean="0"/>
              <a:t>Revista de Guimarães</a:t>
            </a:r>
            <a:r>
              <a:rPr lang="pt-PT" sz="1400" dirty="0" smtClean="0"/>
              <a:t>, 5. Guimarães: Sociedade Martins Sarmento, p. 150</a:t>
            </a:r>
          </a:p>
          <a:p>
            <a:pPr>
              <a:defRPr/>
            </a:pPr>
            <a:r>
              <a:rPr lang="pt-PT" sz="1400" dirty="0" smtClean="0"/>
              <a:t>SARMENTO, F. M. (1999). </a:t>
            </a:r>
            <a:r>
              <a:rPr lang="pt-PT" sz="1400" i="1" dirty="0" smtClean="0"/>
              <a:t>ANTIQUA - Apontamentos de Arqueologia</a:t>
            </a:r>
            <a:r>
              <a:rPr lang="pt-PT" sz="1400" dirty="0" smtClean="0"/>
              <a:t>, Sociedade Martins Sarmento, Guimarães, p.132-135 e 137.</a:t>
            </a:r>
          </a:p>
          <a:p>
            <a:pPr>
              <a:defRPr/>
            </a:pPr>
            <a:r>
              <a:rPr lang="pt-PT" sz="1400" dirty="0" smtClean="0"/>
              <a:t>SILVA, Armando Coelho Ferreira (2007) – </a:t>
            </a:r>
            <a:r>
              <a:rPr lang="pt-PT" sz="1400" i="1" dirty="0" smtClean="0"/>
              <a:t>A cultura castreja no noroeste de Portugal.</a:t>
            </a:r>
            <a:r>
              <a:rPr lang="pt-PT" sz="1400" dirty="0" smtClean="0"/>
              <a:t> Paços de Ferreira: Câmara Municipal de Paços de Ferreira - Museu Arqueológica da Citânia de Sanfins (2ª ed.; 1ª ed., 1986).</a:t>
            </a:r>
          </a:p>
          <a:p>
            <a:pPr>
              <a:defRPr/>
            </a:pPr>
            <a:r>
              <a:rPr lang="pt-PT" sz="1400" dirty="0" smtClean="0"/>
              <a:t>SILVA, Armando Coelho Ferreira, </a:t>
            </a:r>
            <a:r>
              <a:rPr lang="pt-PT" sz="1400" dirty="0" err="1" smtClean="0"/>
              <a:t>coord</a:t>
            </a:r>
            <a:r>
              <a:rPr lang="pt-PT" sz="1400" dirty="0" smtClean="0"/>
              <a:t>. (2007) – </a:t>
            </a:r>
            <a:r>
              <a:rPr lang="pt-PT" sz="1400" i="1" dirty="0" smtClean="0"/>
              <a:t>Pedra Formosa. Arqueologia experimental.</a:t>
            </a:r>
            <a:r>
              <a:rPr lang="pt-PT" sz="1400" dirty="0" smtClean="0"/>
              <a:t> Vila Nova de Famalicão – Lisboa: Câmara Municipal de Vila Nova de Famalicão - Museu Nacional de Arqueologia. </a:t>
            </a:r>
          </a:p>
          <a:p>
            <a:pPr>
              <a:defRPr/>
            </a:pPr>
            <a:r>
              <a:rPr lang="pt-PT" sz="1400" dirty="0" smtClean="0"/>
              <a:t>SILVA, Armando Coelho Ferreira (2018) – </a:t>
            </a:r>
            <a:r>
              <a:rPr lang="pt-PT" sz="1400" dirty="0" err="1" smtClean="0"/>
              <a:t>What’s</a:t>
            </a:r>
            <a:r>
              <a:rPr lang="pt-PT" sz="1400" dirty="0" smtClean="0"/>
              <a:t> in a </a:t>
            </a:r>
            <a:r>
              <a:rPr lang="pt-PT" sz="1400" dirty="0" err="1" smtClean="0"/>
              <a:t>name</a:t>
            </a:r>
            <a:r>
              <a:rPr lang="pt-PT" sz="1400" dirty="0" smtClean="0"/>
              <a:t>? A epígrafe latina de S. Miguel-o-Anjo e as origens de Famalicão: Arqueologia e linguística</a:t>
            </a:r>
            <a:r>
              <a:rPr lang="pt-PT" sz="1400" i="1" dirty="0" smtClean="0"/>
              <a:t>.</a:t>
            </a:r>
            <a:r>
              <a:rPr lang="pt-PT" sz="1400" dirty="0" smtClean="0"/>
              <a:t> </a:t>
            </a:r>
            <a:r>
              <a:rPr lang="pt-PT" sz="1400" i="1" dirty="0" smtClean="0"/>
              <a:t>Boletim Cultural</a:t>
            </a:r>
            <a:r>
              <a:rPr lang="pt-PT" sz="1400" dirty="0" smtClean="0"/>
              <a:t>, IV Série, nº10-11. Vila Nova de Famalicão: Câmara Municipal de Vila Nova de Famalicão, p. 20-35.</a:t>
            </a:r>
          </a:p>
          <a:p>
            <a:pPr>
              <a:defRPr/>
            </a:pPr>
            <a:r>
              <a:rPr lang="pt-PT" sz="1400" dirty="0" smtClean="0"/>
              <a:t>SILVA, Armando Coelho Ferreira; MACHADO, João Oliveira; LOBATO, Rui (2010/11) – Balneário castrejos: Do primeiro registo à Arqueologia experimental</a:t>
            </a:r>
            <a:r>
              <a:rPr lang="pt-PT" sz="1400" i="1" dirty="0" smtClean="0"/>
              <a:t>.</a:t>
            </a:r>
            <a:r>
              <a:rPr lang="pt-PT" sz="1400" dirty="0" smtClean="0"/>
              <a:t> </a:t>
            </a:r>
            <a:r>
              <a:rPr lang="pt-PT" sz="1400" i="1" dirty="0" smtClean="0"/>
              <a:t>Boletim Cultural</a:t>
            </a:r>
            <a:r>
              <a:rPr lang="pt-PT" sz="1400" dirty="0" smtClean="0"/>
              <a:t>, III Série, nº 6-7. Vila Nova de Famalicão: Câmara Municipal de Vila Nova de Famalicão, p. 79-87.</a:t>
            </a:r>
          </a:p>
          <a:p>
            <a:pPr>
              <a:defRPr/>
            </a:pPr>
            <a:r>
              <a:rPr lang="pt-PT" sz="1400" dirty="0" smtClean="0"/>
              <a:t>SILVA, Armando Coelho Ferreira; PINTO, Paulo Costa (2010/11) – O Castro das Eiras no contexto da cultura castreja e da rede de castros do noroeste peninsular</a:t>
            </a:r>
            <a:r>
              <a:rPr lang="pt-PT" sz="1400" i="1" dirty="0" smtClean="0"/>
              <a:t>.</a:t>
            </a:r>
            <a:r>
              <a:rPr lang="pt-PT" sz="1400" dirty="0" smtClean="0"/>
              <a:t> </a:t>
            </a:r>
            <a:r>
              <a:rPr lang="pt-PT" sz="1400" i="1" dirty="0" smtClean="0"/>
              <a:t>Boletim Cultural</a:t>
            </a:r>
            <a:r>
              <a:rPr lang="pt-PT" sz="1400" dirty="0" smtClean="0"/>
              <a:t>, III Série, nº 6-7. Vila Nova de Famalicão: Câmara Municipal de Vila Nova de Famalicão, p. 193-295.</a:t>
            </a:r>
          </a:p>
          <a:p>
            <a:pPr>
              <a:defRPr/>
            </a:pPr>
            <a:r>
              <a:rPr lang="pt-PT" sz="1400" dirty="0" smtClean="0"/>
              <a:t>SILVA, Armando Coelho Ferreira; DINIS, António Pereira; OLIVEIRA, Felisbela; QUEIROGA, Francisco  (2005) – Vila Nova de Famalicão do Neolítico à Idade Média.  </a:t>
            </a:r>
            <a:r>
              <a:rPr lang="pt-PT" sz="1400" i="1" dirty="0" smtClean="0"/>
              <a:t>História de Vila Nova de Famalicão</a:t>
            </a:r>
            <a:r>
              <a:rPr lang="pt-PT" sz="1400" dirty="0" smtClean="0"/>
              <a:t>. Vila Nova de Famalicão: </a:t>
            </a:r>
            <a:r>
              <a:rPr lang="pt-PT" sz="1400" dirty="0" err="1" smtClean="0"/>
              <a:t>Quasi</a:t>
            </a:r>
            <a:r>
              <a:rPr lang="pt-PT" sz="1400" dirty="0" smtClean="0"/>
              <a:t> Edições, p.11-61. </a:t>
            </a:r>
          </a:p>
          <a:p>
            <a:pPr>
              <a:defRPr/>
            </a:pPr>
            <a:endParaRPr lang="pt-PT" sz="1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4601" y="4332514"/>
            <a:ext cx="919170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6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10589" b="3965"/>
          <a:stretch/>
        </p:blipFill>
        <p:spPr>
          <a:xfrm>
            <a:off x="0" y="409141"/>
            <a:ext cx="12100605" cy="620381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01" y="4332514"/>
            <a:ext cx="919170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3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7" y="428178"/>
            <a:ext cx="1175474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tx2"/>
                </a:solidFill>
                <a:latin typeface="HurmeGeometricSans4 Regular" panose="020B0500020000000000" pitchFamily="34" charset="0"/>
              </a:rPr>
              <a:t>Público-Alvo </a:t>
            </a:r>
            <a:r>
              <a:rPr lang="pt-PT" sz="1600" b="1" dirty="0" smtClean="0">
                <a:solidFill>
                  <a:schemeClr val="tx2"/>
                </a:solidFill>
                <a:latin typeface="HurmeGeometricSans4 Regular" panose="020B0500020000000000" pitchFamily="34" charset="0"/>
              </a:rPr>
              <a:t>/</a:t>
            </a:r>
            <a:r>
              <a:rPr lang="pt-PT" sz="1600" b="1" dirty="0">
                <a:solidFill>
                  <a:schemeClr val="tx2"/>
                </a:solidFill>
                <a:latin typeface="HurmeGeometricSans4 Regular" panose="020B0500020000000000" pitchFamily="34" charset="0"/>
              </a:rPr>
              <a:t>Temas programáticos: </a:t>
            </a:r>
            <a:r>
              <a:rPr lang="pt-PT" sz="1600" dirty="0">
                <a:solidFill>
                  <a:schemeClr val="accent3">
                    <a:lumMod val="75000"/>
                  </a:schemeClr>
                </a:solidFill>
                <a:latin typeface="HurmeGeometricSans4 Regular" panose="020B0500020000000000" pitchFamily="34" charset="0"/>
              </a:rPr>
              <a:t>	</a:t>
            </a:r>
          </a:p>
          <a:p>
            <a:endParaRPr lang="pt-PT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urmeGeometricSans4 Regular" panose="020B0500020000000000" pitchFamily="34" charset="0"/>
            </a:endParaRPr>
          </a:p>
          <a:p>
            <a:r>
              <a:rPr lang="pt-PT" sz="1600" b="1" dirty="0" smtClean="0">
                <a:solidFill>
                  <a:srgbClr val="0070C0"/>
                </a:solidFill>
                <a:latin typeface="HurmeGeometricSans4 Regular" panose="020B0500020000000000" pitchFamily="34" charset="0"/>
              </a:rPr>
              <a:t>1.º </a:t>
            </a:r>
            <a:r>
              <a:rPr lang="pt-PT" sz="1600" b="1" dirty="0">
                <a:solidFill>
                  <a:srgbClr val="0070C0"/>
                </a:solidFill>
                <a:latin typeface="HurmeGeometricSans4 Regular" panose="020B0500020000000000" pitchFamily="34" charset="0"/>
              </a:rPr>
              <a:t>ciclo</a:t>
            </a:r>
          </a:p>
          <a:p>
            <a:r>
              <a:rPr lang="pt-PT" sz="1600" b="1" dirty="0" smtClean="0">
                <a:solidFill>
                  <a:schemeClr val="tx2"/>
                </a:solidFill>
                <a:latin typeface="HurmeGeometricSans4 Regular" panose="020B0500020000000000" pitchFamily="34" charset="0"/>
              </a:rPr>
              <a:t>Estudo do Meio</a:t>
            </a:r>
            <a:endParaRPr lang="pt-PT" sz="1600" b="1" dirty="0">
              <a:solidFill>
                <a:schemeClr val="tx2"/>
              </a:solidFill>
              <a:latin typeface="HurmeGeometricSans4 Regular" panose="020B0500020000000000" pitchFamily="34" charset="0"/>
            </a:endParaRPr>
          </a:p>
          <a:p>
            <a:pPr marL="900113" indent="-900113"/>
            <a:r>
              <a:rPr lang="pt-PT" sz="1600" dirty="0" smtClean="0">
                <a:latin typeface="HurmeGeometricSans4 Regular" panose="020B0500020000000000" pitchFamily="34" charset="0"/>
              </a:rPr>
              <a:t>4.º </a:t>
            </a:r>
            <a:r>
              <a:rPr lang="pt-PT" sz="1600" dirty="0">
                <a:latin typeface="HurmeGeometricSans4 Regular" panose="020B0500020000000000" pitchFamily="34" charset="0"/>
              </a:rPr>
              <a:t>ano </a:t>
            </a:r>
            <a:r>
              <a:rPr lang="pt-PT" sz="1600" dirty="0" smtClean="0">
                <a:latin typeface="HurmeGeometricSans4 Regular" panose="020B0500020000000000" pitchFamily="34" charset="0"/>
              </a:rPr>
              <a:t>– O Passado do Meio Local</a:t>
            </a:r>
            <a:r>
              <a:rPr lang="pt-PT" sz="1600" dirty="0">
                <a:latin typeface="HurmeGeometricSans4 Regular" panose="020B0500020000000000" pitchFamily="34" charset="0"/>
              </a:rPr>
              <a:t>	</a:t>
            </a:r>
          </a:p>
          <a:p>
            <a:endParaRPr lang="pt-PT" sz="1600" dirty="0">
              <a:solidFill>
                <a:schemeClr val="accent3">
                  <a:lumMod val="75000"/>
                </a:schemeClr>
              </a:solidFill>
              <a:latin typeface="HurmeGeometricSans4 Regular" panose="020B0500020000000000" pitchFamily="34" charset="0"/>
            </a:endParaRPr>
          </a:p>
          <a:p>
            <a:r>
              <a:rPr lang="pt-PT" sz="1600" b="1" dirty="0" smtClean="0">
                <a:solidFill>
                  <a:srgbClr val="0070C0"/>
                </a:solidFill>
                <a:latin typeface="HurmeGeometricSans4 Regular" panose="020B0500020000000000" pitchFamily="34" charset="0"/>
              </a:rPr>
              <a:t>2.º ciclo </a:t>
            </a:r>
            <a:endParaRPr lang="pt-PT" sz="1600" b="1" dirty="0">
              <a:solidFill>
                <a:srgbClr val="0070C0"/>
              </a:solidFill>
              <a:latin typeface="HurmeGeometricSans4 Regular" panose="020B0500020000000000" pitchFamily="34" charset="0"/>
            </a:endParaRPr>
          </a:p>
          <a:p>
            <a:r>
              <a:rPr lang="pt-PT" sz="1600" b="1" dirty="0" smtClean="0">
                <a:solidFill>
                  <a:schemeClr val="tx2"/>
                </a:solidFill>
                <a:latin typeface="HurmeGeometricSans4 Regular" panose="020B0500020000000000" pitchFamily="34" charset="0"/>
              </a:rPr>
              <a:t>História e Geografia de Portugal</a:t>
            </a:r>
            <a:endParaRPr lang="pt-PT" sz="1600" b="1" dirty="0">
              <a:solidFill>
                <a:schemeClr val="tx2"/>
              </a:solidFill>
              <a:latin typeface="HurmeGeometricSans4 Regular" panose="020B0500020000000000" pitchFamily="34" charset="0"/>
            </a:endParaRPr>
          </a:p>
          <a:p>
            <a:r>
              <a:rPr lang="pt-PT" sz="1600" dirty="0" smtClean="0">
                <a:latin typeface="HurmeGeometricSans4 Regular" panose="020B0500020000000000" pitchFamily="34" charset="0"/>
              </a:rPr>
              <a:t>5.º ano </a:t>
            </a:r>
            <a:r>
              <a:rPr lang="pt-PT" sz="1600" dirty="0">
                <a:latin typeface="HurmeGeometricSans4 Regular" panose="020B0500020000000000" pitchFamily="34" charset="0"/>
              </a:rPr>
              <a:t>- A </a:t>
            </a:r>
            <a:r>
              <a:rPr lang="pt-PT" sz="1600" dirty="0" smtClean="0">
                <a:latin typeface="HurmeGeometricSans4 Regular" panose="020B0500020000000000" pitchFamily="34" charset="0"/>
              </a:rPr>
              <a:t>Península Ibérica: dos Primeiros Povos à Formação de </a:t>
            </a:r>
            <a:r>
              <a:rPr lang="pt-PT" sz="1600" dirty="0" smtClean="0">
                <a:latin typeface="HurmeGeometricSans4 Regular" panose="020B0500020000000000" pitchFamily="34" charset="0"/>
              </a:rPr>
              <a:t>Portugal. Os primeiros </a:t>
            </a:r>
            <a:r>
              <a:rPr lang="pt-PT" sz="1600" dirty="0">
                <a:latin typeface="HurmeGeometricSans4 Regular" panose="020B0500020000000000" pitchFamily="34" charset="0"/>
              </a:rPr>
              <a:t>povos na Península</a:t>
            </a:r>
            <a:endParaRPr lang="pt-PT" sz="1600" dirty="0" smtClean="0">
              <a:latin typeface="HurmeGeometricSans4 Regular" panose="020B0500020000000000" pitchFamily="34" charset="0"/>
            </a:endParaRPr>
          </a:p>
          <a:p>
            <a:endParaRPr lang="pt-PT" sz="1600" b="1" dirty="0" smtClean="0">
              <a:solidFill>
                <a:schemeClr val="accent3">
                  <a:lumMod val="75000"/>
                </a:schemeClr>
              </a:solidFill>
              <a:latin typeface="HurmeGeometricSans4 Regular" panose="020B0500020000000000" pitchFamily="34" charset="0"/>
            </a:endParaRPr>
          </a:p>
          <a:p>
            <a:r>
              <a:rPr lang="pt-PT" sz="1600" b="1" dirty="0" smtClean="0">
                <a:solidFill>
                  <a:srgbClr val="0070C0"/>
                </a:solidFill>
                <a:latin typeface="HurmeGeometricSans4 Regular" panose="020B0500020000000000" pitchFamily="34" charset="0"/>
              </a:rPr>
              <a:t>3.º ciclo </a:t>
            </a:r>
          </a:p>
          <a:p>
            <a:r>
              <a:rPr lang="pt-PT" sz="1600" b="1" dirty="0" smtClean="0">
                <a:solidFill>
                  <a:schemeClr val="tx2"/>
                </a:solidFill>
                <a:latin typeface="HurmeGeometricSans4 Regular" panose="020B0500020000000000" pitchFamily="34" charset="0"/>
              </a:rPr>
              <a:t>História </a:t>
            </a:r>
          </a:p>
          <a:p>
            <a:r>
              <a:rPr lang="pt-PT" sz="1600" dirty="0" smtClean="0">
                <a:latin typeface="HurmeGeometricSans4 Regular" panose="020B0500020000000000" pitchFamily="34" charset="0"/>
              </a:rPr>
              <a:t>7.º ano </a:t>
            </a:r>
            <a:r>
              <a:rPr lang="pt-PT" sz="1600" dirty="0">
                <a:latin typeface="HurmeGeometricSans4 Regular" panose="020B0500020000000000" pitchFamily="34" charset="0"/>
              </a:rPr>
              <a:t> - </a:t>
            </a:r>
            <a:r>
              <a:rPr lang="pt-PT" sz="1600" dirty="0" smtClean="0">
                <a:latin typeface="HurmeGeometricSans4 Regular" panose="020B0500020000000000" pitchFamily="34" charset="0"/>
              </a:rPr>
              <a:t>Das Sociedades </a:t>
            </a:r>
            <a:r>
              <a:rPr lang="pt-PT" sz="1600" dirty="0" err="1">
                <a:latin typeface="HurmeGeometricSans4 Regular" panose="020B0500020000000000" pitchFamily="34" charset="0"/>
              </a:rPr>
              <a:t>R</a:t>
            </a:r>
            <a:r>
              <a:rPr lang="pt-PT" sz="1600" dirty="0" err="1" smtClean="0">
                <a:latin typeface="HurmeGeometricSans4 Regular" panose="020B0500020000000000" pitchFamily="34" charset="0"/>
              </a:rPr>
              <a:t>ecoletoras</a:t>
            </a:r>
            <a:r>
              <a:rPr lang="pt-PT" sz="1600" dirty="0" smtClean="0">
                <a:latin typeface="HurmeGeometricSans4 Regular" panose="020B0500020000000000" pitchFamily="34" charset="0"/>
              </a:rPr>
              <a:t> às Primeiras Civilizações </a:t>
            </a:r>
            <a:endParaRPr lang="pt-PT" sz="1600" dirty="0">
              <a:latin typeface="HurmeGeometricSans4 Regular" panose="020B0500020000000000" pitchFamily="34" charset="0"/>
            </a:endParaRPr>
          </a:p>
          <a:p>
            <a:endParaRPr lang="pt-PT" sz="1600" dirty="0" smtClean="0">
              <a:solidFill>
                <a:schemeClr val="accent3">
                  <a:lumMod val="75000"/>
                </a:schemeClr>
              </a:solidFill>
              <a:latin typeface="HurmeGeometricSans4 Regular" panose="020B0500020000000000" pitchFamily="34" charset="0"/>
            </a:endParaRPr>
          </a:p>
          <a:p>
            <a:endParaRPr lang="pt-PT" sz="1600" dirty="0" smtClean="0">
              <a:solidFill>
                <a:schemeClr val="accent3">
                  <a:lumMod val="75000"/>
                </a:schemeClr>
              </a:solidFill>
              <a:latin typeface="HurmeGeometricSans4 Regular" panose="020B0500020000000000" pitchFamily="34" charset="0"/>
            </a:endParaRPr>
          </a:p>
          <a:p>
            <a:r>
              <a:rPr lang="pt-PT" sz="1600" b="1" dirty="0" smtClean="0">
                <a:solidFill>
                  <a:srgbClr val="0070C0"/>
                </a:solidFill>
                <a:latin typeface="HurmeGeometricSans4 Regular" panose="020B0500020000000000" pitchFamily="34" charset="0"/>
              </a:rPr>
              <a:t>Ensino Secundário</a:t>
            </a:r>
            <a:endParaRPr lang="pt-PT" sz="1600" b="1" dirty="0">
              <a:solidFill>
                <a:srgbClr val="0070C0"/>
              </a:solidFill>
              <a:latin typeface="HurmeGeometricSans4 Regular" panose="020B0500020000000000" pitchFamily="34" charset="0"/>
            </a:endParaRPr>
          </a:p>
          <a:p>
            <a:r>
              <a:rPr lang="pt-PT" sz="1600" b="1" dirty="0" smtClean="0">
                <a:solidFill>
                  <a:schemeClr val="tx2"/>
                </a:solidFill>
                <a:latin typeface="HurmeGeometricSans4 Regular" panose="020B0500020000000000" pitchFamily="34" charset="0"/>
              </a:rPr>
              <a:t>História A / História B</a:t>
            </a:r>
          </a:p>
          <a:p>
            <a:r>
              <a:rPr lang="pt-PT" sz="1600" dirty="0" smtClean="0">
                <a:latin typeface="HurmeGeometricSans4 Regular" panose="020B0500020000000000" pitchFamily="34" charset="0"/>
              </a:rPr>
              <a:t>10.º ano – </a:t>
            </a:r>
            <a:r>
              <a:rPr lang="pt-PT" sz="1600" dirty="0">
                <a:latin typeface="HurmeGeometricSans4 Regular" panose="020B0500020000000000" pitchFamily="34" charset="0"/>
              </a:rPr>
              <a:t>A História: tempos e </a:t>
            </a:r>
            <a:r>
              <a:rPr lang="pt-PT" sz="1600" dirty="0" smtClean="0">
                <a:latin typeface="HurmeGeometricSans4 Regular" panose="020B0500020000000000" pitchFamily="34" charset="0"/>
              </a:rPr>
              <a:t>espaços </a:t>
            </a:r>
          </a:p>
          <a:p>
            <a:endParaRPr lang="pt-PT" sz="1600" dirty="0" smtClean="0">
              <a:solidFill>
                <a:schemeClr val="tx2"/>
              </a:solidFill>
              <a:latin typeface="HurmeGeometricSans4 Regular" panose="020B0500020000000000" pitchFamily="34" charset="0"/>
            </a:endParaRPr>
          </a:p>
          <a:p>
            <a:r>
              <a:rPr lang="pt-PT" sz="1600" b="1" dirty="0" smtClean="0">
                <a:solidFill>
                  <a:schemeClr val="tx2"/>
                </a:solidFill>
                <a:latin typeface="HurmeGeometricSans4 Regular" panose="020B0500020000000000" pitchFamily="34" charset="0"/>
              </a:rPr>
              <a:t>História da Cultura e das Artes</a:t>
            </a:r>
            <a:endParaRPr lang="pt-PT" sz="1600" dirty="0">
              <a:solidFill>
                <a:schemeClr val="tx2"/>
              </a:solidFill>
              <a:latin typeface="HurmeGeometricSans4 Regular" panose="020B0500020000000000" pitchFamily="34" charset="0"/>
            </a:endParaRPr>
          </a:p>
          <a:p>
            <a:r>
              <a:rPr lang="pt-PT" sz="1600" dirty="0" smtClean="0">
                <a:latin typeface="HurmeGeometricSans4 Regular" panose="020B0500020000000000" pitchFamily="34" charset="0"/>
              </a:rPr>
              <a:t>Módulo inicial </a:t>
            </a:r>
          </a:p>
          <a:p>
            <a:endParaRPr lang="pt-PT" sz="1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urmeGeometricSans4 Regular" panose="020B0500020000000000" pitchFamily="34" charset="0"/>
            </a:endParaRPr>
          </a:p>
          <a:p>
            <a:endParaRPr lang="pt-PT" sz="1600" dirty="0">
              <a:solidFill>
                <a:schemeClr val="accent3">
                  <a:lumMod val="75000"/>
                </a:schemeClr>
              </a:solidFill>
              <a:latin typeface="HurmeGeometricSans4 Regular" panose="020B0500020000000000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4601" y="4332514"/>
            <a:ext cx="919170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1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mapa concelh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50112" cy="6858000"/>
          </a:xfrm>
          <a:prstGeom prst="rect">
            <a:avLst/>
          </a:prstGeom>
          <a:noFill/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01" y="4332514"/>
            <a:ext cx="919170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3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" r="4697" b="15312"/>
          <a:stretch>
            <a:fillRect/>
          </a:stretch>
        </p:blipFill>
        <p:spPr bwMode="auto">
          <a:xfrm>
            <a:off x="5361229" y="3043438"/>
            <a:ext cx="2752601" cy="36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628650" y="324182"/>
            <a:ext cx="7886700" cy="1028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09600" indent="-609600">
              <a:spcBef>
                <a:spcPct val="20000"/>
              </a:spcBef>
              <a:buClr>
                <a:schemeClr val="tx2"/>
              </a:buClr>
              <a:defRPr/>
            </a:pPr>
            <a:r>
              <a:rPr lang="pt-PT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Cultura Castreja </a:t>
            </a:r>
            <a:endParaRPr lang="pt-PT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28650" y="1241815"/>
            <a:ext cx="69119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PT" sz="2400" dirty="0"/>
              <a:t>Quando? </a:t>
            </a:r>
          </a:p>
        </p:txBody>
      </p:sp>
      <p:pic>
        <p:nvPicPr>
          <p:cNvPr id="5" name="Picture 6" descr="Cronologia castrej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1703480"/>
            <a:ext cx="11023905" cy="14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084637" y="4678336"/>
            <a:ext cx="69119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PT" sz="2400" dirty="0"/>
              <a:t>Onde?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4601" y="4332514"/>
            <a:ext cx="919170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4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66571" y="187325"/>
            <a:ext cx="8185254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PT" sz="3600" dirty="0" smtClean="0"/>
              <a:t>Castros?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pt-PT" sz="2400" dirty="0" smtClean="0"/>
              <a:t>Aldeias, vilas e cidades localizadas no cimo dos montes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endParaRPr lang="pt-PT" sz="2400" dirty="0" smtClean="0"/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endParaRPr lang="pt-PT" sz="2400" dirty="0"/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endParaRPr lang="pt-PT" sz="2400" dirty="0" smtClean="0"/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endParaRPr lang="pt-PT" sz="2400" dirty="0" smtClean="0"/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endParaRPr lang="pt-PT" sz="2400" dirty="0" smtClean="0"/>
          </a:p>
          <a:p>
            <a:pPr marL="0" indent="0" eaLnBrk="1" hangingPunct="1">
              <a:defRPr/>
            </a:pPr>
            <a:endParaRPr lang="pt-PT" sz="2400" dirty="0"/>
          </a:p>
          <a:p>
            <a:pPr marL="0" indent="0" eaLnBrk="1" hangingPunct="1">
              <a:defRPr/>
            </a:pPr>
            <a:endParaRPr lang="pt-PT" sz="2400" dirty="0" smtClean="0"/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pt-PT" sz="2400" dirty="0" smtClean="0"/>
              <a:t>Para se defenderem construíam uma ou mais muralhas</a:t>
            </a:r>
          </a:p>
          <a:p>
            <a:pPr eaLnBrk="1" hangingPunct="1">
              <a:defRPr/>
            </a:pPr>
            <a:endParaRPr lang="pt-PT" sz="2400" dirty="0" smtClean="0"/>
          </a:p>
        </p:txBody>
      </p:sp>
      <p:pic>
        <p:nvPicPr>
          <p:cNvPr id="3" name="Picture 8" descr="GA2008-005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8"/>
          <a:stretch>
            <a:fillRect/>
          </a:stretch>
        </p:blipFill>
        <p:spPr bwMode="auto">
          <a:xfrm>
            <a:off x="8239006" y="1187863"/>
            <a:ext cx="3816517" cy="219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GA2008-0058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475" y="4376376"/>
            <a:ext cx="3025345" cy="214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99" y="4376377"/>
            <a:ext cx="3183090" cy="214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introdução perrel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 t="2478" r="4768" b="50000"/>
          <a:stretch>
            <a:fillRect/>
          </a:stretch>
        </p:blipFill>
        <p:spPr bwMode="auto">
          <a:xfrm>
            <a:off x="124916" y="1187863"/>
            <a:ext cx="4821182" cy="219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GA2006-0065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4" b="2731"/>
          <a:stretch>
            <a:fillRect/>
          </a:stretch>
        </p:blipFill>
        <p:spPr bwMode="auto">
          <a:xfrm>
            <a:off x="4773705" y="1187863"/>
            <a:ext cx="3713763" cy="219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4601" y="4332514"/>
            <a:ext cx="919170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0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57864" y="86518"/>
            <a:ext cx="785824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PT" sz="3600" dirty="0" smtClean="0"/>
              <a:t> Castros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pt-PT" sz="2400" dirty="0" smtClean="0"/>
              <a:t>As Casas eram inicialmente redondas e de </a:t>
            </a:r>
            <a:r>
              <a:rPr lang="pt-PT" sz="2400" dirty="0" smtClean="0"/>
              <a:t>madeira </a:t>
            </a:r>
            <a:endParaRPr lang="pt-PT" sz="2400" dirty="0" smtClean="0"/>
          </a:p>
          <a:p>
            <a:pPr marL="0" indent="0" eaLnBrk="1" hangingPunct="1">
              <a:defRPr/>
            </a:pPr>
            <a:endParaRPr lang="pt-PT" sz="2400" dirty="0" smtClean="0"/>
          </a:p>
        </p:txBody>
      </p:sp>
      <p:sp>
        <p:nvSpPr>
          <p:cNvPr id="6" name="CaixaDeTexto 5"/>
          <p:cNvSpPr txBox="1"/>
          <p:nvPr/>
        </p:nvSpPr>
        <p:spPr>
          <a:xfrm>
            <a:off x="2604034" y="6000807"/>
            <a:ext cx="7454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/>
              <a:t>Fonte: </a:t>
            </a:r>
            <a:r>
              <a:rPr lang="pt-PT" sz="1100" dirty="0" smtClean="0"/>
              <a:t>Reconstituição do núcleo familiar da Cividade </a:t>
            </a:r>
            <a:r>
              <a:rPr lang="pt-PT" sz="1100" dirty="0"/>
              <a:t>de </a:t>
            </a:r>
            <a:r>
              <a:rPr lang="pt-PT" sz="1100" dirty="0" smtClean="0"/>
              <a:t>Terroso, Póvoa </a:t>
            </a:r>
            <a:r>
              <a:rPr lang="pt-PT" sz="1100" dirty="0"/>
              <a:t>de Varzim </a:t>
            </a:r>
            <a:r>
              <a:rPr lang="pt-PT" sz="1100" dirty="0" smtClean="0"/>
              <a:t>in  </a:t>
            </a:r>
            <a:r>
              <a:rPr lang="pt-PT" sz="1100" dirty="0" smtClean="0"/>
              <a:t>https://pt.wikipedia.org/wiki/Cultura_castreja#/media/Ficheiro:Casa_cividade_terroso.jpg </a:t>
            </a:r>
            <a:endParaRPr lang="pt-PT" sz="11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4179" t="22714" r="26231" b="27285"/>
          <a:stretch/>
        </p:blipFill>
        <p:spPr>
          <a:xfrm>
            <a:off x="2180953" y="1310659"/>
            <a:ext cx="7454366" cy="450963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4601" y="4332514"/>
            <a:ext cx="919170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67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95702" y="128659"/>
            <a:ext cx="1160059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pt-PT" sz="2400" dirty="0" smtClean="0"/>
              <a:t>Como </a:t>
            </a:r>
            <a:r>
              <a:rPr lang="pt-PT" sz="2400" dirty="0" smtClean="0"/>
              <a:t>eram as pessoas que viviam nos Castros</a:t>
            </a:r>
            <a:r>
              <a:rPr lang="pt-PT" sz="2400" dirty="0" smtClean="0"/>
              <a:t>?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endParaRPr lang="pt-PT" sz="2400" dirty="0" smtClean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pt-PT" sz="2000" i="1" dirty="0" smtClean="0">
                <a:latin typeface="+mn-lt"/>
              </a:rPr>
              <a:t>“Os homens eram robustos e hábeis guerreiros, usavam o cabelo comprido, como as mulheres, vestiam de negro e usavam polainas de couro. As mulheres usavam cabelos compridos, vestiam vestidos ou saias que podiam ser coloridos e ter motivos florais”</a:t>
            </a:r>
            <a:r>
              <a:rPr lang="pt-PT" sz="2000" b="1" dirty="0" smtClean="0"/>
              <a:t>. </a:t>
            </a:r>
            <a:r>
              <a:rPr lang="pt-PT" sz="2000" b="1" dirty="0"/>
              <a:t> </a:t>
            </a:r>
            <a:r>
              <a:rPr lang="pt-PT" sz="2000" b="1" dirty="0" smtClean="0"/>
              <a:t> 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pt-PT" sz="2000" b="1" dirty="0"/>
              <a:t> </a:t>
            </a:r>
            <a:r>
              <a:rPr lang="pt-PT" sz="2000" b="1" dirty="0" smtClean="0"/>
              <a:t>                                                                                                                       </a:t>
            </a:r>
            <a:r>
              <a:rPr lang="pt-PT" sz="1400" dirty="0" smtClean="0"/>
              <a:t>(</a:t>
            </a:r>
            <a:r>
              <a:rPr lang="pt-PT" sz="1400" dirty="0" smtClean="0"/>
              <a:t>Estrabão, Geografia, III, 3, 6-7)</a:t>
            </a:r>
          </a:p>
        </p:txBody>
      </p:sp>
      <p:pic>
        <p:nvPicPr>
          <p:cNvPr id="5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5765" r="19856" b="11404"/>
          <a:stretch>
            <a:fillRect/>
          </a:stretch>
        </p:blipFill>
        <p:spPr bwMode="auto">
          <a:xfrm>
            <a:off x="5105399" y="3439846"/>
            <a:ext cx="1503881" cy="241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166254" y="6200346"/>
            <a:ext cx="4092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Cabeça de guerreiro – Castro de S. Miguel-o-Anjo, </a:t>
            </a:r>
            <a:r>
              <a:rPr lang="pt-PT" sz="1400" dirty="0" smtClean="0"/>
              <a:t>Calendário, Vila Nova de  Famalicão</a:t>
            </a:r>
            <a:endParaRPr lang="pt-PT" sz="1400" dirty="0"/>
          </a:p>
        </p:txBody>
      </p:sp>
      <p:sp>
        <p:nvSpPr>
          <p:cNvPr id="7" name="AutoShape 2" descr="Nenhuma descrição de foto disponível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0244" name="Picture 4" descr="Citânia de Sanfi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5" r="34711"/>
          <a:stretch/>
        </p:blipFill>
        <p:spPr bwMode="auto">
          <a:xfrm>
            <a:off x="9359438" y="2590872"/>
            <a:ext cx="1623597" cy="346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9112155" y="6200516"/>
            <a:ext cx="2784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Guerreiro – Castro de Sanfins, Paços de Ferreira</a:t>
            </a:r>
            <a:endParaRPr lang="pt-PT" sz="1400" dirty="0"/>
          </a:p>
        </p:txBody>
      </p:sp>
      <p:pic>
        <p:nvPicPr>
          <p:cNvPr id="10" name="Picture 9" descr="guerreir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51" y="2298271"/>
            <a:ext cx="1633537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01726" y="6119336"/>
            <a:ext cx="3415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Ilustração de guerreiro </a:t>
            </a:r>
            <a:r>
              <a:rPr lang="pt-PT" sz="1400" dirty="0" smtClean="0"/>
              <a:t>castrejo.</a:t>
            </a:r>
          </a:p>
          <a:p>
            <a:r>
              <a:rPr lang="pt-PT" sz="1400" dirty="0" smtClean="0"/>
              <a:t>Gabinete </a:t>
            </a:r>
            <a:r>
              <a:rPr lang="pt-PT" sz="1400" dirty="0" smtClean="0"/>
              <a:t>de </a:t>
            </a:r>
            <a:r>
              <a:rPr lang="pt-PT" sz="1400" dirty="0" smtClean="0"/>
              <a:t>Arqueologia do Município de Vila Nova de Famalicão </a:t>
            </a:r>
            <a:endParaRPr lang="pt-PT" sz="14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4601" y="4332514"/>
            <a:ext cx="919170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4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827088" y="333375"/>
            <a:ext cx="7561262" cy="797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pt-PT" sz="3200" dirty="0" smtClean="0"/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pt-PT" sz="2400" b="1" dirty="0" smtClean="0"/>
              <a:t>De que viviam os castrejos?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endParaRPr lang="pt-PT" sz="2400" dirty="0" smtClean="0"/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PT" sz="2400" dirty="0" smtClean="0"/>
              <a:t>Agricultura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pt-PT" sz="2400" dirty="0" smtClean="0"/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PT" sz="2400" dirty="0" smtClean="0"/>
              <a:t>Pastorícia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pt-PT" sz="2400" dirty="0" smtClean="0"/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PT" sz="2400" dirty="0" smtClean="0"/>
              <a:t>Pesca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pt-PT" sz="2400" dirty="0" smtClean="0"/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PT" sz="2400" dirty="0" smtClean="0"/>
              <a:t>Recoleção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pt-PT" sz="2400" dirty="0" smtClean="0"/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PT" sz="2400" dirty="0" smtClean="0"/>
              <a:t>Artesanato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pt-PT" sz="2400" dirty="0" smtClean="0"/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PT" sz="2400" dirty="0" smtClean="0"/>
              <a:t>Comércio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endParaRPr lang="pt-PT" sz="2400" dirty="0" smtClean="0"/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endParaRPr lang="pt-PT" sz="2400" dirty="0" smtClean="0"/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endParaRPr lang="pt-PT" sz="2400" dirty="0" smtClean="0"/>
          </a:p>
          <a:p>
            <a:pPr marL="0" indent="0" eaLnBrk="1" hangingPunct="1">
              <a:defRPr/>
            </a:pPr>
            <a:endParaRPr lang="pt-PT" sz="2400" dirty="0" smtClean="0"/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endParaRPr lang="pt-PT" sz="2400" dirty="0" smtClean="0"/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endParaRPr lang="pt-PT" sz="2400" dirty="0" smtClean="0"/>
          </a:p>
          <a:p>
            <a:pPr eaLnBrk="1" hangingPunct="1">
              <a:defRPr/>
            </a:pPr>
            <a:endParaRPr lang="pt-PT" sz="2400" dirty="0" smtClean="0"/>
          </a:p>
        </p:txBody>
      </p:sp>
      <p:pic>
        <p:nvPicPr>
          <p:cNvPr id="3" name="Picture 9" descr="5 hist e geo de pot P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94" y="333375"/>
            <a:ext cx="4667534" cy="563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701050" y="5964391"/>
            <a:ext cx="4749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Reconstituição de alguns aspetos da vida quotidiana, in </a:t>
            </a:r>
            <a:r>
              <a:rPr lang="pt-PT" sz="1400" dirty="0" smtClean="0">
                <a:hlinkClick r:id="rId3"/>
              </a:rPr>
              <a:t>http://histgeo6.blogspot.com/2014/11/</a:t>
            </a:r>
            <a:endParaRPr lang="pt-PT" sz="1400" dirty="0" smtClean="0"/>
          </a:p>
          <a:p>
            <a:endParaRPr lang="pt-PT" sz="1400" dirty="0" smtClean="0"/>
          </a:p>
          <a:p>
            <a:endParaRPr lang="pt-PT" sz="1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4601" y="4332514"/>
            <a:ext cx="919170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1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apa Castro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" t="8898" r="18609" b="6251"/>
          <a:stretch/>
        </p:blipFill>
        <p:spPr bwMode="auto">
          <a:xfrm>
            <a:off x="324482" y="42923"/>
            <a:ext cx="8543499" cy="677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619165" y="149281"/>
            <a:ext cx="545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002060"/>
                </a:solidFill>
              </a:rPr>
              <a:t>CASTROS NO CONCELHO DE VILA NOVA DE FAMALICÃO </a:t>
            </a:r>
            <a:endParaRPr lang="pt-PT" b="1" dirty="0">
              <a:solidFill>
                <a:srgbClr val="002060"/>
              </a:solidFill>
            </a:endParaRPr>
          </a:p>
        </p:txBody>
      </p:sp>
      <p:pic>
        <p:nvPicPr>
          <p:cNvPr id="4" name="Picture 5" descr="Mapa Castro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6" t="76613" r="3935" b="8046"/>
          <a:stretch/>
        </p:blipFill>
        <p:spPr bwMode="auto">
          <a:xfrm>
            <a:off x="9233741" y="4163483"/>
            <a:ext cx="2782082" cy="19587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296187" y="1556218"/>
            <a:ext cx="2782082" cy="156966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PT" sz="1200" dirty="0" smtClean="0"/>
              <a:t>15 Castros:</a:t>
            </a:r>
          </a:p>
          <a:p>
            <a:pPr eaLnBrk="1" hangingPunct="1">
              <a:defRPr/>
            </a:pPr>
            <a:endParaRPr lang="pt-PT" sz="1200" dirty="0" smtClean="0"/>
          </a:p>
          <a:p>
            <a:pPr marL="0" indent="0" eaLnBrk="1" hangingPunct="1">
              <a:defRPr/>
            </a:pPr>
            <a:r>
              <a:rPr lang="pt-PT" sz="1200" dirty="0" smtClean="0"/>
              <a:t>- 5 classificados como Monumentos Nacionais ou de Interesse Público</a:t>
            </a:r>
          </a:p>
          <a:p>
            <a:pPr eaLnBrk="1" hangingPunct="1">
              <a:defRPr/>
            </a:pPr>
            <a:endParaRPr lang="pt-PT" sz="1200" dirty="0" smtClean="0"/>
          </a:p>
          <a:p>
            <a:pPr eaLnBrk="1" hangingPunct="1">
              <a:defRPr/>
            </a:pPr>
            <a:r>
              <a:rPr lang="pt-PT" sz="1200" dirty="0" smtClean="0"/>
              <a:t>- 5 com escavação arqueológica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endParaRPr lang="pt-PT" sz="1200" dirty="0" smtClean="0"/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endParaRPr lang="pt-PT" sz="1200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01" y="4332514"/>
            <a:ext cx="919170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332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1266</Words>
  <Application>Microsoft Office PowerPoint</Application>
  <PresentationFormat>Ecrã Panorâmico</PresentationFormat>
  <Paragraphs>121</Paragraphs>
  <Slides>17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HurmeGeometricSans4 Regular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Arminda Ferreira</dc:creator>
  <cp:lastModifiedBy>Arminda Ferreira</cp:lastModifiedBy>
  <cp:revision>36</cp:revision>
  <dcterms:created xsi:type="dcterms:W3CDTF">2021-04-06T07:40:33Z</dcterms:created>
  <dcterms:modified xsi:type="dcterms:W3CDTF">2021-04-07T08:55:25Z</dcterms:modified>
</cp:coreProperties>
</file>