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40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E:\2020-2021\Forma&#231;&#227;o%20Hist&#243;ria%20Local\Trabalhos\TRABALHO%20FINAL\Tratamento%20da%20ficha%20de%20metacogni&#231;&#227;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2020-2021\Forma&#231;&#227;o%20Hist&#243;ria%20Local\Trabalhos\TRABALHO%20FINAL\Tratamento%20da%20ficha%20de%20metacogni&#231;&#227;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olha_de_C_lculo_do_Microsoft_Excel.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olha_de_C_lculo_do_Microsoft_Excel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pt-PT"/>
        </a:p>
      </c:txPr>
    </c:title>
    <c:autoTitleDeleted val="0"/>
    <c:plotArea>
      <c:layout/>
      <c:barChart>
        <c:barDir val="bar"/>
        <c:grouping val="clustered"/>
        <c:varyColors val="0"/>
        <c:ser>
          <c:idx val="5"/>
          <c:order val="5"/>
          <c:tx>
            <c:strRef>
              <c:f>Folha1!$G$1</c:f>
              <c:strCache>
                <c:ptCount val="1"/>
              </c:strCache>
            </c:strRef>
          </c:tx>
          <c:spPr>
            <a:solidFill>
              <a:schemeClr val="accent6">
                <a:shade val="76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P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Folha1!$A$2:$A$7</c:f>
              <c:strCache>
                <c:ptCount val="6"/>
                <c:pt idx="1">
                  <c:v>Oportunidade de conhecer a importância do enxoval</c:v>
                </c:pt>
                <c:pt idx="2">
                  <c:v>Utilizar materiais novos</c:v>
                </c:pt>
                <c:pt idx="3">
                  <c:v>Fiquei a saber o que era o enxoval</c:v>
                </c:pt>
                <c:pt idx="4">
                  <c:v>Percebi que o enxoval  é a materialização da memória do passado</c:v>
                </c:pt>
                <c:pt idx="5">
                  <c:v>Que o enxoval se diferenciava pela condição social</c:v>
                </c:pt>
              </c:strCache>
            </c:strRef>
          </c:cat>
          <c:val>
            <c:numRef>
              <c:f>Folha1!$G$2:$G$7</c:f>
              <c:numCache>
                <c:formatCode>General</c:formatCode>
                <c:ptCount val="6"/>
                <c:pt idx="1">
                  <c:v>5</c:v>
                </c:pt>
                <c:pt idx="2">
                  <c:v>7</c:v>
                </c:pt>
                <c:pt idx="3">
                  <c:v>8</c:v>
                </c:pt>
                <c:pt idx="4">
                  <c:v>2</c:v>
                </c:pt>
                <c:pt idx="5">
                  <c:v>2</c:v>
                </c:pt>
              </c:numCache>
            </c:numRef>
          </c:val>
          <c:extLst>
            <c:ext xmlns:c16="http://schemas.microsoft.com/office/drawing/2014/chart" uri="{C3380CC4-5D6E-409C-BE32-E72D297353CC}">
              <c16:uniqueId val="{00000000-0175-4282-AD32-04675F03FD97}"/>
            </c:ext>
          </c:extLst>
        </c:ser>
        <c:dLbls>
          <c:dLblPos val="inEnd"/>
          <c:showLegendKey val="0"/>
          <c:showVal val="1"/>
          <c:showCatName val="0"/>
          <c:showSerName val="0"/>
          <c:showPercent val="0"/>
          <c:showBubbleSize val="0"/>
        </c:dLbls>
        <c:gapWidth val="65"/>
        <c:axId val="388178312"/>
        <c:axId val="388172736"/>
        <c:extLst>
          <c:ext xmlns:c15="http://schemas.microsoft.com/office/drawing/2012/chart" uri="{02D57815-91ED-43cb-92C2-25804820EDAC}">
            <c15:filteredBarSeries>
              <c15:ser>
                <c:idx val="0"/>
                <c:order val="0"/>
                <c:tx>
                  <c:strRef>
                    <c:extLst>
                      <c:ext uri="{02D57815-91ED-43cb-92C2-25804820EDAC}">
                        <c15:formulaRef>
                          <c15:sqref>Folha1!$B$1</c15:sqref>
                        </c15:formulaRef>
                      </c:ext>
                    </c:extLst>
                    <c:strCache>
                      <c:ptCount val="1"/>
                    </c:strCache>
                  </c:strRef>
                </c:tx>
                <c:spPr>
                  <a:solidFill>
                    <a:schemeClr val="accent1">
                      <a:shade val="76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PT"/>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Folha1!$A$2:$A$7</c15:sqref>
                        </c15:formulaRef>
                      </c:ext>
                    </c:extLst>
                    <c:strCache>
                      <c:ptCount val="6"/>
                      <c:pt idx="1">
                        <c:v>Oportunidade de conhecer a importância do enxoval</c:v>
                      </c:pt>
                      <c:pt idx="2">
                        <c:v>Utilizar materiais novos</c:v>
                      </c:pt>
                      <c:pt idx="3">
                        <c:v>Fiquei a saber o que era o enxoval</c:v>
                      </c:pt>
                      <c:pt idx="4">
                        <c:v>Percebi que o enxoval  é a materialização da memória do passado</c:v>
                      </c:pt>
                      <c:pt idx="5">
                        <c:v>Que o enxoval se diferenciava pela condição social</c:v>
                      </c:pt>
                    </c:strCache>
                  </c:strRef>
                </c:cat>
                <c:val>
                  <c:numRef>
                    <c:extLst>
                      <c:ext uri="{02D57815-91ED-43cb-92C2-25804820EDAC}">
                        <c15:formulaRef>
                          <c15:sqref>Folha1!$B$2:$B$7</c15:sqref>
                        </c15:formulaRef>
                      </c:ext>
                    </c:extLst>
                    <c:numCache>
                      <c:formatCode>General</c:formatCode>
                      <c:ptCount val="6"/>
                    </c:numCache>
                  </c:numRef>
                </c:val>
                <c:extLst>
                  <c:ext xmlns:c16="http://schemas.microsoft.com/office/drawing/2014/chart" uri="{C3380CC4-5D6E-409C-BE32-E72D297353CC}">
                    <c16:uniqueId val="{00000001-0175-4282-AD32-04675F03FD9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Folha1!$C$1</c15:sqref>
                        </c15:formulaRef>
                      </c:ext>
                    </c:extLst>
                    <c:strCache>
                      <c:ptCount val="1"/>
                    </c:strCache>
                  </c:strRef>
                </c:tx>
                <c:spPr>
                  <a:solidFill>
                    <a:schemeClr val="accent2">
                      <a:shade val="76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PT"/>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Folha1!$A$2:$A$7</c15:sqref>
                        </c15:formulaRef>
                      </c:ext>
                    </c:extLst>
                    <c:strCache>
                      <c:ptCount val="6"/>
                      <c:pt idx="1">
                        <c:v>Oportunidade de conhecer a importância do enxoval</c:v>
                      </c:pt>
                      <c:pt idx="2">
                        <c:v>Utilizar materiais novos</c:v>
                      </c:pt>
                      <c:pt idx="3">
                        <c:v>Fiquei a saber o que era o enxoval</c:v>
                      </c:pt>
                      <c:pt idx="4">
                        <c:v>Percebi que o enxoval  é a materialização da memória do passado</c:v>
                      </c:pt>
                      <c:pt idx="5">
                        <c:v>Que o enxoval se diferenciava pela condição social</c:v>
                      </c:pt>
                    </c:strCache>
                  </c:strRef>
                </c:cat>
                <c:val>
                  <c:numRef>
                    <c:extLst xmlns:c15="http://schemas.microsoft.com/office/drawing/2012/chart">
                      <c:ext xmlns:c15="http://schemas.microsoft.com/office/drawing/2012/chart" uri="{02D57815-91ED-43cb-92C2-25804820EDAC}">
                        <c15:formulaRef>
                          <c15:sqref>Folha1!$C$2:$C$7</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2-0175-4282-AD32-04675F03FD97}"/>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Folha1!$D$1</c15:sqref>
                        </c15:formulaRef>
                      </c:ext>
                    </c:extLst>
                    <c:strCache>
                      <c:ptCount val="1"/>
                    </c:strCache>
                  </c:strRef>
                </c:tx>
                <c:spPr>
                  <a:solidFill>
                    <a:schemeClr val="accent3">
                      <a:shade val="76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PT"/>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Folha1!$A$2:$A$7</c15:sqref>
                        </c15:formulaRef>
                      </c:ext>
                    </c:extLst>
                    <c:strCache>
                      <c:ptCount val="6"/>
                      <c:pt idx="1">
                        <c:v>Oportunidade de conhecer a importância do enxoval</c:v>
                      </c:pt>
                      <c:pt idx="2">
                        <c:v>Utilizar materiais novos</c:v>
                      </c:pt>
                      <c:pt idx="3">
                        <c:v>Fiquei a saber o que era o enxoval</c:v>
                      </c:pt>
                      <c:pt idx="4">
                        <c:v>Percebi que o enxoval  é a materialização da memória do passado</c:v>
                      </c:pt>
                      <c:pt idx="5">
                        <c:v>Que o enxoval se diferenciava pela condição social</c:v>
                      </c:pt>
                    </c:strCache>
                  </c:strRef>
                </c:cat>
                <c:val>
                  <c:numRef>
                    <c:extLst xmlns:c15="http://schemas.microsoft.com/office/drawing/2012/chart">
                      <c:ext xmlns:c15="http://schemas.microsoft.com/office/drawing/2012/chart" uri="{02D57815-91ED-43cb-92C2-25804820EDAC}">
                        <c15:formulaRef>
                          <c15:sqref>Folha1!$D$2:$D$7</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3-0175-4282-AD32-04675F03FD97}"/>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Folha1!$E$1</c15:sqref>
                        </c15:formulaRef>
                      </c:ext>
                    </c:extLst>
                    <c:strCache>
                      <c:ptCount val="1"/>
                    </c:strCache>
                  </c:strRef>
                </c:tx>
                <c:spPr>
                  <a:solidFill>
                    <a:schemeClr val="accent4">
                      <a:shade val="76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PT"/>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Folha1!$A$2:$A$7</c15:sqref>
                        </c15:formulaRef>
                      </c:ext>
                    </c:extLst>
                    <c:strCache>
                      <c:ptCount val="6"/>
                      <c:pt idx="1">
                        <c:v>Oportunidade de conhecer a importância do enxoval</c:v>
                      </c:pt>
                      <c:pt idx="2">
                        <c:v>Utilizar materiais novos</c:v>
                      </c:pt>
                      <c:pt idx="3">
                        <c:v>Fiquei a saber o que era o enxoval</c:v>
                      </c:pt>
                      <c:pt idx="4">
                        <c:v>Percebi que o enxoval  é a materialização da memória do passado</c:v>
                      </c:pt>
                      <c:pt idx="5">
                        <c:v>Que o enxoval se diferenciava pela condição social</c:v>
                      </c:pt>
                    </c:strCache>
                  </c:strRef>
                </c:cat>
                <c:val>
                  <c:numRef>
                    <c:extLst xmlns:c15="http://schemas.microsoft.com/office/drawing/2012/chart">
                      <c:ext xmlns:c15="http://schemas.microsoft.com/office/drawing/2012/chart" uri="{02D57815-91ED-43cb-92C2-25804820EDAC}">
                        <c15:formulaRef>
                          <c15:sqref>Folha1!$E$2:$E$7</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4-0175-4282-AD32-04675F03FD97}"/>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Folha1!$F$1</c15:sqref>
                        </c15:formulaRef>
                      </c:ext>
                    </c:extLst>
                    <c:strCache>
                      <c:ptCount val="1"/>
                    </c:strCache>
                  </c:strRef>
                </c:tx>
                <c:spPr>
                  <a:solidFill>
                    <a:schemeClr val="accent5">
                      <a:shade val="76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PT"/>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Folha1!$A$2:$A$7</c15:sqref>
                        </c15:formulaRef>
                      </c:ext>
                    </c:extLst>
                    <c:strCache>
                      <c:ptCount val="6"/>
                      <c:pt idx="1">
                        <c:v>Oportunidade de conhecer a importância do enxoval</c:v>
                      </c:pt>
                      <c:pt idx="2">
                        <c:v>Utilizar materiais novos</c:v>
                      </c:pt>
                      <c:pt idx="3">
                        <c:v>Fiquei a saber o que era o enxoval</c:v>
                      </c:pt>
                      <c:pt idx="4">
                        <c:v>Percebi que o enxoval  é a materialização da memória do passado</c:v>
                      </c:pt>
                      <c:pt idx="5">
                        <c:v>Que o enxoval se diferenciava pela condição social</c:v>
                      </c:pt>
                    </c:strCache>
                  </c:strRef>
                </c:cat>
                <c:val>
                  <c:numRef>
                    <c:extLst xmlns:c15="http://schemas.microsoft.com/office/drawing/2012/chart">
                      <c:ext xmlns:c15="http://schemas.microsoft.com/office/drawing/2012/chart" uri="{02D57815-91ED-43cb-92C2-25804820EDAC}">
                        <c15:formulaRef>
                          <c15:sqref>Folha1!$F$2:$F$7</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5-0175-4282-AD32-04675F03FD97}"/>
                  </c:ext>
                </c:extLst>
              </c15:ser>
            </c15:filteredBarSeries>
          </c:ext>
        </c:extLst>
      </c:barChart>
      <c:catAx>
        <c:axId val="38817831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pt-PT"/>
          </a:p>
        </c:txPr>
        <c:crossAx val="388172736"/>
        <c:crosses val="autoZero"/>
        <c:auto val="1"/>
        <c:lblAlgn val="ctr"/>
        <c:lblOffset val="100"/>
        <c:noMultiLvlLbl val="0"/>
      </c:catAx>
      <c:valAx>
        <c:axId val="38817273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pt-PT" sz="1400"/>
                  <a:t>O</a:t>
                </a:r>
                <a:r>
                  <a:rPr lang="pt-PT" sz="1400" baseline="0"/>
                  <a:t> que aprendeste de novo com este trabalho?</a:t>
                </a:r>
                <a:endParaRPr lang="pt-PT" sz="1400"/>
              </a:p>
            </c:rich>
          </c:tx>
          <c:layout>
            <c:manualLayout>
              <c:xMode val="edge"/>
              <c:yMode val="edge"/>
              <c:x val="0.30850286205691863"/>
              <c:y val="4.5632045289829948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pt-P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pt-PT"/>
          </a:p>
        </c:txPr>
        <c:crossAx val="38817831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P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75000"/>
                    <a:lumOff val="25000"/>
                  </a:schemeClr>
                </a:solidFill>
                <a:latin typeface="+mn-lt"/>
                <a:ea typeface="+mn-ea"/>
                <a:cs typeface="+mn-cs"/>
              </a:defRPr>
            </a:pPr>
            <a:r>
              <a:rPr lang="pt-PT" sz="1400"/>
              <a:t>O que consideras mais importante no que aprendeste?</a:t>
            </a:r>
          </a:p>
        </c:rich>
      </c:tx>
      <c:layout>
        <c:manualLayout>
          <c:xMode val="edge"/>
          <c:yMode val="edge"/>
          <c:x val="0.14205555555555555"/>
          <c:y val="0"/>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75000"/>
                  <a:lumOff val="25000"/>
                </a:schemeClr>
              </a:solidFill>
              <a:latin typeface="+mn-lt"/>
              <a:ea typeface="+mn-ea"/>
              <a:cs typeface="+mn-cs"/>
            </a:defRPr>
          </a:pPr>
          <a:endParaRPr lang="pt-PT"/>
        </a:p>
      </c:txPr>
    </c:title>
    <c:autoTitleDeleted val="0"/>
    <c:plotArea>
      <c:layout/>
      <c:barChart>
        <c:barDir val="bar"/>
        <c:grouping val="clustered"/>
        <c:varyColors val="0"/>
        <c:ser>
          <c:idx val="5"/>
          <c:order val="5"/>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P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Folha1!$A$26:$A$31</c:f>
              <c:strCache>
                <c:ptCount val="6"/>
                <c:pt idx="0">
                  <c:v>Fiquei a conhecer o enxoval, porque não conhecia</c:v>
                </c:pt>
                <c:pt idx="1">
                  <c:v>Fiquei a conhecer as tradições que passam de geração em geração</c:v>
                </c:pt>
                <c:pt idx="2">
                  <c:v>Fiquei a saber como eram feitos os enxovais</c:v>
                </c:pt>
                <c:pt idx="3">
                  <c:v>Fiquei a saber com que materiais eram feitos</c:v>
                </c:pt>
                <c:pt idx="4">
                  <c:v>Fiquei a saber que se faziam enxovais com linho</c:v>
                </c:pt>
                <c:pt idx="5">
                  <c:v>Fiquei a saber que as raparigas davam muita importância ao enxoval</c:v>
                </c:pt>
              </c:strCache>
            </c:strRef>
          </c:cat>
          <c:val>
            <c:numRef>
              <c:f>Folha1!$G$26:$G$31</c:f>
              <c:numCache>
                <c:formatCode>General</c:formatCode>
                <c:ptCount val="6"/>
                <c:pt idx="0">
                  <c:v>10</c:v>
                </c:pt>
                <c:pt idx="1">
                  <c:v>2</c:v>
                </c:pt>
                <c:pt idx="2">
                  <c:v>4</c:v>
                </c:pt>
                <c:pt idx="3">
                  <c:v>4</c:v>
                </c:pt>
                <c:pt idx="4">
                  <c:v>2</c:v>
                </c:pt>
                <c:pt idx="5">
                  <c:v>2</c:v>
                </c:pt>
              </c:numCache>
            </c:numRef>
          </c:val>
          <c:extLst>
            <c:ext xmlns:c16="http://schemas.microsoft.com/office/drawing/2014/chart" uri="{C3380CC4-5D6E-409C-BE32-E72D297353CC}">
              <c16:uniqueId val="{00000000-C102-4D66-9F27-103505F7F185}"/>
            </c:ext>
          </c:extLst>
        </c:ser>
        <c:dLbls>
          <c:dLblPos val="inEnd"/>
          <c:showLegendKey val="0"/>
          <c:showVal val="1"/>
          <c:showCatName val="0"/>
          <c:showSerName val="0"/>
          <c:showPercent val="0"/>
          <c:showBubbleSize val="0"/>
        </c:dLbls>
        <c:gapWidth val="65"/>
        <c:axId val="541575296"/>
        <c:axId val="541579888"/>
        <c:extLst>
          <c:ext xmlns:c15="http://schemas.microsoft.com/office/drawing/2012/chart" uri="{02D57815-91ED-43cb-92C2-25804820EDAC}">
            <c15:filteredBarSeries>
              <c15: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PT"/>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Folha1!$A$26:$A$31</c15:sqref>
                        </c15:formulaRef>
                      </c:ext>
                    </c:extLst>
                    <c:strCache>
                      <c:ptCount val="6"/>
                      <c:pt idx="0">
                        <c:v>Fiquei a conhecer o enxoval, porque não conhecia</c:v>
                      </c:pt>
                      <c:pt idx="1">
                        <c:v>Fiquei a conhecer as tradições que passam de geração em geração</c:v>
                      </c:pt>
                      <c:pt idx="2">
                        <c:v>Fiquei a saber como eram feitos os enxovais</c:v>
                      </c:pt>
                      <c:pt idx="3">
                        <c:v>Fiquei a saber com que materiais eram feitos</c:v>
                      </c:pt>
                      <c:pt idx="4">
                        <c:v>Fiquei a saber que se faziam enxovais com linho</c:v>
                      </c:pt>
                      <c:pt idx="5">
                        <c:v>Fiquei a saber que as raparigas davam muita importância ao enxoval</c:v>
                      </c:pt>
                    </c:strCache>
                  </c:strRef>
                </c:cat>
                <c:val>
                  <c:numRef>
                    <c:extLst>
                      <c:ext uri="{02D57815-91ED-43cb-92C2-25804820EDAC}">
                        <c15:formulaRef>
                          <c15:sqref>Folha1!$B$26:$B$31</c15:sqref>
                        </c15:formulaRef>
                      </c:ext>
                    </c:extLst>
                    <c:numCache>
                      <c:formatCode>General</c:formatCode>
                      <c:ptCount val="6"/>
                    </c:numCache>
                  </c:numRef>
                </c:val>
                <c:extLst>
                  <c:ext xmlns:c16="http://schemas.microsoft.com/office/drawing/2014/chart" uri="{C3380CC4-5D6E-409C-BE32-E72D297353CC}">
                    <c16:uniqueId val="{00000001-C102-4D66-9F27-103505F7F185}"/>
                  </c:ext>
                </c:extLst>
              </c15:ser>
            </c15:filteredBarSeries>
            <c15:filteredBarSeries>
              <c15:ser>
                <c:idx val="1"/>
                <c:order val="1"/>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PT"/>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Folha1!$A$26:$A$31</c15:sqref>
                        </c15:formulaRef>
                      </c:ext>
                    </c:extLst>
                    <c:strCache>
                      <c:ptCount val="6"/>
                      <c:pt idx="0">
                        <c:v>Fiquei a conhecer o enxoval, porque não conhecia</c:v>
                      </c:pt>
                      <c:pt idx="1">
                        <c:v>Fiquei a conhecer as tradições que passam de geração em geração</c:v>
                      </c:pt>
                      <c:pt idx="2">
                        <c:v>Fiquei a saber como eram feitos os enxovais</c:v>
                      </c:pt>
                      <c:pt idx="3">
                        <c:v>Fiquei a saber com que materiais eram feitos</c:v>
                      </c:pt>
                      <c:pt idx="4">
                        <c:v>Fiquei a saber que se faziam enxovais com linho</c:v>
                      </c:pt>
                      <c:pt idx="5">
                        <c:v>Fiquei a saber que as raparigas davam muita importância ao enxoval</c:v>
                      </c:pt>
                    </c:strCache>
                  </c:strRef>
                </c:cat>
                <c:val>
                  <c:numRef>
                    <c:extLst xmlns:c15="http://schemas.microsoft.com/office/drawing/2012/chart">
                      <c:ext xmlns:c15="http://schemas.microsoft.com/office/drawing/2012/chart" uri="{02D57815-91ED-43cb-92C2-25804820EDAC}">
                        <c15:formulaRef>
                          <c15:sqref>Folha1!$C$26:$C$31</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2-C102-4D66-9F27-103505F7F185}"/>
                  </c:ext>
                </c:extLst>
              </c15:ser>
            </c15:filteredBarSeries>
            <c15:filteredBarSeries>
              <c15:ser>
                <c:idx val="2"/>
                <c:order val="2"/>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PT"/>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Folha1!$A$26:$A$31</c15:sqref>
                        </c15:formulaRef>
                      </c:ext>
                    </c:extLst>
                    <c:strCache>
                      <c:ptCount val="6"/>
                      <c:pt idx="0">
                        <c:v>Fiquei a conhecer o enxoval, porque não conhecia</c:v>
                      </c:pt>
                      <c:pt idx="1">
                        <c:v>Fiquei a conhecer as tradições que passam de geração em geração</c:v>
                      </c:pt>
                      <c:pt idx="2">
                        <c:v>Fiquei a saber como eram feitos os enxovais</c:v>
                      </c:pt>
                      <c:pt idx="3">
                        <c:v>Fiquei a saber com que materiais eram feitos</c:v>
                      </c:pt>
                      <c:pt idx="4">
                        <c:v>Fiquei a saber que se faziam enxovais com linho</c:v>
                      </c:pt>
                      <c:pt idx="5">
                        <c:v>Fiquei a saber que as raparigas davam muita importância ao enxoval</c:v>
                      </c:pt>
                    </c:strCache>
                  </c:strRef>
                </c:cat>
                <c:val>
                  <c:numRef>
                    <c:extLst xmlns:c15="http://schemas.microsoft.com/office/drawing/2012/chart">
                      <c:ext xmlns:c15="http://schemas.microsoft.com/office/drawing/2012/chart" uri="{02D57815-91ED-43cb-92C2-25804820EDAC}">
                        <c15:formulaRef>
                          <c15:sqref>Folha1!$D$26:$D$31</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3-C102-4D66-9F27-103505F7F185}"/>
                  </c:ext>
                </c:extLst>
              </c15:ser>
            </c15:filteredBarSeries>
            <c15:filteredBarSeries>
              <c15:ser>
                <c:idx val="3"/>
                <c:order val="3"/>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PT"/>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Folha1!$A$26:$A$31</c15:sqref>
                        </c15:formulaRef>
                      </c:ext>
                    </c:extLst>
                    <c:strCache>
                      <c:ptCount val="6"/>
                      <c:pt idx="0">
                        <c:v>Fiquei a conhecer o enxoval, porque não conhecia</c:v>
                      </c:pt>
                      <c:pt idx="1">
                        <c:v>Fiquei a conhecer as tradições que passam de geração em geração</c:v>
                      </c:pt>
                      <c:pt idx="2">
                        <c:v>Fiquei a saber como eram feitos os enxovais</c:v>
                      </c:pt>
                      <c:pt idx="3">
                        <c:v>Fiquei a saber com que materiais eram feitos</c:v>
                      </c:pt>
                      <c:pt idx="4">
                        <c:v>Fiquei a saber que se faziam enxovais com linho</c:v>
                      </c:pt>
                      <c:pt idx="5">
                        <c:v>Fiquei a saber que as raparigas davam muita importância ao enxoval</c:v>
                      </c:pt>
                    </c:strCache>
                  </c:strRef>
                </c:cat>
                <c:val>
                  <c:numRef>
                    <c:extLst xmlns:c15="http://schemas.microsoft.com/office/drawing/2012/chart">
                      <c:ext xmlns:c15="http://schemas.microsoft.com/office/drawing/2012/chart" uri="{02D57815-91ED-43cb-92C2-25804820EDAC}">
                        <c15:formulaRef>
                          <c15:sqref>Folha1!$E$26:$E$31</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4-C102-4D66-9F27-103505F7F185}"/>
                  </c:ext>
                </c:extLst>
              </c15:ser>
            </c15:filteredBarSeries>
            <c15:filteredBarSeries>
              <c15:ser>
                <c:idx val="4"/>
                <c:order val="4"/>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PT"/>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Folha1!$A$26:$A$31</c15:sqref>
                        </c15:formulaRef>
                      </c:ext>
                    </c:extLst>
                    <c:strCache>
                      <c:ptCount val="6"/>
                      <c:pt idx="0">
                        <c:v>Fiquei a conhecer o enxoval, porque não conhecia</c:v>
                      </c:pt>
                      <c:pt idx="1">
                        <c:v>Fiquei a conhecer as tradições que passam de geração em geração</c:v>
                      </c:pt>
                      <c:pt idx="2">
                        <c:v>Fiquei a saber como eram feitos os enxovais</c:v>
                      </c:pt>
                      <c:pt idx="3">
                        <c:v>Fiquei a saber com que materiais eram feitos</c:v>
                      </c:pt>
                      <c:pt idx="4">
                        <c:v>Fiquei a saber que se faziam enxovais com linho</c:v>
                      </c:pt>
                      <c:pt idx="5">
                        <c:v>Fiquei a saber que as raparigas davam muita importância ao enxoval</c:v>
                      </c:pt>
                    </c:strCache>
                  </c:strRef>
                </c:cat>
                <c:val>
                  <c:numRef>
                    <c:extLst xmlns:c15="http://schemas.microsoft.com/office/drawing/2012/chart">
                      <c:ext xmlns:c15="http://schemas.microsoft.com/office/drawing/2012/chart" uri="{02D57815-91ED-43cb-92C2-25804820EDAC}">
                        <c15:formulaRef>
                          <c15:sqref>Folha1!$F$26:$F$31</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5-C102-4D66-9F27-103505F7F185}"/>
                  </c:ext>
                </c:extLst>
              </c15:ser>
            </c15:filteredBarSeries>
          </c:ext>
        </c:extLst>
      </c:barChart>
      <c:catAx>
        <c:axId val="54157529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pt-PT"/>
          </a:p>
        </c:txPr>
        <c:crossAx val="541579888"/>
        <c:crosses val="autoZero"/>
        <c:auto val="1"/>
        <c:lblAlgn val="ctr"/>
        <c:lblOffset val="100"/>
        <c:noMultiLvlLbl val="0"/>
      </c:catAx>
      <c:valAx>
        <c:axId val="541579888"/>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pt-PT"/>
          </a:p>
        </c:txPr>
        <c:crossAx val="54157529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P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pt-PT"/>
              <a:t>Que dificuldades tiveste?</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pt-PT"/>
        </a:p>
      </c:txPr>
    </c:title>
    <c:autoTitleDeleted val="0"/>
    <c:plotArea>
      <c:layout/>
      <c:barChart>
        <c:barDir val="bar"/>
        <c:grouping val="clustered"/>
        <c:varyColors val="0"/>
        <c:ser>
          <c:idx val="2"/>
          <c:order val="2"/>
          <c:spPr>
            <a:solidFill>
              <a:schemeClr val="accent6"/>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P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Folha1!$A$45:$A$49</c:f>
              <c:strCache>
                <c:ptCount val="5"/>
                <c:pt idx="0">
                  <c:v>Nenhuma</c:v>
                </c:pt>
                <c:pt idx="1">
                  <c:v>Dificuldades de tempo</c:v>
                </c:pt>
                <c:pt idx="2">
                  <c:v>Bordados com muitos detalhes</c:v>
                </c:pt>
                <c:pt idx="3">
                  <c:v>Dificuldades em desenhar</c:v>
                </c:pt>
                <c:pt idx="4">
                  <c:v>Dificuldade em organizar a informação </c:v>
                </c:pt>
              </c:strCache>
            </c:strRef>
          </c:cat>
          <c:val>
            <c:numRef>
              <c:f>Folha1!$D$45:$D$49</c:f>
              <c:numCache>
                <c:formatCode>General</c:formatCode>
                <c:ptCount val="5"/>
                <c:pt idx="0">
                  <c:v>3</c:v>
                </c:pt>
                <c:pt idx="1">
                  <c:v>9</c:v>
                </c:pt>
                <c:pt idx="2">
                  <c:v>6</c:v>
                </c:pt>
                <c:pt idx="3">
                  <c:v>2</c:v>
                </c:pt>
                <c:pt idx="4">
                  <c:v>4</c:v>
                </c:pt>
              </c:numCache>
            </c:numRef>
          </c:val>
          <c:extLst>
            <c:ext xmlns:c16="http://schemas.microsoft.com/office/drawing/2014/chart" uri="{C3380CC4-5D6E-409C-BE32-E72D297353CC}">
              <c16:uniqueId val="{00000000-282D-4DE8-89BF-A8FAAA3DD422}"/>
            </c:ext>
          </c:extLst>
        </c:ser>
        <c:dLbls>
          <c:dLblPos val="inEnd"/>
          <c:showLegendKey val="0"/>
          <c:showVal val="1"/>
          <c:showCatName val="0"/>
          <c:showSerName val="0"/>
          <c:showPercent val="0"/>
          <c:showBubbleSize val="0"/>
        </c:dLbls>
        <c:gapWidth val="65"/>
        <c:axId val="541569064"/>
        <c:axId val="541570704"/>
        <c:extLst>
          <c:ext xmlns:c15="http://schemas.microsoft.com/office/drawing/2012/chart" uri="{02D57815-91ED-43cb-92C2-25804820EDAC}">
            <c15:filteredBarSeries>
              <c15: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PT"/>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Folha1!$A$45:$A$49</c15:sqref>
                        </c15:formulaRef>
                      </c:ext>
                    </c:extLst>
                    <c:strCache>
                      <c:ptCount val="5"/>
                      <c:pt idx="0">
                        <c:v>Nenhuma</c:v>
                      </c:pt>
                      <c:pt idx="1">
                        <c:v>Dificuldades de tempo</c:v>
                      </c:pt>
                      <c:pt idx="2">
                        <c:v>Bordados com muitos detalhes</c:v>
                      </c:pt>
                      <c:pt idx="3">
                        <c:v>Dificuldades em desenhar</c:v>
                      </c:pt>
                      <c:pt idx="4">
                        <c:v>Dificuldade em organizar a informação </c:v>
                      </c:pt>
                    </c:strCache>
                  </c:strRef>
                </c:cat>
                <c:val>
                  <c:numRef>
                    <c:extLst>
                      <c:ext uri="{02D57815-91ED-43cb-92C2-25804820EDAC}">
                        <c15:formulaRef>
                          <c15:sqref>Folha1!$B$45:$B$49</c15:sqref>
                        </c15:formulaRef>
                      </c:ext>
                    </c:extLst>
                    <c:numCache>
                      <c:formatCode>General</c:formatCode>
                      <c:ptCount val="5"/>
                    </c:numCache>
                  </c:numRef>
                </c:val>
                <c:extLst>
                  <c:ext xmlns:c16="http://schemas.microsoft.com/office/drawing/2014/chart" uri="{C3380CC4-5D6E-409C-BE32-E72D297353CC}">
                    <c16:uniqueId val="{00000001-282D-4DE8-89BF-A8FAAA3DD422}"/>
                  </c:ext>
                </c:extLst>
              </c15:ser>
            </c15:filteredBarSeries>
            <c15:filteredBarSeries>
              <c15:ser>
                <c:idx val="1"/>
                <c:order val="1"/>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PT"/>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Folha1!$A$45:$A$49</c15:sqref>
                        </c15:formulaRef>
                      </c:ext>
                    </c:extLst>
                    <c:strCache>
                      <c:ptCount val="5"/>
                      <c:pt idx="0">
                        <c:v>Nenhuma</c:v>
                      </c:pt>
                      <c:pt idx="1">
                        <c:v>Dificuldades de tempo</c:v>
                      </c:pt>
                      <c:pt idx="2">
                        <c:v>Bordados com muitos detalhes</c:v>
                      </c:pt>
                      <c:pt idx="3">
                        <c:v>Dificuldades em desenhar</c:v>
                      </c:pt>
                      <c:pt idx="4">
                        <c:v>Dificuldade em organizar a informação </c:v>
                      </c:pt>
                    </c:strCache>
                  </c:strRef>
                </c:cat>
                <c:val>
                  <c:numRef>
                    <c:extLst xmlns:c15="http://schemas.microsoft.com/office/drawing/2012/chart">
                      <c:ext xmlns:c15="http://schemas.microsoft.com/office/drawing/2012/chart" uri="{02D57815-91ED-43cb-92C2-25804820EDAC}">
                        <c15:formulaRef>
                          <c15:sqref>Folha1!$C$45:$C$49</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2-282D-4DE8-89BF-A8FAAA3DD422}"/>
                  </c:ext>
                </c:extLst>
              </c15:ser>
            </c15:filteredBarSeries>
          </c:ext>
        </c:extLst>
      </c:barChart>
      <c:catAx>
        <c:axId val="54156906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pt-PT"/>
          </a:p>
        </c:txPr>
        <c:crossAx val="541570704"/>
        <c:crosses val="autoZero"/>
        <c:auto val="1"/>
        <c:lblAlgn val="ctr"/>
        <c:lblOffset val="100"/>
        <c:noMultiLvlLbl val="0"/>
      </c:catAx>
      <c:valAx>
        <c:axId val="54157070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pt-PT"/>
          </a:p>
        </c:txPr>
        <c:crossAx val="54156906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P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pt-PT"/>
              <a:t>O que mais gostarias de aprender sobre este assunto?</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pt-PT"/>
        </a:p>
      </c:txPr>
    </c:title>
    <c:autoTitleDeleted val="0"/>
    <c:plotArea>
      <c:layout/>
      <c:barChart>
        <c:barDir val="bar"/>
        <c:grouping val="clustered"/>
        <c:varyColors val="0"/>
        <c:ser>
          <c:idx val="4"/>
          <c:order val="4"/>
          <c:spPr>
            <a:solidFill>
              <a:schemeClr val="accent6"/>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PT"/>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Folha1!$A$62:$A$67</c:f>
              <c:strCache>
                <c:ptCount val="6"/>
                <c:pt idx="0">
                  <c:v>Gostaria de aprender a fazer o meu enxoval</c:v>
                </c:pt>
                <c:pt idx="1">
                  <c:v>Conhecer a evolução histórica dos enxovais</c:v>
                </c:pt>
                <c:pt idx="2">
                  <c:v>Gostaria de aprender a bordar</c:v>
                </c:pt>
                <c:pt idx="3">
                  <c:v>Gostaria de saber costurar</c:v>
                </c:pt>
                <c:pt idx="4">
                  <c:v>Mais nada</c:v>
                </c:pt>
                <c:pt idx="5">
                  <c:v>Gostaria de ver recriada essa época </c:v>
                </c:pt>
              </c:strCache>
            </c:strRef>
          </c:cat>
          <c:val>
            <c:numRef>
              <c:f>Folha1!$F$62:$F$67</c:f>
              <c:numCache>
                <c:formatCode>General</c:formatCode>
                <c:ptCount val="6"/>
                <c:pt idx="0">
                  <c:v>2</c:v>
                </c:pt>
                <c:pt idx="1">
                  <c:v>2</c:v>
                </c:pt>
                <c:pt idx="2">
                  <c:v>4</c:v>
                </c:pt>
                <c:pt idx="3">
                  <c:v>2</c:v>
                </c:pt>
                <c:pt idx="4">
                  <c:v>10</c:v>
                </c:pt>
                <c:pt idx="5">
                  <c:v>2</c:v>
                </c:pt>
              </c:numCache>
            </c:numRef>
          </c:val>
          <c:extLst>
            <c:ext xmlns:c16="http://schemas.microsoft.com/office/drawing/2014/chart" uri="{C3380CC4-5D6E-409C-BE32-E72D297353CC}">
              <c16:uniqueId val="{00000000-EB30-4637-8DEF-3A1C5D6680ED}"/>
            </c:ext>
          </c:extLst>
        </c:ser>
        <c:dLbls>
          <c:dLblPos val="inEnd"/>
          <c:showLegendKey val="0"/>
          <c:showVal val="1"/>
          <c:showCatName val="0"/>
          <c:showSerName val="0"/>
          <c:showPercent val="0"/>
          <c:showBubbleSize val="0"/>
        </c:dLbls>
        <c:gapWidth val="65"/>
        <c:axId val="546320280"/>
        <c:axId val="546322576"/>
        <c:extLst>
          <c:ext xmlns:c15="http://schemas.microsoft.com/office/drawing/2012/chart" uri="{02D57815-91ED-43cb-92C2-25804820EDAC}">
            <c15:filteredBarSeries>
              <c15: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PT"/>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Folha1!$A$62:$A$67</c15:sqref>
                        </c15:formulaRef>
                      </c:ext>
                    </c:extLst>
                    <c:strCache>
                      <c:ptCount val="6"/>
                      <c:pt idx="0">
                        <c:v>Gostaria de aprender a fazer o meu enxoval</c:v>
                      </c:pt>
                      <c:pt idx="1">
                        <c:v>Conhecer a evolução histórica dos enxovais</c:v>
                      </c:pt>
                      <c:pt idx="2">
                        <c:v>Gostaria de aprender a bordar</c:v>
                      </c:pt>
                      <c:pt idx="3">
                        <c:v>Gostaria de saber costurar</c:v>
                      </c:pt>
                      <c:pt idx="4">
                        <c:v>Mais nada</c:v>
                      </c:pt>
                      <c:pt idx="5">
                        <c:v>Gostaria de ver recriada essa época </c:v>
                      </c:pt>
                    </c:strCache>
                  </c:strRef>
                </c:cat>
                <c:val>
                  <c:numRef>
                    <c:extLst>
                      <c:ext uri="{02D57815-91ED-43cb-92C2-25804820EDAC}">
                        <c15:formulaRef>
                          <c15:sqref>Folha1!$B$62:$B$67</c15:sqref>
                        </c15:formulaRef>
                      </c:ext>
                    </c:extLst>
                    <c:numCache>
                      <c:formatCode>General</c:formatCode>
                      <c:ptCount val="6"/>
                    </c:numCache>
                  </c:numRef>
                </c:val>
                <c:extLst>
                  <c:ext xmlns:c16="http://schemas.microsoft.com/office/drawing/2014/chart" uri="{C3380CC4-5D6E-409C-BE32-E72D297353CC}">
                    <c16:uniqueId val="{00000001-EB30-4637-8DEF-3A1C5D6680ED}"/>
                  </c:ext>
                </c:extLst>
              </c15:ser>
            </c15:filteredBarSeries>
            <c15:filteredBarSeries>
              <c15:ser>
                <c:idx val="1"/>
                <c:order val="1"/>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PT"/>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Folha1!$A$62:$A$67</c15:sqref>
                        </c15:formulaRef>
                      </c:ext>
                    </c:extLst>
                    <c:strCache>
                      <c:ptCount val="6"/>
                      <c:pt idx="0">
                        <c:v>Gostaria de aprender a fazer o meu enxoval</c:v>
                      </c:pt>
                      <c:pt idx="1">
                        <c:v>Conhecer a evolução histórica dos enxovais</c:v>
                      </c:pt>
                      <c:pt idx="2">
                        <c:v>Gostaria de aprender a bordar</c:v>
                      </c:pt>
                      <c:pt idx="3">
                        <c:v>Gostaria de saber costurar</c:v>
                      </c:pt>
                      <c:pt idx="4">
                        <c:v>Mais nada</c:v>
                      </c:pt>
                      <c:pt idx="5">
                        <c:v>Gostaria de ver recriada essa época </c:v>
                      </c:pt>
                    </c:strCache>
                  </c:strRef>
                </c:cat>
                <c:val>
                  <c:numRef>
                    <c:extLst xmlns:c15="http://schemas.microsoft.com/office/drawing/2012/chart">
                      <c:ext xmlns:c15="http://schemas.microsoft.com/office/drawing/2012/chart" uri="{02D57815-91ED-43cb-92C2-25804820EDAC}">
                        <c15:formulaRef>
                          <c15:sqref>Folha1!$C$62:$C$67</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2-EB30-4637-8DEF-3A1C5D6680ED}"/>
                  </c:ext>
                </c:extLst>
              </c15:ser>
            </c15:filteredBarSeries>
            <c15:filteredBarSeries>
              <c15:ser>
                <c:idx val="2"/>
                <c:order val="2"/>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PT"/>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Folha1!$A$62:$A$67</c15:sqref>
                        </c15:formulaRef>
                      </c:ext>
                    </c:extLst>
                    <c:strCache>
                      <c:ptCount val="6"/>
                      <c:pt idx="0">
                        <c:v>Gostaria de aprender a fazer o meu enxoval</c:v>
                      </c:pt>
                      <c:pt idx="1">
                        <c:v>Conhecer a evolução histórica dos enxovais</c:v>
                      </c:pt>
                      <c:pt idx="2">
                        <c:v>Gostaria de aprender a bordar</c:v>
                      </c:pt>
                      <c:pt idx="3">
                        <c:v>Gostaria de saber costurar</c:v>
                      </c:pt>
                      <c:pt idx="4">
                        <c:v>Mais nada</c:v>
                      </c:pt>
                      <c:pt idx="5">
                        <c:v>Gostaria de ver recriada essa época </c:v>
                      </c:pt>
                    </c:strCache>
                  </c:strRef>
                </c:cat>
                <c:val>
                  <c:numRef>
                    <c:extLst xmlns:c15="http://schemas.microsoft.com/office/drawing/2012/chart">
                      <c:ext xmlns:c15="http://schemas.microsoft.com/office/drawing/2012/chart" uri="{02D57815-91ED-43cb-92C2-25804820EDAC}">
                        <c15:formulaRef>
                          <c15:sqref>Folha1!$D$62:$D$67</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3-EB30-4637-8DEF-3A1C5D6680ED}"/>
                  </c:ext>
                </c:extLst>
              </c15:ser>
            </c15:filteredBarSeries>
            <c15:filteredBarSeries>
              <c15:ser>
                <c:idx val="3"/>
                <c:order val="3"/>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PT"/>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Folha1!$A$62:$A$67</c15:sqref>
                        </c15:formulaRef>
                      </c:ext>
                    </c:extLst>
                    <c:strCache>
                      <c:ptCount val="6"/>
                      <c:pt idx="0">
                        <c:v>Gostaria de aprender a fazer o meu enxoval</c:v>
                      </c:pt>
                      <c:pt idx="1">
                        <c:v>Conhecer a evolução histórica dos enxovais</c:v>
                      </c:pt>
                      <c:pt idx="2">
                        <c:v>Gostaria de aprender a bordar</c:v>
                      </c:pt>
                      <c:pt idx="3">
                        <c:v>Gostaria de saber costurar</c:v>
                      </c:pt>
                      <c:pt idx="4">
                        <c:v>Mais nada</c:v>
                      </c:pt>
                      <c:pt idx="5">
                        <c:v>Gostaria de ver recriada essa época </c:v>
                      </c:pt>
                    </c:strCache>
                  </c:strRef>
                </c:cat>
                <c:val>
                  <c:numRef>
                    <c:extLst xmlns:c15="http://schemas.microsoft.com/office/drawing/2012/chart">
                      <c:ext xmlns:c15="http://schemas.microsoft.com/office/drawing/2012/chart" uri="{02D57815-91ED-43cb-92C2-25804820EDAC}">
                        <c15:formulaRef>
                          <c15:sqref>Folha1!$E$62:$E$67</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4-EB30-4637-8DEF-3A1C5D6680ED}"/>
                  </c:ext>
                </c:extLst>
              </c15:ser>
            </c15:filteredBarSeries>
          </c:ext>
        </c:extLst>
      </c:barChart>
      <c:catAx>
        <c:axId val="54632028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pt-PT"/>
          </a:p>
        </c:txPr>
        <c:crossAx val="546322576"/>
        <c:crosses val="autoZero"/>
        <c:auto val="1"/>
        <c:lblAlgn val="ctr"/>
        <c:lblOffset val="100"/>
        <c:noMultiLvlLbl val="0"/>
      </c:catAx>
      <c:valAx>
        <c:axId val="54632257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pt-PT"/>
          </a:p>
        </c:txPr>
        <c:crossAx val="54632028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PT"/>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pt-PT"/>
              <a:t>Clique para editar o estilo de título do Modelo Global</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7/13/2021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7/13/2021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7/13/2021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7/13/2021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7/13/2021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7/13/2021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t-PT"/>
              <a:t>Clique para editar o estilo de título do Modelo Global</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DA16AA21-1863-4931-97CB-99D0A168701B}" type="datetimeFigureOut">
              <a:rPr lang="en-US" dirty="0"/>
              <a:t>7/13/2021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3772C379-9A7C-4C87-A116-CBE9F58B04C5}" type="datetimeFigureOut">
              <a:rPr lang="en-US" dirty="0"/>
              <a:t>7/13/2021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7/13/2021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m 4" descr="Uma imagem com texto&#10;&#10;Descrição gerada automaticamente">
            <a:extLst>
              <a:ext uri="{FF2B5EF4-FFF2-40B4-BE49-F238E27FC236}">
                <a16:creationId xmlns:a16="http://schemas.microsoft.com/office/drawing/2014/main" id="{EF08710B-BECB-446A-8D42-9F44D2681227}"/>
              </a:ext>
            </a:extLst>
          </p:cNvPr>
          <p:cNvPicPr>
            <a:picLocks noChangeAspect="1"/>
          </p:cNvPicPr>
          <p:nvPr/>
        </p:nvPicPr>
        <p:blipFill rotWithShape="1">
          <a:blip r:embed="rId2"/>
          <a:srcRect t="10649" b="14351"/>
          <a:stretch/>
        </p:blipFill>
        <p:spPr>
          <a:xfrm>
            <a:off x="-1" y="10"/>
            <a:ext cx="12191999" cy="6857990"/>
          </a:xfrm>
          <a:prstGeom prst="rect">
            <a:avLst/>
          </a:prstGeom>
        </p:spPr>
      </p:pic>
      <p:sp>
        <p:nvSpPr>
          <p:cNvPr id="18" name="Rectangle 9">
            <a:extLst>
              <a:ext uri="{FF2B5EF4-FFF2-40B4-BE49-F238E27FC236}">
                <a16:creationId xmlns:a16="http://schemas.microsoft.com/office/drawing/2014/main" id="{CD60390C-0E4C-4682-8246-AFA2E49856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1">
            <a:extLst>
              <a:ext uri="{FF2B5EF4-FFF2-40B4-BE49-F238E27FC236}">
                <a16:creationId xmlns:a16="http://schemas.microsoft.com/office/drawing/2014/main" id="{CEBA87F4-FB8A-4D91-B3F3-DFA78E0CC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3">
              <a:alphaModFix amt="9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4FB102E2-5255-40E8-AB12-583D1D01BA21}"/>
              </a:ext>
            </a:extLst>
          </p:cNvPr>
          <p:cNvSpPr>
            <a:spLocks noGrp="1"/>
          </p:cNvSpPr>
          <p:nvPr>
            <p:ph type="ctrTitle"/>
          </p:nvPr>
        </p:nvSpPr>
        <p:spPr>
          <a:xfrm>
            <a:off x="1173480" y="4277802"/>
            <a:ext cx="6022449" cy="1622451"/>
          </a:xfrm>
        </p:spPr>
        <p:txBody>
          <a:bodyPr>
            <a:normAutofit/>
          </a:bodyPr>
          <a:lstStyle/>
          <a:p>
            <a:pPr algn="r"/>
            <a:r>
              <a:rPr lang="pt-PT" sz="4700"/>
              <a:t>Tratamento dos dados da ficha de metacognição</a:t>
            </a:r>
          </a:p>
        </p:txBody>
      </p:sp>
      <p:sp>
        <p:nvSpPr>
          <p:cNvPr id="20" name="Rectangle 13">
            <a:extLst>
              <a:ext uri="{FF2B5EF4-FFF2-40B4-BE49-F238E27FC236}">
                <a16:creationId xmlns:a16="http://schemas.microsoft.com/office/drawing/2014/main" id="{D012A90F-45C2-4C9B-BAF6-9CE1F546C7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90646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CFFB95F-D901-4937-8084-8A7BAA84FA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60F473BD-3FD3-4548-A8F5-11D3C9CB88B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0" name="Oval 29">
              <a:extLst>
                <a:ext uri="{FF2B5EF4-FFF2-40B4-BE49-F238E27FC236}">
                  <a16:creationId xmlns:a16="http://schemas.microsoft.com/office/drawing/2014/main" id="{691E02ED-3E2E-4396-B6DE-5F93F2F111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Oval 30">
              <a:extLst>
                <a:ext uri="{FF2B5EF4-FFF2-40B4-BE49-F238E27FC236}">
                  <a16:creationId xmlns:a16="http://schemas.microsoft.com/office/drawing/2014/main" id="{28F088F5-B4E7-43B9-88F4-8667026E4B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6" name="Marcador de Posição de Conteúdo 5">
            <a:extLst>
              <a:ext uri="{FF2B5EF4-FFF2-40B4-BE49-F238E27FC236}">
                <a16:creationId xmlns:a16="http://schemas.microsoft.com/office/drawing/2014/main" id="{23ECA168-BEE9-4330-8A54-453AEC2D78FF}"/>
              </a:ext>
            </a:extLst>
          </p:cNvPr>
          <p:cNvGraphicFramePr>
            <a:graphicFrameLocks noGrp="1"/>
          </p:cNvGraphicFramePr>
          <p:nvPr>
            <p:ph idx="1"/>
            <p:extLst>
              <p:ext uri="{D42A27DB-BD31-4B8C-83A1-F6EECF244321}">
                <p14:modId xmlns:p14="http://schemas.microsoft.com/office/powerpoint/2010/main" val="278863614"/>
              </p:ext>
            </p:extLst>
          </p:nvPr>
        </p:nvGraphicFramePr>
        <p:xfrm>
          <a:off x="622300" y="639763"/>
          <a:ext cx="6572250" cy="5588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91294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6">
            <a:extLst>
              <a:ext uri="{FF2B5EF4-FFF2-40B4-BE49-F238E27FC236}">
                <a16:creationId xmlns:a16="http://schemas.microsoft.com/office/drawing/2014/main" id="{9C9664EF-0D74-4781-B4B4-646A93B50B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8">
            <a:extLst>
              <a:ext uri="{FF2B5EF4-FFF2-40B4-BE49-F238E27FC236}">
                <a16:creationId xmlns:a16="http://schemas.microsoft.com/office/drawing/2014/main" id="{854C0CC2-F056-47AD-A361-F33F5EE976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CD560C9F-7A8F-4FBA-BD3A-EB75B62E45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Gráfico 1">
            <a:extLst>
              <a:ext uri="{FF2B5EF4-FFF2-40B4-BE49-F238E27FC236}">
                <a16:creationId xmlns:a16="http://schemas.microsoft.com/office/drawing/2014/main" id="{9CC9FDC9-B82B-42F6-9043-6D2F5ED896AD}"/>
              </a:ext>
            </a:extLst>
          </p:cNvPr>
          <p:cNvGraphicFramePr>
            <a:graphicFrameLocks/>
          </p:cNvGraphicFramePr>
          <p:nvPr>
            <p:extLst>
              <p:ext uri="{D42A27DB-BD31-4B8C-83A1-F6EECF244321}">
                <p14:modId xmlns:p14="http://schemas.microsoft.com/office/powerpoint/2010/main" val="2067103848"/>
              </p:ext>
            </p:extLst>
          </p:nvPr>
        </p:nvGraphicFramePr>
        <p:xfrm>
          <a:off x="804332" y="801792"/>
          <a:ext cx="10577744" cy="52493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9563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Posição da Imagem 4">
            <a:extLst>
              <a:ext uri="{FF2B5EF4-FFF2-40B4-BE49-F238E27FC236}">
                <a16:creationId xmlns:a16="http://schemas.microsoft.com/office/drawing/2014/main" id="{483218B4-E6ED-417C-B324-73CC6A73C6E1}"/>
              </a:ext>
            </a:extLst>
          </p:cNvPr>
          <p:cNvGraphicFramePr>
            <a:graphicFrameLocks noGrp="1"/>
          </p:cNvGraphicFramePr>
          <p:nvPr>
            <p:ph type="pic" idx="1"/>
          </p:nvPr>
        </p:nvGraphicFramePr>
        <p:xfrm>
          <a:off x="0" y="0"/>
          <a:ext cx="8304213"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7711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8ADB94-4F85-45F2-9D19-0931B67B6386}"/>
              </a:ext>
            </a:extLst>
          </p:cNvPr>
          <p:cNvSpPr>
            <a:spLocks noGrp="1"/>
          </p:cNvSpPr>
          <p:nvPr>
            <p:ph type="title"/>
          </p:nvPr>
        </p:nvSpPr>
        <p:spPr>
          <a:xfrm>
            <a:off x="8644344" y="156754"/>
            <a:ext cx="3200400" cy="949235"/>
          </a:xfrm>
        </p:spPr>
        <p:txBody>
          <a:bodyPr>
            <a:normAutofit fontScale="90000"/>
          </a:bodyPr>
          <a:lstStyle/>
          <a:p>
            <a:r>
              <a:rPr lang="pt-PT" b="0" dirty="0"/>
              <a:t>Gostaste deste tipo de trabalho? Porquê?</a:t>
            </a:r>
            <a:r>
              <a:rPr lang="pt-PT" dirty="0"/>
              <a:t> </a:t>
            </a:r>
          </a:p>
        </p:txBody>
      </p:sp>
      <p:sp>
        <p:nvSpPr>
          <p:cNvPr id="4" name="Marcador de Posição do Texto 3">
            <a:extLst>
              <a:ext uri="{FF2B5EF4-FFF2-40B4-BE49-F238E27FC236}">
                <a16:creationId xmlns:a16="http://schemas.microsoft.com/office/drawing/2014/main" id="{BE675944-4528-4BEC-A9EA-DE990236F82E}"/>
              </a:ext>
            </a:extLst>
          </p:cNvPr>
          <p:cNvSpPr>
            <a:spLocks noGrp="1"/>
          </p:cNvSpPr>
          <p:nvPr>
            <p:ph type="body" sz="half" idx="2"/>
          </p:nvPr>
        </p:nvSpPr>
        <p:spPr>
          <a:xfrm>
            <a:off x="8549638" y="1210490"/>
            <a:ext cx="3389811" cy="5055327"/>
          </a:xfrm>
        </p:spPr>
        <p:txBody>
          <a:bodyPr>
            <a:normAutofit lnSpcReduction="10000"/>
          </a:bodyPr>
          <a:lstStyle/>
          <a:p>
            <a:pPr algn="just"/>
            <a:r>
              <a:rPr lang="pt-PT" dirty="0"/>
              <a:t>"Adorei, como já referi aprendi algo, que não sabia e que talvez nunca ia saber se não me proporcionassem este trabalho, também o facto de adorar desenhar, então foi ótimo.“ </a:t>
            </a:r>
          </a:p>
          <a:p>
            <a:pPr algn="r"/>
            <a:r>
              <a:rPr lang="pt-PT" sz="1100" dirty="0"/>
              <a:t>Ana</a:t>
            </a:r>
          </a:p>
          <a:p>
            <a:pPr algn="just"/>
            <a:r>
              <a:rPr lang="pt-PT" dirty="0"/>
              <a:t>"Sim, porque fez-me perceber que muitos enxovais, peças caraterísticas, podem contar histórias de famílias através de objetos que se tornam intemporais ao longo das épocas, apesar de todos os avanços. Para mim, um enxoval é uma história contada através das várias peças que compõem o enxoval“</a:t>
            </a:r>
          </a:p>
          <a:p>
            <a:pPr algn="r"/>
            <a:r>
              <a:rPr lang="pt-PT" sz="1200" dirty="0"/>
              <a:t>Mafalda</a:t>
            </a:r>
          </a:p>
          <a:p>
            <a:pPr algn="just"/>
            <a:r>
              <a:rPr lang="pt-PT" dirty="0"/>
              <a:t>Eu gosto deste tipo de trabalho, uma vez que posso reter conhecimentos sobre alguns tradições do passado como é o caso dos enxovais. Além disto, pude saber com que materiais se faziam os enxovais“</a:t>
            </a:r>
          </a:p>
          <a:p>
            <a:pPr algn="r"/>
            <a:r>
              <a:rPr lang="pt-PT" sz="1200" dirty="0"/>
              <a:t>Matilde</a:t>
            </a:r>
          </a:p>
        </p:txBody>
      </p:sp>
      <p:graphicFrame>
        <p:nvGraphicFramePr>
          <p:cNvPr id="5" name="Marcador de Posição da Imagem 4">
            <a:extLst>
              <a:ext uri="{FF2B5EF4-FFF2-40B4-BE49-F238E27FC236}">
                <a16:creationId xmlns:a16="http://schemas.microsoft.com/office/drawing/2014/main" id="{9B67F743-2F57-47DD-9A72-2A19C4121143}"/>
              </a:ext>
            </a:extLst>
          </p:cNvPr>
          <p:cNvGraphicFramePr>
            <a:graphicFrameLocks noGrp="1"/>
          </p:cNvGraphicFramePr>
          <p:nvPr>
            <p:ph type="pic" idx="1"/>
          </p:nvPr>
        </p:nvGraphicFramePr>
        <p:xfrm>
          <a:off x="0" y="0"/>
          <a:ext cx="8304213"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568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Uma imagem com texto&#10;&#10;Descrição gerada automaticamente">
            <a:extLst>
              <a:ext uri="{FF2B5EF4-FFF2-40B4-BE49-F238E27FC236}">
                <a16:creationId xmlns:a16="http://schemas.microsoft.com/office/drawing/2014/main" id="{88FCC3E3-2C7D-4A35-8693-C2B314755C58}"/>
              </a:ext>
            </a:extLst>
          </p:cNvPr>
          <p:cNvPicPr>
            <a:picLocks noChangeAspect="1"/>
          </p:cNvPicPr>
          <p:nvPr/>
        </p:nvPicPr>
        <p:blipFill>
          <a:blip r:embed="rId2"/>
          <a:stretch>
            <a:fillRect/>
          </a:stretch>
        </p:blipFill>
        <p:spPr>
          <a:xfrm>
            <a:off x="8188656" y="270863"/>
            <a:ext cx="3435077" cy="1859764"/>
          </a:xfrm>
          <a:prstGeom prst="rect">
            <a:avLst/>
          </a:prstGeom>
        </p:spPr>
      </p:pic>
      <p:sp>
        <p:nvSpPr>
          <p:cNvPr id="4" name="Marcador de Posição de Conteúdo 2">
            <a:extLst>
              <a:ext uri="{FF2B5EF4-FFF2-40B4-BE49-F238E27FC236}">
                <a16:creationId xmlns:a16="http://schemas.microsoft.com/office/drawing/2014/main" id="{0BB427FD-8663-44EF-8055-287407A82122}"/>
              </a:ext>
            </a:extLst>
          </p:cNvPr>
          <p:cNvSpPr txBox="1">
            <a:spLocks/>
          </p:cNvSpPr>
          <p:nvPr/>
        </p:nvSpPr>
        <p:spPr>
          <a:xfrm>
            <a:off x="999537" y="1200745"/>
            <a:ext cx="8194765" cy="4937760"/>
          </a:xfrm>
          <a:prstGeom prst="rect">
            <a:avLst/>
          </a:prstGeom>
        </p:spPr>
        <p:txBody>
          <a:bodyPr vert="horz" lIns="91440" tIns="45720" rIns="91440" bIns="45720" rtlCol="0">
            <a:normAutofit lnSpcReduction="10000"/>
          </a:bodyPr>
          <a:lstStyle>
            <a:lvl1pPr marL="0" indent="0" algn="l" defTabSz="914400" rtl="0" eaLnBrk="1" latinLnBrk="0" hangingPunct="1">
              <a:lnSpc>
                <a:spcPct val="11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pt-PT" b="1" dirty="0">
                <a:solidFill>
                  <a:schemeClr val="tx1"/>
                </a:solidFill>
              </a:rPr>
              <a:t>INTERVENIENTES</a:t>
            </a:r>
          </a:p>
          <a:p>
            <a:pPr marL="285750" indent="-285750">
              <a:buFont typeface="Arial" panose="020B0604020202020204" pitchFamily="34" charset="0"/>
              <a:buChar char="•"/>
            </a:pPr>
            <a:r>
              <a:rPr lang="pt-PT" sz="1800" b="1" dirty="0">
                <a:solidFill>
                  <a:schemeClr val="tx1"/>
                </a:solidFill>
              </a:rPr>
              <a:t>7ºA e C e 8ºC</a:t>
            </a:r>
          </a:p>
          <a:p>
            <a:pPr marL="285750" indent="-285750">
              <a:buFont typeface="Arial" panose="020B0604020202020204" pitchFamily="34" charset="0"/>
              <a:buChar char="•"/>
            </a:pPr>
            <a:r>
              <a:rPr lang="pt-PT" sz="1800" b="1" dirty="0">
                <a:solidFill>
                  <a:schemeClr val="tx1"/>
                </a:solidFill>
              </a:rPr>
              <a:t>9ºf</a:t>
            </a:r>
          </a:p>
          <a:p>
            <a:pPr marL="285750" indent="-285750">
              <a:buFont typeface="Arial" panose="020B0604020202020204" pitchFamily="34" charset="0"/>
              <a:buChar char="•"/>
            </a:pPr>
            <a:r>
              <a:rPr lang="pt-PT" sz="1800" b="1" dirty="0">
                <a:solidFill>
                  <a:schemeClr val="tx1"/>
                </a:solidFill>
              </a:rPr>
              <a:t>NS R</a:t>
            </a:r>
          </a:p>
          <a:p>
            <a:pPr marL="285750" indent="-285750">
              <a:buFont typeface="Arial" panose="020B0604020202020204" pitchFamily="34" charset="0"/>
              <a:buChar char="•"/>
            </a:pPr>
            <a:endParaRPr lang="pt-PT" sz="1800" b="1" dirty="0">
              <a:solidFill>
                <a:schemeClr val="tx1"/>
              </a:solidFill>
            </a:endParaRPr>
          </a:p>
          <a:p>
            <a:r>
              <a:rPr lang="pt-PT" b="1" dirty="0" smtClean="0">
                <a:solidFill>
                  <a:schemeClr val="tx1"/>
                </a:solidFill>
              </a:rPr>
              <a:t>Os professores:</a:t>
            </a:r>
            <a:endParaRPr lang="pt-PT" b="1" dirty="0">
              <a:solidFill>
                <a:schemeClr val="tx1"/>
              </a:solidFill>
            </a:endParaRPr>
          </a:p>
          <a:p>
            <a:r>
              <a:rPr lang="pt-PT" sz="1800" b="1" dirty="0">
                <a:solidFill>
                  <a:schemeClr val="tx1"/>
                </a:solidFill>
              </a:rPr>
              <a:t>Cármen Marinho Simões do Carmo</a:t>
            </a:r>
          </a:p>
          <a:p>
            <a:r>
              <a:rPr lang="pt-PT" sz="1800" b="1" dirty="0">
                <a:solidFill>
                  <a:schemeClr val="tx1"/>
                </a:solidFill>
              </a:rPr>
              <a:t>Hermenegildo Fortunato Guimarães Almeida</a:t>
            </a:r>
          </a:p>
          <a:p>
            <a:r>
              <a:rPr lang="pt-PT" sz="1800" b="1" dirty="0">
                <a:solidFill>
                  <a:schemeClr val="tx1"/>
                </a:solidFill>
              </a:rPr>
              <a:t>Rosa Maria Alves Gomes</a:t>
            </a:r>
          </a:p>
          <a:p>
            <a:pPr marL="285750" indent="-285750">
              <a:buFont typeface="Arial" panose="020B0604020202020204" pitchFamily="34" charset="0"/>
              <a:buChar char="•"/>
            </a:pPr>
            <a:endParaRPr lang="pt-PT" sz="1800" b="1" dirty="0" smtClean="0"/>
          </a:p>
          <a:p>
            <a:r>
              <a:rPr lang="pt-PT" sz="1800" b="1" dirty="0" smtClean="0">
                <a:solidFill>
                  <a:schemeClr val="tx1"/>
                </a:solidFill>
              </a:rPr>
              <a:t>Ano letivo 2020/2021</a:t>
            </a:r>
            <a:endParaRPr lang="pt-PT" sz="1800" b="1" dirty="0">
              <a:solidFill>
                <a:schemeClr val="tx1"/>
              </a:solidFill>
            </a:endParaRPr>
          </a:p>
        </p:txBody>
      </p:sp>
    </p:spTree>
    <p:extLst>
      <p:ext uri="{BB962C8B-B14F-4D97-AF65-F5344CB8AC3E}">
        <p14:creationId xmlns:p14="http://schemas.microsoft.com/office/powerpoint/2010/main" val="156045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i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13</TotalTime>
  <Words>206</Words>
  <Application>Microsoft Office PowerPoint</Application>
  <PresentationFormat>Ecrã Panorâmico</PresentationFormat>
  <Paragraphs>23</Paragraphs>
  <Slides>6</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6</vt:i4>
      </vt:variant>
    </vt:vector>
  </HeadingPairs>
  <TitlesOfParts>
    <vt:vector size="13" baseType="lpstr">
      <vt:lpstr>Arial</vt:lpstr>
      <vt:lpstr>Calibri</vt:lpstr>
      <vt:lpstr>Rockwell</vt:lpstr>
      <vt:lpstr>Rockwell Condensed</vt:lpstr>
      <vt:lpstr>Rockwell Extra Bold</vt:lpstr>
      <vt:lpstr>Wingdings</vt:lpstr>
      <vt:lpstr>Tipo de Madeira</vt:lpstr>
      <vt:lpstr>Tratamento dos dados da ficha de metacognição</vt:lpstr>
      <vt:lpstr>Apresentação do PowerPoint</vt:lpstr>
      <vt:lpstr>Apresentação do PowerPoint</vt:lpstr>
      <vt:lpstr>Apresentação do PowerPoint</vt:lpstr>
      <vt:lpstr>Gostaste deste tipo de trabalho? Porquê?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Tratamento dos dados da ficha de metacognição</dc:title>
  <dc:creator>Rosa Maria Alves Gomes</dc:creator>
  <cp:lastModifiedBy>Arminda Ferreira</cp:lastModifiedBy>
  <cp:revision>5</cp:revision>
  <dcterms:created xsi:type="dcterms:W3CDTF">2021-06-10T15:41:35Z</dcterms:created>
  <dcterms:modified xsi:type="dcterms:W3CDTF">2021-07-13T10:05:17Z</dcterms:modified>
</cp:coreProperties>
</file>