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0" r:id="rId3"/>
    <p:sldId id="259" r:id="rId4"/>
    <p:sldId id="27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81" r:id="rId2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43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1D913-081C-4B1D-BAC7-A4F42CBD6E69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30D07-ECA6-437B-BC24-6A3FB1BF963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08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01FC4-D070-45E3-A015-6B8098879CC4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212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10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74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642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82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98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693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24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52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79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412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61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A70D0-ACB0-453E-B9C5-FC42BBDB15AE}" type="datetimeFigureOut">
              <a:rPr lang="pt-PT" smtClean="0"/>
              <a:t>20/05/2020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BAD6E-B699-4892-A0B5-D6EB6440780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217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video_portugal.kmz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data.pt/O+que+sao+NUT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data.pt/O+que+sao+NUT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ordata.pt/Hom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video_portugal.kmz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95534"/>
            <a:ext cx="121759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23028" y="559647"/>
            <a:ext cx="6318554" cy="516137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37" y="6558529"/>
            <a:ext cx="4330560" cy="299471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98179" y="1389156"/>
            <a:ext cx="11793821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pt-PT" sz="3200" b="1" cap="none" spc="50" dirty="0">
                <a:ln w="0"/>
                <a:solidFill>
                  <a:srgbClr val="005C6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urmeGeometricSans4 Bold" panose="020B0800020000000000" pitchFamily="34" charset="0"/>
              </a:rPr>
              <a:t>CONTEXTUALIZAÇÃO</a:t>
            </a:r>
          </a:p>
          <a:p>
            <a:r>
              <a:rPr lang="pt-PT" sz="3200" b="1" spc="50" dirty="0">
                <a:ln w="0"/>
                <a:solidFill>
                  <a:srgbClr val="005C6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urmeGeometricSans4 Bold" panose="020B0800020000000000" pitchFamily="34" charset="0"/>
              </a:rPr>
              <a:t>GEOGRÁFICA</a:t>
            </a:r>
            <a:endParaRPr lang="pt-PT" sz="3200" b="1" cap="none" spc="50" dirty="0">
              <a:ln w="0"/>
              <a:solidFill>
                <a:srgbClr val="005C6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urmeGeometricSans4 Bold" panose="020B0800020000000000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98179" y="4439856"/>
            <a:ext cx="117777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solidFill>
                  <a:srgbClr val="A6C24D"/>
                </a:solidFill>
                <a:latin typeface="HurmeGeometricSans4 Black" panose="020B0A00020000000000" pitchFamily="34" charset="0"/>
              </a:rPr>
              <a:t>“</a:t>
            </a:r>
            <a:r>
              <a:rPr lang="pt-PT" sz="3200" b="1" dirty="0">
                <a:solidFill>
                  <a:srgbClr val="005C6C"/>
                </a:solidFill>
                <a:latin typeface="HurmeGeometricSans4 Black" panose="020B0A00020000000000" pitchFamily="34" charset="0"/>
              </a:rPr>
              <a:t>De</a:t>
            </a:r>
            <a:r>
              <a:rPr lang="pt-PT" sz="3200" b="1" dirty="0">
                <a:solidFill>
                  <a:srgbClr val="A6C24D"/>
                </a:solidFill>
                <a:latin typeface="HurmeGeometricSans4 Black" panose="020B0A00020000000000" pitchFamily="34" charset="0"/>
              </a:rPr>
              <a:t> </a:t>
            </a:r>
            <a:r>
              <a:rPr lang="pt-PT" sz="4000" b="1" dirty="0">
                <a:solidFill>
                  <a:srgbClr val="0092A0"/>
                </a:solidFill>
                <a:latin typeface="HurmeGeometricSans4 Black" panose="020B0A00020000000000" pitchFamily="34" charset="0"/>
              </a:rPr>
              <a:t>FAMALICÃO</a:t>
            </a:r>
          </a:p>
          <a:p>
            <a:r>
              <a:rPr lang="pt-PT" sz="4000" b="1" dirty="0">
                <a:solidFill>
                  <a:srgbClr val="A6C24D"/>
                </a:solidFill>
                <a:latin typeface="HurmeGeometricSans4 Black" panose="020B0A00020000000000" pitchFamily="34" charset="0"/>
              </a:rPr>
              <a:t> </a:t>
            </a:r>
            <a:r>
              <a:rPr lang="pt-PT" sz="3200" b="1" dirty="0">
                <a:solidFill>
                  <a:schemeClr val="bg1">
                    <a:lumMod val="50000"/>
                  </a:schemeClr>
                </a:solidFill>
                <a:latin typeface="HurmeGeometricSans4 Black" panose="020B0A00020000000000" pitchFamily="34" charset="0"/>
              </a:rPr>
              <a:t>para </a:t>
            </a:r>
            <a:r>
              <a:rPr lang="pt-PT" sz="3200" b="1" dirty="0">
                <a:solidFill>
                  <a:srgbClr val="A6C24D"/>
                </a:solidFill>
                <a:latin typeface="HurmeGeometricSans4 Black" panose="020B0A00020000000000" pitchFamily="34" charset="0"/>
              </a:rPr>
              <a:t>o</a:t>
            </a:r>
            <a:r>
              <a:rPr lang="pt-PT" sz="3200" b="1" dirty="0">
                <a:latin typeface="HurmeGeometricSans4 Black" panose="020B0A00020000000000" pitchFamily="34" charset="0"/>
              </a:rPr>
              <a:t> </a:t>
            </a:r>
            <a:r>
              <a:rPr lang="pt-PT" sz="4000" b="1" dirty="0">
                <a:solidFill>
                  <a:srgbClr val="A6C24D"/>
                </a:solidFill>
                <a:latin typeface="HurmeGeometricSans4 Black" panose="020B0A00020000000000" pitchFamily="34" charset="0"/>
              </a:rPr>
              <a:t>Mundo</a:t>
            </a:r>
            <a:r>
              <a:rPr lang="pt-PT" sz="4000" b="1" dirty="0">
                <a:solidFill>
                  <a:srgbClr val="005C6D"/>
                </a:solidFill>
                <a:latin typeface="HurmeGeometricSans4 Black" panose="020B0A00020000000000" pitchFamily="34" charset="0"/>
              </a:rPr>
              <a:t>…”</a:t>
            </a:r>
            <a:endParaRPr lang="pt-PT" sz="4000" dirty="0">
              <a:solidFill>
                <a:srgbClr val="005C6D"/>
              </a:solidFill>
              <a:latin typeface="HurmeGeometricSans4 Black" panose="020B0A00020000000000" pitchFamily="34" charset="0"/>
            </a:endParaRPr>
          </a:p>
          <a:p>
            <a:endParaRPr lang="pt-PT" sz="3600" dirty="0">
              <a:solidFill>
                <a:srgbClr val="A6C24D"/>
              </a:solidFill>
              <a:latin typeface="HurmeGeometricSans4 Black" panose="020B0A0002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33" y="216231"/>
            <a:ext cx="9087359" cy="642553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481084"/>
            <a:ext cx="2290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Explora o concelho de Vila Nova de Famalicão através do Google </a:t>
            </a:r>
            <a:r>
              <a:rPr lang="pt-PT" dirty="0" err="1"/>
              <a:t>Earth</a:t>
            </a:r>
            <a:endParaRPr lang="pt-PT" dirty="0"/>
          </a:p>
        </p:txBody>
      </p:sp>
      <p:pic>
        <p:nvPicPr>
          <p:cNvPr id="2" name="Imagem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53" y="1946266"/>
            <a:ext cx="414564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210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3" y="665714"/>
            <a:ext cx="8757482" cy="619228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14173"/>
            <a:ext cx="12192000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32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Concelho de Vila Nova de Famalicão</a:t>
            </a:r>
          </a:p>
        </p:txBody>
      </p:sp>
    </p:spTree>
    <p:extLst>
      <p:ext uri="{BB962C8B-B14F-4D97-AF65-F5344CB8AC3E}">
        <p14:creationId xmlns:p14="http://schemas.microsoft.com/office/powerpoint/2010/main" val="2801309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272799" y="219442"/>
            <a:ext cx="3394035" cy="258532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Localiza a freguesia onde habitas.</a:t>
            </a:r>
          </a:p>
          <a:p>
            <a:pPr>
              <a:buFontTx/>
              <a:buChar char="-"/>
              <a:defRPr/>
            </a:pPr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Indica o número de freguesias que compõem o concelho de Vila Nova de Famalicão?</a:t>
            </a:r>
          </a:p>
          <a:p>
            <a:pPr>
              <a:buFontTx/>
              <a:buChar char="-"/>
              <a:defRPr/>
            </a:pPr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Identifica os concelhos envolventes ao de  Vila Nova de Famalicão?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4181" r="21616" b="4626"/>
          <a:stretch/>
        </p:blipFill>
        <p:spPr>
          <a:xfrm>
            <a:off x="3902550" y="252571"/>
            <a:ext cx="7384148" cy="630958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1" name="CaixaDeTexto 10"/>
          <p:cNvSpPr txBox="1"/>
          <p:nvPr/>
        </p:nvSpPr>
        <p:spPr>
          <a:xfrm>
            <a:off x="218541" y="4253835"/>
            <a:ext cx="3394034" cy="2308324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</a:rPr>
              <a:t>São 7 os concelhos:</a:t>
            </a:r>
          </a:p>
          <a:p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</a:rPr>
              <a:t>Braga</a:t>
            </a:r>
          </a:p>
          <a:p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</a:rPr>
              <a:t>Guimarães</a:t>
            </a:r>
          </a:p>
          <a:p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</a:rPr>
              <a:t>Santo Tirso</a:t>
            </a:r>
          </a:p>
          <a:p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</a:rPr>
              <a:t>Trofa</a:t>
            </a:r>
          </a:p>
          <a:p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</a:rPr>
              <a:t>Vila do Conde</a:t>
            </a:r>
          </a:p>
          <a:p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</a:rPr>
              <a:t>Póvoa de Varzim </a:t>
            </a:r>
          </a:p>
          <a:p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</a:rPr>
              <a:t>Barcelos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18541" y="3802868"/>
            <a:ext cx="3394034" cy="369332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rial Rounded MT Bold" panose="020F0704030504030204" pitchFamily="34" charset="0"/>
              </a:rPr>
              <a:t>São 34 freguesias</a:t>
            </a:r>
          </a:p>
        </p:txBody>
      </p:sp>
    </p:spTree>
    <p:extLst>
      <p:ext uri="{BB962C8B-B14F-4D97-AF65-F5344CB8AC3E}">
        <p14:creationId xmlns:p14="http://schemas.microsoft.com/office/powerpoint/2010/main" val="21361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1578591" y="5153724"/>
            <a:ext cx="947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Maquete de localização geográfica para exploração do território de Vila Nova de Famalicão</a:t>
            </a:r>
          </a:p>
          <a:p>
            <a:pPr algn="ctr"/>
            <a:r>
              <a:rPr lang="pt-PT" b="1" dirty="0"/>
              <a:t>Casa do Território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776D61"/>
              </a:clrFrom>
              <a:clrTo>
                <a:srgbClr val="776D6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" t="52338" r="11481"/>
          <a:stretch/>
        </p:blipFill>
        <p:spPr>
          <a:xfrm>
            <a:off x="423537" y="395785"/>
            <a:ext cx="11344926" cy="422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8010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FCB544F-DC79-4A31-9F5C-919E5CAC25B3}"/>
              </a:ext>
            </a:extLst>
          </p:cNvPr>
          <p:cNvSpPr/>
          <p:nvPr/>
        </p:nvSpPr>
        <p:spPr>
          <a:xfrm>
            <a:off x="364850" y="800806"/>
            <a:ext cx="6321802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pt-PT" sz="2400" b="1" dirty="0">
                <a:solidFill>
                  <a:schemeClr val="bg1"/>
                </a:solidFill>
              </a:rPr>
              <a:t>Para que se fazem os recenseamentos?</a:t>
            </a:r>
          </a:p>
        </p:txBody>
      </p:sp>
      <p:sp>
        <p:nvSpPr>
          <p:cNvPr id="5" name="Retângulo 1">
            <a:extLst>
              <a:ext uri="{FF2B5EF4-FFF2-40B4-BE49-F238E27FC236}">
                <a16:creationId xmlns:a16="http://schemas.microsoft.com/office/drawing/2014/main" id="{6C8C331F-6E9C-4298-A985-21F2D3D7F7E3}"/>
              </a:ext>
            </a:extLst>
          </p:cNvPr>
          <p:cNvSpPr/>
          <p:nvPr/>
        </p:nvSpPr>
        <p:spPr>
          <a:xfrm>
            <a:off x="364850" y="4167871"/>
            <a:ext cx="632180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PT" sz="2400" dirty="0"/>
              <a:t>Para uniformizar as informações sobre a população, a União Europeia dividiu os territórios dos países-membros em unidades estatísticas (NUTS). </a:t>
            </a:r>
          </a:p>
        </p:txBody>
      </p:sp>
      <p:pic>
        <p:nvPicPr>
          <p:cNvPr id="6" name="Picture 5" descr="Slide_5_cens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37" y="798263"/>
            <a:ext cx="4665526" cy="493926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784658" y="5748452"/>
            <a:ext cx="2262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00" dirty="0"/>
              <a:t>Fonte: http://www.texto.pt/pt/</a:t>
            </a:r>
          </a:p>
        </p:txBody>
      </p:sp>
      <p:sp>
        <p:nvSpPr>
          <p:cNvPr id="8" name="Retângulo 7"/>
          <p:cNvSpPr/>
          <p:nvPr/>
        </p:nvSpPr>
        <p:spPr>
          <a:xfrm>
            <a:off x="364850" y="2207036"/>
            <a:ext cx="632180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PT" sz="2400" dirty="0"/>
              <a:t>Os recenseamentos possibilitam conhecer  diversa informação sobre a população, como a idade, sexo, profissão, instrução…</a:t>
            </a:r>
          </a:p>
        </p:txBody>
      </p:sp>
    </p:spTree>
    <p:extLst>
      <p:ext uri="{BB962C8B-B14F-4D97-AF65-F5344CB8AC3E}">
        <p14:creationId xmlns:p14="http://schemas.microsoft.com/office/powerpoint/2010/main" val="32602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364958" y="659725"/>
            <a:ext cx="11462084" cy="44143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bIns="91440" anchor="ctr" anchorCtr="0">
            <a:normAutofit fontScale="925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Calibri" panose="020F0502020204030204" pitchFamily="34" charset="0"/>
              </a:rPr>
              <a:t>  O que são NUTS? 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anose="020F07040305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64958" y="1312039"/>
            <a:ext cx="11462084" cy="4893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600" dirty="0">
                <a:latin typeface="HurmeGeometricSans4 Regular" panose="020B0500020000000000" pitchFamily="34" charset="0"/>
              </a:rPr>
              <a:t>NUTS é o acrónimo de “Nomenclatura das Unidades Territoriais para Fins Estatísticos”, sistema hierárquico de divisão do território em regiões. Esta nomenclatura foi criada pelo Eurostat no início dos anos 1970, visando a harmonização das estatísticas dos vários países em termos de recolha, compilação e divulgação de estatísticas regionais.</a:t>
            </a:r>
          </a:p>
          <a:p>
            <a:pPr>
              <a:lnSpc>
                <a:spcPct val="150000"/>
              </a:lnSpc>
            </a:pPr>
            <a:endParaRPr lang="pt-PT" sz="1600" dirty="0">
              <a:latin typeface="HurmeGeometricSans4 Regular" panose="020B050002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600" dirty="0">
                <a:latin typeface="HurmeGeometricSans4 Regular" panose="020B0500020000000000" pitchFamily="34" charset="0"/>
              </a:rPr>
              <a:t>A nomenclatura subdivide-se em 3 níveis (NUTS I, NUTS II, NUTS III), definidos de acordo com critérios populacionais, administrativos e geográficos.</a:t>
            </a:r>
          </a:p>
          <a:p>
            <a:pPr>
              <a:lnSpc>
                <a:spcPct val="150000"/>
              </a:lnSpc>
            </a:pPr>
            <a:r>
              <a:rPr lang="pt-PT" sz="1600" dirty="0">
                <a:latin typeface="HurmeGeometricSans4 Regular" panose="020B0500020000000000" pitchFamily="34" charset="0"/>
              </a:rPr>
              <a:t>Em 2015 entrou em vigor uma nova divisão regional em Portugal – NUTS 2013. </a:t>
            </a:r>
          </a:p>
          <a:p>
            <a:pPr>
              <a:lnSpc>
                <a:spcPct val="150000"/>
              </a:lnSpc>
            </a:pPr>
            <a:r>
              <a:rPr lang="pt-PT" sz="1600" dirty="0">
                <a:latin typeface="HurmeGeometricSans4 Regular" panose="020B0500020000000000" pitchFamily="34" charset="0"/>
              </a:rPr>
              <a:t>Em relação à versão anterior – NUTS 2002 –, traduz-se por significativas alterações de número e de composição municipal das NUTS III, as quais passaram de 30 para </a:t>
            </a:r>
            <a:r>
              <a:rPr lang="pt-PT" sz="1600" b="1" dirty="0">
                <a:latin typeface="HurmeGeometricSans4 Regular" panose="020B0500020000000000" pitchFamily="34" charset="0"/>
              </a:rPr>
              <a:t>25 unidades territoriais</a:t>
            </a:r>
            <a:r>
              <a:rPr lang="pt-PT" sz="1600" dirty="0">
                <a:latin typeface="HurmeGeometricSans4 Regular" panose="020B0500020000000000" pitchFamily="34" charset="0"/>
              </a:rPr>
              <a:t>, agora designadas de </a:t>
            </a:r>
            <a:r>
              <a:rPr lang="pt-PT" sz="1600" b="1" dirty="0">
                <a:latin typeface="HurmeGeometricSans4 Regular" panose="020B0500020000000000" pitchFamily="34" charset="0"/>
              </a:rPr>
              <a:t>«unidades administrativas». </a:t>
            </a:r>
            <a:r>
              <a:rPr lang="pt-PT" sz="1600" dirty="0">
                <a:latin typeface="HurmeGeometricSans4 Regular" panose="020B0500020000000000" pitchFamily="34" charset="0"/>
              </a:rPr>
              <a:t>Essas unidades administrativas correspondem às </a:t>
            </a:r>
            <a:r>
              <a:rPr lang="pt-PT" sz="1600" b="1" dirty="0">
                <a:latin typeface="HurmeGeometricSans4 Regular" panose="020B0500020000000000" pitchFamily="34" charset="0"/>
              </a:rPr>
              <a:t>"Entidades Intermunicipais"</a:t>
            </a:r>
            <a:r>
              <a:rPr lang="pt-PT" sz="1600" dirty="0">
                <a:latin typeface="HurmeGeometricSans4 Regular" panose="020B0500020000000000" pitchFamily="34" charset="0"/>
              </a:rPr>
              <a:t>, </a:t>
            </a:r>
            <a:r>
              <a:rPr lang="pt-PT" sz="1600" b="1" dirty="0">
                <a:latin typeface="HurmeGeometricSans4 Regular" panose="020B0500020000000000" pitchFamily="34" charset="0"/>
              </a:rPr>
              <a:t>"Região Autónoma dos Açores"</a:t>
            </a:r>
            <a:r>
              <a:rPr lang="pt-PT" sz="1600" dirty="0">
                <a:latin typeface="HurmeGeometricSans4 Regular" panose="020B0500020000000000" pitchFamily="34" charset="0"/>
              </a:rPr>
              <a:t> e </a:t>
            </a:r>
            <a:r>
              <a:rPr lang="pt-PT" sz="1600" b="1" dirty="0">
                <a:latin typeface="HurmeGeometricSans4 Regular" panose="020B0500020000000000" pitchFamily="34" charset="0"/>
              </a:rPr>
              <a:t>"Região Autónoma da Madeira". </a:t>
            </a:r>
            <a:r>
              <a:rPr lang="pt-PT" sz="1600" dirty="0">
                <a:latin typeface="HurmeGeometricSans4 Regular" panose="020B0500020000000000" pitchFamily="34" charset="0"/>
              </a:rPr>
              <a:t>Quanto às NUTS I e II, esta nova versão de 2013 não implicou alterações, tendo apenas a designação da NUTS II "Lisboa" passado para "Área Metropolitana de Lisboa".</a:t>
            </a:r>
          </a:p>
          <a:p>
            <a:pPr>
              <a:lnSpc>
                <a:spcPct val="150000"/>
              </a:lnSpc>
            </a:pPr>
            <a:r>
              <a:rPr lang="pt-PT" sz="1600" dirty="0">
                <a:latin typeface="HurmeGeometricSans4 Regular" panose="020B0500020000000000" pitchFamily="34" charset="0"/>
              </a:rPr>
              <a:t>Assim, atualmente, os </a:t>
            </a:r>
            <a:r>
              <a:rPr lang="pt-PT" sz="1600" b="1" dirty="0">
                <a:latin typeface="HurmeGeometricSans4 Regular" panose="020B0500020000000000" pitchFamily="34" charset="0"/>
              </a:rPr>
              <a:t>308 municípios </a:t>
            </a:r>
            <a:r>
              <a:rPr lang="pt-PT" sz="1600" dirty="0">
                <a:latin typeface="HurmeGeometricSans4 Regular" panose="020B0500020000000000" pitchFamily="34" charset="0"/>
              </a:rPr>
              <a:t>de Portugal agrupam-se em </a:t>
            </a:r>
            <a:r>
              <a:rPr lang="pt-PT" sz="1600" b="1" dirty="0">
                <a:latin typeface="HurmeGeometricSans4 Regular" panose="020B0500020000000000" pitchFamily="34" charset="0"/>
              </a:rPr>
              <a:t>25 NUTS III, 7 NUTS II e 3 NUTS I.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4958" y="6205686"/>
            <a:ext cx="9689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HurmeGeometricSans4 Regular" panose="020B0500020000000000" pitchFamily="34" charset="0"/>
              </a:rPr>
              <a:t>Fonte: </a:t>
            </a:r>
            <a:r>
              <a:rPr lang="pt-PT" sz="1200" dirty="0">
                <a:latin typeface="HurmeGeometricSans4 Regular" panose="020B0500020000000000" pitchFamily="34" charset="0"/>
                <a:hlinkClick r:id="rId3"/>
              </a:rPr>
              <a:t>https://www.pordata.pt/O+que+sao+NUTS</a:t>
            </a:r>
            <a:r>
              <a:rPr lang="pt-PT" sz="1200" dirty="0">
                <a:latin typeface="HurmeGeometricSans4 Regular" panose="020B0500020000000000" pitchFamily="34" charset="0"/>
              </a:rPr>
              <a:t> (Consultado a 06/02/2020)</a:t>
            </a:r>
          </a:p>
        </p:txBody>
      </p:sp>
    </p:spTree>
    <p:extLst>
      <p:ext uri="{BB962C8B-B14F-4D97-AF65-F5344CB8AC3E}">
        <p14:creationId xmlns:p14="http://schemas.microsoft.com/office/powerpoint/2010/main" val="23728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55322"/>
              </p:ext>
            </p:extLst>
          </p:nvPr>
        </p:nvGraphicFramePr>
        <p:xfrm>
          <a:off x="2236933" y="115960"/>
          <a:ext cx="7718133" cy="6482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711">
                  <a:extLst>
                    <a:ext uri="{9D8B030D-6E8A-4147-A177-3AD203B41FA5}">
                      <a16:colId xmlns:a16="http://schemas.microsoft.com/office/drawing/2014/main" val="3393013452"/>
                    </a:ext>
                  </a:extLst>
                </a:gridCol>
                <a:gridCol w="2572711">
                  <a:extLst>
                    <a:ext uri="{9D8B030D-6E8A-4147-A177-3AD203B41FA5}">
                      <a16:colId xmlns:a16="http://schemas.microsoft.com/office/drawing/2014/main" val="160049533"/>
                    </a:ext>
                  </a:extLst>
                </a:gridCol>
                <a:gridCol w="2572711">
                  <a:extLst>
                    <a:ext uri="{9D8B030D-6E8A-4147-A177-3AD203B41FA5}">
                      <a16:colId xmlns:a16="http://schemas.microsoft.com/office/drawing/2014/main" val="1347568187"/>
                    </a:ext>
                  </a:extLst>
                </a:gridCol>
              </a:tblGrid>
              <a:tr h="244883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NUTS III</a:t>
                      </a:r>
                    </a:p>
                  </a:txBody>
                  <a:tcPr>
                    <a:solidFill>
                      <a:srgbClr val="005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NUTS</a:t>
                      </a:r>
                      <a:r>
                        <a:rPr lang="pt-PT" sz="1400" baseline="0" dirty="0"/>
                        <a:t> II</a:t>
                      </a:r>
                      <a:endParaRPr lang="pt-PT" sz="1400" dirty="0"/>
                    </a:p>
                  </a:txBody>
                  <a:tcPr>
                    <a:solidFill>
                      <a:srgbClr val="005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NUTS I</a:t>
                      </a:r>
                    </a:p>
                  </a:txBody>
                  <a:tcPr>
                    <a:solidFill>
                      <a:srgbClr val="005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31709"/>
                  </a:ext>
                </a:extLst>
              </a:tr>
              <a:tr h="1716420">
                <a:tc>
                  <a:txBody>
                    <a:bodyPr/>
                    <a:lstStyle/>
                    <a:p>
                      <a:r>
                        <a:rPr lang="pt-PT" sz="1400" dirty="0"/>
                        <a:t>Alto Minho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Cávado</a:t>
                      </a:r>
                      <a:br>
                        <a:rPr lang="pt-PT" sz="1400" dirty="0"/>
                      </a:br>
                      <a:r>
                        <a:rPr lang="pt-PT" sz="1600" b="1" dirty="0">
                          <a:solidFill>
                            <a:srgbClr val="99CC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Ave</a:t>
                      </a:r>
                      <a:r>
                        <a:rPr lang="pt-PT" sz="1400" dirty="0"/>
                        <a:t/>
                      </a:r>
                      <a:br>
                        <a:rPr lang="pt-PT" sz="1400" dirty="0"/>
                      </a:br>
                      <a:r>
                        <a:rPr lang="pt-PT" sz="1400" dirty="0"/>
                        <a:t>Área Metropolitana do Porto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Alto Tâmega</a:t>
                      </a:r>
                      <a:br>
                        <a:rPr lang="pt-PT" sz="1400" dirty="0"/>
                      </a:br>
                      <a:r>
                        <a:rPr lang="pt-PT" sz="1400" dirty="0" err="1"/>
                        <a:t>Tâmega</a:t>
                      </a:r>
                      <a:r>
                        <a:rPr lang="pt-PT" sz="1400" dirty="0"/>
                        <a:t> e Sousa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Douro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Terras de Trás-os-Montes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600" b="1" dirty="0">
                        <a:solidFill>
                          <a:srgbClr val="99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pt-PT" sz="1600" b="1" dirty="0">
                        <a:solidFill>
                          <a:srgbClr val="99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pt-PT" sz="1600" b="1" dirty="0">
                        <a:solidFill>
                          <a:srgbClr val="99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pt-PT" sz="1600" b="1" dirty="0">
                          <a:solidFill>
                            <a:srgbClr val="99CC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Norte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r>
                        <a:rPr lang="pt-PT" sz="1400" dirty="0"/>
                        <a:t>Continente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617343"/>
                  </a:ext>
                </a:extLst>
              </a:tr>
              <a:tr h="1687813">
                <a:tc>
                  <a:txBody>
                    <a:bodyPr/>
                    <a:lstStyle/>
                    <a:p>
                      <a:r>
                        <a:rPr lang="pt-PT" sz="1400" dirty="0"/>
                        <a:t>Oeste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Região de Aveiro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Região de Coimbra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Região de Leiria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Viseu Dão Lafões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Beira Baixa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Médio Tejo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Beiras e Serra da Estrela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endParaRPr lang="pt-PT" sz="1400" dirty="0"/>
                    </a:p>
                    <a:p>
                      <a:r>
                        <a:rPr lang="pt-PT" sz="1400" dirty="0"/>
                        <a:t>Centro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25317"/>
                  </a:ext>
                </a:extLst>
              </a:tr>
              <a:tr h="348052">
                <a:tc>
                  <a:txBody>
                    <a:bodyPr/>
                    <a:lstStyle/>
                    <a:p>
                      <a:r>
                        <a:rPr lang="pt-PT" sz="1400" dirty="0"/>
                        <a:t>Área Metropolitana de Lisboa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Área Metropolitana</a:t>
                      </a:r>
                      <a:r>
                        <a:rPr lang="pt-PT" sz="1400" baseline="0" dirty="0"/>
                        <a:t> de Lisboa</a:t>
                      </a:r>
                      <a:endParaRPr lang="pt-PT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234955"/>
                  </a:ext>
                </a:extLst>
              </a:tr>
              <a:tr h="1087066">
                <a:tc>
                  <a:txBody>
                    <a:bodyPr/>
                    <a:lstStyle/>
                    <a:p>
                      <a:r>
                        <a:rPr lang="pt-PT" sz="1400" dirty="0"/>
                        <a:t>Alentejo Litoral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Baixo Alentejo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Lezíria do Tejo</a:t>
                      </a:r>
                      <a:br>
                        <a:rPr lang="pt-PT" sz="1400" dirty="0"/>
                      </a:br>
                      <a:r>
                        <a:rPr lang="pt-PT" sz="1400" dirty="0"/>
                        <a:t>Alto Alentejo</a:t>
                      </a:r>
                      <a:br>
                        <a:rPr lang="pt-PT" sz="1400" dirty="0"/>
                      </a:br>
                      <a:r>
                        <a:rPr lang="pt-PT" sz="1400" dirty="0" err="1"/>
                        <a:t>Alentejo</a:t>
                      </a:r>
                      <a:r>
                        <a:rPr lang="pt-PT" sz="1400" dirty="0"/>
                        <a:t> Central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Alentejo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736526"/>
                  </a:ext>
                </a:extLst>
              </a:tr>
              <a:tr h="348052">
                <a:tc>
                  <a:txBody>
                    <a:bodyPr/>
                    <a:lstStyle/>
                    <a:p>
                      <a:r>
                        <a:rPr lang="pt-PT" sz="1400" dirty="0"/>
                        <a:t>Algarve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Algarve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776046"/>
                  </a:ext>
                </a:extLst>
              </a:tr>
              <a:tr h="348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dirty="0"/>
                        <a:t>Região Autónoma dos Açores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Região Autónoma dos Açores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dirty="0"/>
                        <a:t>Região Autónoma dos Açores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4810482"/>
                  </a:ext>
                </a:extLst>
              </a:tr>
              <a:tr h="348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dirty="0"/>
                        <a:t>Região Autónoma da</a:t>
                      </a:r>
                      <a:r>
                        <a:rPr lang="pt-PT" sz="1400" baseline="0" dirty="0"/>
                        <a:t> Madeira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Região Autónoma da</a:t>
                      </a:r>
                      <a:r>
                        <a:rPr lang="pt-PT" sz="1400" baseline="0" dirty="0"/>
                        <a:t> Madeira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dirty="0"/>
                        <a:t>Região Autónoma da</a:t>
                      </a:r>
                      <a:r>
                        <a:rPr lang="pt-PT" sz="1400" baseline="0" dirty="0"/>
                        <a:t> Madeira</a:t>
                      </a:r>
                      <a:endParaRPr lang="pt-PT" sz="14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97035980"/>
                  </a:ext>
                </a:extLst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2236933" y="6581001"/>
            <a:ext cx="6416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/>
              <a:t>Fonte:  </a:t>
            </a:r>
            <a:r>
              <a:rPr lang="pt-PT" sz="1200" dirty="0">
                <a:hlinkClick r:id="rId3"/>
              </a:rPr>
              <a:t>https://www.pordata.pt/O+que+sao+NUTS</a:t>
            </a:r>
            <a:r>
              <a:rPr lang="pt-PT" sz="1200" dirty="0"/>
              <a:t> (Consultado a 06/02/2020)</a:t>
            </a:r>
          </a:p>
        </p:txBody>
      </p:sp>
      <p:sp>
        <p:nvSpPr>
          <p:cNvPr id="12" name="AutoShape 2" descr="Pordata - Base de Dados Portugal Contemporâneo">
            <a:hlinkClick r:id="rId4" tooltip="Pordata - Base de Dados Portugal Contemporâneo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7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0" y="220717"/>
            <a:ext cx="12192000" cy="680809"/>
          </a:xfrm>
          <a:prstGeom prst="rect">
            <a:avLst/>
          </a:prstGeom>
          <a:solidFill>
            <a:srgbClr val="005666"/>
          </a:solidFill>
        </p:spPr>
        <p:txBody>
          <a:bodyPr bIns="91440" anchor="ctr" anchorCtr="0">
            <a:normAutofit fontScale="92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kumimoji="0" lang="pt-PT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Calibri" panose="020F0502020204030204" pitchFamily="34" charset="0"/>
              </a:rPr>
              <a:t>Divisão Estatística de Portugal Continental </a:t>
            </a:r>
            <a:r>
              <a:rPr kumimoji="0" lang="pt-PT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(NUTS 2013): </a:t>
            </a:r>
            <a:r>
              <a:rPr kumimoji="0" lang="pt-PT" sz="15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308 municípios</a:t>
            </a:r>
            <a:r>
              <a:rPr kumimoji="0" lang="pt-PT" sz="15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 agrupados em 25 NUTS III, </a:t>
            </a:r>
            <a:r>
              <a:rPr lang="pt-PT" sz="1500" dirty="0">
                <a:latin typeface="HurmeGeometricSans4 Regular" panose="020B0500020000000000" pitchFamily="34" charset="0"/>
              </a:rPr>
              <a:t>7 NUTS II e 3 NUTS I</a:t>
            </a:r>
            <a:endParaRPr kumimoji="0" lang="pt-PT" sz="15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anose="020F07040305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954" y="1000125"/>
            <a:ext cx="2828925" cy="5857875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0099820" y="1017630"/>
            <a:ext cx="1403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NUT III - AVE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3606" y="1294629"/>
            <a:ext cx="3128835" cy="2752515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5" t="13731" r="3096" b="57811"/>
          <a:stretch/>
        </p:blipFill>
        <p:spPr>
          <a:xfrm>
            <a:off x="9443647" y="4105613"/>
            <a:ext cx="2028754" cy="261361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42" y="664272"/>
            <a:ext cx="8929310" cy="6314425"/>
          </a:xfrm>
          <a:prstGeom prst="rect">
            <a:avLst/>
          </a:prstGeom>
        </p:spPr>
      </p:pic>
      <p:cxnSp>
        <p:nvCxnSpPr>
          <p:cNvPr id="6" name="Conexão reta 5"/>
          <p:cNvCxnSpPr/>
          <p:nvPr/>
        </p:nvCxnSpPr>
        <p:spPr>
          <a:xfrm>
            <a:off x="7288454" y="2055667"/>
            <a:ext cx="2608581" cy="673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2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81"/>
          <a:stretch/>
        </p:blipFill>
        <p:spPr>
          <a:xfrm>
            <a:off x="2286610" y="364007"/>
            <a:ext cx="6937135" cy="612998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3" t="13499" r="1571" b="57781"/>
          <a:stretch/>
        </p:blipFill>
        <p:spPr>
          <a:xfrm>
            <a:off x="9372600" y="1120530"/>
            <a:ext cx="2649280" cy="313399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03249" y="101590"/>
            <a:ext cx="233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156371"/>
                </a:solidFill>
                <a:latin typeface="HurmeGeometricSans4 Light" panose="020B0400020000000000" pitchFamily="34" charset="0"/>
              </a:rPr>
              <a:t>NUT III </a:t>
            </a:r>
          </a:p>
          <a:p>
            <a:r>
              <a:rPr lang="pt-PT" b="1" dirty="0">
                <a:solidFill>
                  <a:srgbClr val="156371"/>
                </a:solidFill>
                <a:latin typeface="HurmeGeometricSans4 Light" panose="020B0400020000000000" pitchFamily="34" charset="0"/>
              </a:rPr>
              <a:t>Concelhos - AVE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223745" y="4485684"/>
            <a:ext cx="279813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/>
              <a:t>Sistema de Coordenadas PT-TM06/ETRS89</a:t>
            </a:r>
          </a:p>
          <a:p>
            <a:endParaRPr lang="pt-PT" sz="1100" dirty="0"/>
          </a:p>
          <a:p>
            <a:r>
              <a:rPr lang="pt-PT" sz="1100" dirty="0"/>
              <a:t>Fonte: Limites administrativos CAOP 2018, DGT, 2019</a:t>
            </a:r>
          </a:p>
          <a:p>
            <a:r>
              <a:rPr lang="pt-PT" sz="1100" dirty="0"/>
              <a:t>Imagem: Google satélite, janeiro 2020</a:t>
            </a:r>
          </a:p>
        </p:txBody>
      </p:sp>
    </p:spTree>
    <p:extLst>
      <p:ext uri="{BB962C8B-B14F-4D97-AF65-F5344CB8AC3E}">
        <p14:creationId xmlns:p14="http://schemas.microsoft.com/office/powerpoint/2010/main" val="6630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7"/>
          <p:cNvSpPr/>
          <p:nvPr/>
        </p:nvSpPr>
        <p:spPr>
          <a:xfrm>
            <a:off x="1204280" y="842058"/>
            <a:ext cx="580520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b="1" dirty="0">
                <a:solidFill>
                  <a:srgbClr val="000000"/>
                </a:solidFill>
                <a:latin typeface="Arial" charset="0"/>
                <a:cs typeface="Arial" charset="0"/>
              </a:rPr>
              <a:t>Novas formas de organização intermunicipal</a:t>
            </a:r>
            <a:endParaRPr lang="pt-PT" b="1" dirty="0">
              <a:cs typeface="Arial" charset="0"/>
            </a:endParaRPr>
          </a:p>
        </p:txBody>
      </p:sp>
      <p:sp>
        <p:nvSpPr>
          <p:cNvPr id="4" name="Rectângulo 8"/>
          <p:cNvSpPr/>
          <p:nvPr/>
        </p:nvSpPr>
        <p:spPr>
          <a:xfrm>
            <a:off x="4937228" y="2262971"/>
            <a:ext cx="278309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dirty="0">
                <a:solidFill>
                  <a:srgbClr val="000000"/>
                </a:solidFill>
                <a:latin typeface="Arial" charset="0"/>
                <a:cs typeface="Arial" charset="0"/>
              </a:rPr>
              <a:t>alternativas para a </a:t>
            </a:r>
            <a:r>
              <a:rPr lang="pt-PT" b="1" dirty="0">
                <a:solidFill>
                  <a:srgbClr val="000000"/>
                </a:solidFill>
                <a:latin typeface="Arial" charset="0"/>
                <a:cs typeface="Arial" charset="0"/>
              </a:rPr>
              <a:t>descentralização administrativa </a:t>
            </a:r>
            <a:r>
              <a:rPr lang="pt-PT" dirty="0">
                <a:solidFill>
                  <a:srgbClr val="000000"/>
                </a:solidFill>
                <a:latin typeface="Arial" charset="0"/>
                <a:cs typeface="Arial" charset="0"/>
              </a:rPr>
              <a:t>do país.</a:t>
            </a:r>
            <a:endParaRPr lang="pt-PT" dirty="0">
              <a:cs typeface="Arial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125174" y="3655827"/>
            <a:ext cx="7915361" cy="949174"/>
            <a:chOff x="1937677" y="3682721"/>
            <a:chExt cx="7915361" cy="949174"/>
          </a:xfrm>
        </p:grpSpPr>
        <p:sp>
          <p:nvSpPr>
            <p:cNvPr id="2" name="CaixaDeTexto 1"/>
            <p:cNvSpPr txBox="1">
              <a:spLocks noChangeArrowheads="1"/>
            </p:cNvSpPr>
            <p:nvPr/>
          </p:nvSpPr>
          <p:spPr bwMode="auto">
            <a:xfrm>
              <a:off x="7968787" y="3969840"/>
              <a:ext cx="1884251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pt-PT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comunidades intermunicipais</a:t>
              </a:r>
              <a:endParaRPr lang="pt-PT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Rectângulo 17"/>
            <p:cNvSpPr/>
            <p:nvPr/>
          </p:nvSpPr>
          <p:spPr>
            <a:xfrm>
              <a:off x="1937677" y="3970058"/>
              <a:ext cx="2016125" cy="6461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PT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grandes</a:t>
              </a:r>
              <a:r>
                <a:rPr lang="pt-PT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pt-PT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áreas metropolitanas</a:t>
              </a:r>
              <a:endParaRPr lang="pt-PT" dirty="0">
                <a:cs typeface="Arial" charset="0"/>
              </a:endParaRPr>
            </a:p>
          </p:txBody>
        </p:sp>
        <p:sp>
          <p:nvSpPr>
            <p:cNvPr id="8" name="Rectângulo 18"/>
            <p:cNvSpPr/>
            <p:nvPr/>
          </p:nvSpPr>
          <p:spPr>
            <a:xfrm>
              <a:off x="4042614" y="3970058"/>
              <a:ext cx="1800225" cy="6461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PT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associações de municípios</a:t>
              </a:r>
              <a:endParaRPr lang="pt-PT" dirty="0">
                <a:cs typeface="Arial" charset="0"/>
              </a:endParaRPr>
            </a:p>
          </p:txBody>
        </p:sp>
        <p:sp>
          <p:nvSpPr>
            <p:cNvPr id="11" name="Rectângulo 22"/>
            <p:cNvSpPr/>
            <p:nvPr/>
          </p:nvSpPr>
          <p:spPr>
            <a:xfrm>
              <a:off x="5960003" y="3985782"/>
              <a:ext cx="1873250" cy="6461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PT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comunidades urbanas </a:t>
              </a:r>
              <a:endParaRPr lang="pt-PT" dirty="0">
                <a:cs typeface="Arial" charset="0"/>
              </a:endParaRPr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143248" y="3682721"/>
              <a:ext cx="5976938" cy="303061"/>
              <a:chOff x="1835150" y="1773238"/>
              <a:chExt cx="5976938" cy="303061"/>
            </a:xfrm>
            <a:solidFill>
              <a:schemeClr val="accent6">
                <a:lumMod val="20000"/>
                <a:lumOff val="80000"/>
              </a:schemeClr>
            </a:solidFill>
          </p:grpSpPr>
          <p:cxnSp>
            <p:nvCxnSpPr>
              <p:cNvPr id="5" name="Conexão recta 14"/>
              <p:cNvCxnSpPr/>
              <p:nvPr/>
            </p:nvCxnSpPr>
            <p:spPr>
              <a:xfrm>
                <a:off x="1835150" y="1773238"/>
                <a:ext cx="5976938" cy="0"/>
              </a:xfrm>
              <a:prstGeom prst="line">
                <a:avLst/>
              </a:prstGeom>
              <a:grpFill/>
              <a:ln w="381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exão recta unidireccional 16"/>
              <p:cNvCxnSpPr/>
              <p:nvPr/>
            </p:nvCxnSpPr>
            <p:spPr>
              <a:xfrm>
                <a:off x="1835150" y="1773238"/>
                <a:ext cx="0" cy="287337"/>
              </a:xfrm>
              <a:prstGeom prst="straightConnector1">
                <a:avLst/>
              </a:prstGeom>
              <a:grpFill/>
              <a:ln w="381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xão recta unidireccional 19"/>
              <p:cNvCxnSpPr/>
              <p:nvPr/>
            </p:nvCxnSpPr>
            <p:spPr>
              <a:xfrm>
                <a:off x="3760699" y="1773238"/>
                <a:ext cx="0" cy="287337"/>
              </a:xfrm>
              <a:prstGeom prst="straightConnector1">
                <a:avLst/>
              </a:prstGeom>
              <a:grpFill/>
              <a:ln w="381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xão recta unidireccional 20"/>
              <p:cNvCxnSpPr/>
              <p:nvPr/>
            </p:nvCxnSpPr>
            <p:spPr>
              <a:xfrm>
                <a:off x="5695341" y="1788962"/>
                <a:ext cx="0" cy="287337"/>
              </a:xfrm>
              <a:prstGeom prst="straightConnector1">
                <a:avLst/>
              </a:prstGeom>
              <a:grpFill/>
              <a:ln w="381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xão recta unidireccional 23"/>
              <p:cNvCxnSpPr/>
              <p:nvPr/>
            </p:nvCxnSpPr>
            <p:spPr>
              <a:xfrm>
                <a:off x="7812088" y="1773238"/>
                <a:ext cx="0" cy="287337"/>
              </a:xfrm>
              <a:prstGeom prst="straightConnector1">
                <a:avLst/>
              </a:prstGeom>
              <a:grpFill/>
              <a:ln w="381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7" name="Conexão reta 16"/>
          <p:cNvCxnSpPr/>
          <p:nvPr/>
        </p:nvCxnSpPr>
        <p:spPr>
          <a:xfrm>
            <a:off x="4221528" y="1211390"/>
            <a:ext cx="1" cy="2460161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m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3548" y="445555"/>
            <a:ext cx="3554403" cy="5481492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4" name="Seta em ângulo reto para cima 23"/>
          <p:cNvSpPr/>
          <p:nvPr/>
        </p:nvSpPr>
        <p:spPr>
          <a:xfrm rot="10800000" flipH="1">
            <a:off x="7003501" y="1156376"/>
            <a:ext cx="567728" cy="1049080"/>
          </a:xfrm>
          <a:prstGeom prst="bentUpArrow">
            <a:avLst>
              <a:gd name="adj1" fmla="val 6944"/>
              <a:gd name="adj2" fmla="val 26549"/>
              <a:gd name="adj3" fmla="val 43056"/>
            </a:avLst>
          </a:prstGeom>
          <a:solidFill>
            <a:srgbClr val="92D05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xão em ângulos retos 15"/>
          <p:cNvCxnSpPr/>
          <p:nvPr/>
        </p:nvCxnSpPr>
        <p:spPr>
          <a:xfrm>
            <a:off x="6913476" y="4557292"/>
            <a:ext cx="1228566" cy="543405"/>
          </a:xfrm>
          <a:prstGeom prst="bentConnector3">
            <a:avLst>
              <a:gd name="adj1" fmla="val 381"/>
            </a:avLst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0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4412" y="197346"/>
            <a:ext cx="114231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003366"/>
                </a:solidFill>
                <a:latin typeface="HurmeGeometricSans4 Regular" panose="020B0500020000000000" pitchFamily="34" charset="0"/>
              </a:rPr>
              <a:t>Público-Alvo</a:t>
            </a:r>
          </a:p>
          <a:p>
            <a:endParaRPr lang="pt-PT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rmeGeometricSans4 Regular" panose="020B0500020000000000" pitchFamily="34" charset="0"/>
            </a:endParaRPr>
          </a:p>
          <a:p>
            <a:r>
              <a:rPr lang="pt-PT" b="1" dirty="0">
                <a:solidFill>
                  <a:srgbClr val="0070C0"/>
                </a:solidFill>
                <a:latin typeface="HurmeGeometricSans4 Regular" panose="020B0500020000000000" pitchFamily="34" charset="0"/>
              </a:rPr>
              <a:t>1.º ciclo</a:t>
            </a:r>
          </a:p>
          <a:p>
            <a:r>
              <a:rPr lang="pt-PT" b="1" dirty="0">
                <a:latin typeface="HurmeGeometricSans4 Regular" panose="020B0500020000000000" pitchFamily="34" charset="0"/>
              </a:rPr>
              <a:t>Estudo do Meio: </a:t>
            </a:r>
            <a:endParaRPr lang="pt-PT" b="1" dirty="0" smtClean="0">
              <a:latin typeface="HurmeGeometricSans4 Regular" panose="020B0500020000000000" pitchFamily="34" charset="0"/>
            </a:endParaRPr>
          </a:p>
          <a:p>
            <a:r>
              <a:rPr lang="pt-PT" dirty="0" smtClean="0"/>
              <a:t>À </a:t>
            </a:r>
            <a:r>
              <a:rPr lang="pt-PT" dirty="0" smtClean="0">
                <a:latin typeface="HurmeGeometricSans4 Regular" panose="020B0500020000000000" pitchFamily="34" charset="0"/>
              </a:rPr>
              <a:t>descoberta das inter-relações </a:t>
            </a:r>
            <a:r>
              <a:rPr lang="pt-PT" smtClean="0">
                <a:latin typeface="HurmeGeometricSans4 Regular" panose="020B0500020000000000" pitchFamily="34" charset="0"/>
              </a:rPr>
              <a:t>entre espaços.</a:t>
            </a:r>
            <a:endParaRPr lang="pt-PT" dirty="0" smtClean="0">
              <a:latin typeface="HurmeGeometricSans4 Regular" panose="020B0500020000000000" pitchFamily="34" charset="0"/>
            </a:endParaRPr>
          </a:p>
          <a:p>
            <a:pPr defTabSz="1104900"/>
            <a:r>
              <a:rPr lang="pt-PT" b="1" dirty="0" smtClean="0">
                <a:latin typeface="HurmeGeometricSans4 Regular" panose="020B0500020000000000" pitchFamily="34" charset="0"/>
              </a:rPr>
              <a:t>3.º </a:t>
            </a:r>
            <a:r>
              <a:rPr lang="pt-PT" b="1" dirty="0">
                <a:latin typeface="HurmeGeometricSans4 Regular" panose="020B0500020000000000" pitchFamily="34" charset="0"/>
              </a:rPr>
              <a:t>ano </a:t>
            </a:r>
            <a:r>
              <a:rPr lang="pt-PT" dirty="0">
                <a:latin typeface="HurmeGeometricSans4 Regular" panose="020B0500020000000000" pitchFamily="34" charset="0"/>
              </a:rPr>
              <a:t>- </a:t>
            </a:r>
            <a:r>
              <a:rPr lang="pt-PT" dirty="0">
                <a:latin typeface="HurmeGeometricSans4 Regular" panose="020B0500020000000000" pitchFamily="34" charset="0"/>
              </a:rPr>
              <a:t>Domínio </a:t>
            </a:r>
            <a:r>
              <a:rPr lang="pt-PT" dirty="0" smtClean="0">
                <a:latin typeface="HurmeGeometricSans4 Regular" panose="020B0500020000000000" pitchFamily="34" charset="0"/>
              </a:rPr>
              <a:t>– </a:t>
            </a:r>
            <a:r>
              <a:rPr lang="pt-PT" dirty="0">
                <a:latin typeface="HurmeGeometricSans4 Regular" panose="020B0500020000000000" pitchFamily="34" charset="0"/>
              </a:rPr>
              <a:t>N</a:t>
            </a:r>
            <a:r>
              <a:rPr lang="pt-PT" dirty="0" smtClean="0">
                <a:latin typeface="HurmeGeometricSans4 Regular" panose="020B0500020000000000" pitchFamily="34" charset="0"/>
              </a:rPr>
              <a:t>atureza: A </a:t>
            </a:r>
            <a:r>
              <a:rPr lang="pt-PT" dirty="0">
                <a:latin typeface="HurmeGeometricSans4 Regular" panose="020B0500020000000000" pitchFamily="34" charset="0"/>
              </a:rPr>
              <a:t>sua naturalidade e nacionalidade: </a:t>
            </a:r>
            <a:r>
              <a:rPr lang="pt-PT" dirty="0" smtClean="0">
                <a:latin typeface="HurmeGeometricSans4 Regular" panose="020B0500020000000000" pitchFamily="34" charset="0"/>
              </a:rPr>
              <a:t>distinguir freguesia/concelho/distrito/país</a:t>
            </a:r>
            <a:r>
              <a:rPr lang="pt-PT" dirty="0">
                <a:latin typeface="HurmeGeometricSans4 Regular" panose="020B0500020000000000" pitchFamily="34" charset="0"/>
              </a:rPr>
              <a:t>.</a:t>
            </a:r>
            <a:r>
              <a:rPr lang="pt-PT" dirty="0" smtClean="0">
                <a:latin typeface="HurmeGeometricSans4 Regular" panose="020B0500020000000000" pitchFamily="34" charset="0"/>
              </a:rPr>
              <a:t>		</a:t>
            </a:r>
            <a:endParaRPr lang="pt-PT" dirty="0">
              <a:latin typeface="HurmeGeometricSans4 Regular" panose="020B0500020000000000" pitchFamily="34" charset="0"/>
            </a:endParaRPr>
          </a:p>
          <a:p>
            <a:r>
              <a:rPr lang="pt-PT" b="1" dirty="0" smtClean="0">
                <a:latin typeface="HurmeGeometricSans4 Regular" panose="020B0500020000000000" pitchFamily="34" charset="0"/>
              </a:rPr>
              <a:t>4.º </a:t>
            </a:r>
            <a:r>
              <a:rPr lang="pt-PT" b="1" dirty="0">
                <a:latin typeface="HurmeGeometricSans4 Regular" panose="020B0500020000000000" pitchFamily="34" charset="0"/>
              </a:rPr>
              <a:t>ano</a:t>
            </a:r>
            <a:r>
              <a:rPr lang="pt-PT" dirty="0">
                <a:latin typeface="HurmeGeometricSans4 Regular" panose="020B0500020000000000" pitchFamily="34" charset="0"/>
              </a:rPr>
              <a:t> - Aspetos físicos do meio local; </a:t>
            </a:r>
            <a:r>
              <a:rPr lang="pt-PT" dirty="0" smtClean="0">
                <a:latin typeface="HurmeGeometricSans4 Regular" panose="020B0500020000000000" pitchFamily="34" charset="0"/>
              </a:rPr>
              <a:t>Portugal </a:t>
            </a:r>
            <a:r>
              <a:rPr lang="pt-PT" dirty="0">
                <a:latin typeface="HurmeGeometricSans4 Regular" panose="020B0500020000000000" pitchFamily="34" charset="0"/>
              </a:rPr>
              <a:t>na Europa e no mundo</a:t>
            </a:r>
          </a:p>
          <a:p>
            <a:endParaRPr lang="pt-PT" b="1" dirty="0" smtClean="0">
              <a:solidFill>
                <a:srgbClr val="0070C0"/>
              </a:solidFill>
              <a:latin typeface="HurmeGeometricSans4 Regular" panose="020B0500020000000000" pitchFamily="34" charset="0"/>
            </a:endParaRPr>
          </a:p>
          <a:p>
            <a:r>
              <a:rPr lang="pt-PT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2.º </a:t>
            </a:r>
            <a:r>
              <a:rPr lang="pt-PT" b="1" dirty="0">
                <a:solidFill>
                  <a:srgbClr val="0070C0"/>
                </a:solidFill>
                <a:latin typeface="HurmeGeometricSans4 Regular" panose="020B0500020000000000" pitchFamily="34" charset="0"/>
              </a:rPr>
              <a:t>ciclo</a:t>
            </a:r>
          </a:p>
          <a:p>
            <a:r>
              <a:rPr lang="pt-PT" b="1" dirty="0">
                <a:latin typeface="HurmeGeometricSans4 Regular" panose="020B0500020000000000" pitchFamily="34" charset="0"/>
              </a:rPr>
              <a:t>História e Geografia de Portugal</a:t>
            </a:r>
          </a:p>
          <a:p>
            <a:r>
              <a:rPr lang="pt-PT" b="1" dirty="0">
                <a:latin typeface="HurmeGeometricSans4 Regular" panose="020B0500020000000000" pitchFamily="34" charset="0"/>
              </a:rPr>
              <a:t>5.º ano </a:t>
            </a:r>
            <a:r>
              <a:rPr lang="pt-PT" dirty="0">
                <a:latin typeface="HurmeGeometricSans4 Regular" panose="020B0500020000000000" pitchFamily="34" charset="0"/>
              </a:rPr>
              <a:t>– Domínio: A Península Ibérica – Localização e Quadro Natural</a:t>
            </a:r>
          </a:p>
          <a:p>
            <a:r>
              <a:rPr lang="pt-PT" b="1" dirty="0" smtClean="0">
                <a:latin typeface="HurmeGeometricSans4 Regular" panose="020B0500020000000000" pitchFamily="34" charset="0"/>
              </a:rPr>
              <a:t>6.º </a:t>
            </a:r>
            <a:r>
              <a:rPr lang="pt-PT" b="1" dirty="0">
                <a:latin typeface="HurmeGeometricSans4 Regular" panose="020B0500020000000000" pitchFamily="34" charset="0"/>
              </a:rPr>
              <a:t>ano </a:t>
            </a:r>
            <a:r>
              <a:rPr lang="pt-PT" dirty="0">
                <a:latin typeface="HurmeGeometricSans4 Regular" panose="020B0500020000000000" pitchFamily="34" charset="0"/>
              </a:rPr>
              <a:t>– Domínio: Divisões administrativas do território nacional a diferentes escalas</a:t>
            </a:r>
          </a:p>
          <a:p>
            <a:endParaRPr lang="pt-PT" b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rmeGeometricSans4 Regular" panose="020B0500020000000000" pitchFamily="34" charset="0"/>
            </a:endParaRPr>
          </a:p>
          <a:p>
            <a:r>
              <a:rPr lang="pt-PT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3.º </a:t>
            </a:r>
            <a:r>
              <a:rPr lang="pt-PT" b="1" dirty="0">
                <a:solidFill>
                  <a:srgbClr val="0070C0"/>
                </a:solidFill>
                <a:latin typeface="HurmeGeometricSans4 Regular" panose="020B0500020000000000" pitchFamily="34" charset="0"/>
              </a:rPr>
              <a:t>ciclo</a:t>
            </a:r>
          </a:p>
          <a:p>
            <a:r>
              <a:rPr lang="pt-PT" b="1" dirty="0">
                <a:latin typeface="HurmeGeometricSans4 Regular" panose="020B0500020000000000" pitchFamily="34" charset="0"/>
              </a:rPr>
              <a:t>Geografia</a:t>
            </a:r>
          </a:p>
          <a:p>
            <a:r>
              <a:rPr lang="pt-PT" dirty="0">
                <a:latin typeface="HurmeGeometricSans4 Regular" panose="020B0500020000000000" pitchFamily="34" charset="0"/>
              </a:rPr>
              <a:t>7.º ano – Tema: A Terra: estudos e representações </a:t>
            </a:r>
            <a:r>
              <a:rPr lang="pt-PT" dirty="0"/>
              <a:t>	</a:t>
            </a:r>
          </a:p>
          <a:p>
            <a:endParaRPr lang="pt-PT" dirty="0" smtClean="0">
              <a:solidFill>
                <a:srgbClr val="FF0000"/>
              </a:solidFill>
              <a:latin typeface="HurmeGeometricSans4 Regular" panose="020B0500020000000000" pitchFamily="34" charset="0"/>
            </a:endParaRPr>
          </a:p>
          <a:p>
            <a:r>
              <a:rPr lang="pt-PT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Ensino Secundário</a:t>
            </a:r>
          </a:p>
          <a:p>
            <a:r>
              <a:rPr lang="pt-PT" b="1" dirty="0">
                <a:latin typeface="HurmeGeometricSans4 Regular" panose="020B0500020000000000" pitchFamily="34" charset="0"/>
              </a:rPr>
              <a:t>Geografia</a:t>
            </a:r>
          </a:p>
          <a:p>
            <a:r>
              <a:rPr lang="pt-PT" dirty="0" smtClean="0">
                <a:latin typeface="HurmeGeometricSans4 Regular" panose="020B0500020000000000" pitchFamily="34" charset="0"/>
              </a:rPr>
              <a:t>10º </a:t>
            </a:r>
            <a:r>
              <a:rPr lang="pt-PT" dirty="0">
                <a:latin typeface="HurmeGeometricSans4 Regular" panose="020B0500020000000000" pitchFamily="34" charset="0"/>
              </a:rPr>
              <a:t>ano – A posição de Portugal na Europa e no Mundo</a:t>
            </a:r>
          </a:p>
        </p:txBody>
      </p:sp>
    </p:spTree>
    <p:extLst>
      <p:ext uri="{BB962C8B-B14F-4D97-AF65-F5344CB8AC3E}">
        <p14:creationId xmlns:p14="http://schemas.microsoft.com/office/powerpoint/2010/main" val="3360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216313" y="110429"/>
            <a:ext cx="9651650" cy="6641081"/>
            <a:chOff x="1216313" y="110429"/>
            <a:chExt cx="9651650" cy="6641081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88" y="110429"/>
              <a:ext cx="9407623" cy="6271749"/>
            </a:xfrm>
            <a:prstGeom prst="rect">
              <a:avLst/>
            </a:prstGeom>
          </p:spPr>
        </p:pic>
        <p:sp>
          <p:nvSpPr>
            <p:cNvPr id="10" name="CaixaDeTexto 9"/>
            <p:cNvSpPr txBox="1"/>
            <p:nvPr/>
          </p:nvSpPr>
          <p:spPr>
            <a:xfrm>
              <a:off x="1296801" y="6382178"/>
              <a:ext cx="9571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/>
                <a:t>Centro urbano de Vila Nova de Famalicão</a:t>
              </a:r>
            </a:p>
          </p:txBody>
        </p:sp>
        <p:sp>
          <p:nvSpPr>
            <p:cNvPr id="2" name="CaixaDeTexto 1"/>
            <p:cNvSpPr txBox="1"/>
            <p:nvPr/>
          </p:nvSpPr>
          <p:spPr>
            <a:xfrm rot="5400000">
              <a:off x="-1517321" y="3433099"/>
              <a:ext cx="56827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800" dirty="0" smtClean="0"/>
                <a:t>Fonte: Município de Vila Nova de Famalicão</a:t>
              </a:r>
              <a:endParaRPr lang="pt-PT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750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t="25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3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8" y="287665"/>
            <a:ext cx="6307335" cy="630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2494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35821" t="22225" r="13135" b="19566"/>
          <a:stretch/>
        </p:blipFill>
        <p:spPr>
          <a:xfrm>
            <a:off x="0" y="-741948"/>
            <a:ext cx="12192000" cy="8341895"/>
          </a:xfrm>
          <a:prstGeom prst="rect">
            <a:avLst/>
          </a:prstGeom>
        </p:spPr>
      </p:pic>
      <p:pic>
        <p:nvPicPr>
          <p:cNvPr id="3" name="Imagem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30" y="6204774"/>
            <a:ext cx="414564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5573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410561" y="308975"/>
            <a:ext cx="8991600" cy="533400"/>
          </a:xfrm>
          <a:prstGeom prst="rect">
            <a:avLst/>
          </a:prstGeom>
        </p:spPr>
        <p:txBody>
          <a:bodyPr bIns="91440" anchor="ctr" anchorCtr="0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 panose="020F0502020204030204" pitchFamily="34" charset="0"/>
              </a:rPr>
              <a:t>Divisão do território de Portugal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74" y="567054"/>
            <a:ext cx="4412681" cy="6155691"/>
          </a:xfrm>
          <a:prstGeom prst="rect">
            <a:avLst/>
          </a:prstGeom>
        </p:spPr>
      </p:pic>
      <p:sp>
        <p:nvSpPr>
          <p:cNvPr id="9" name="Rectângulo 23"/>
          <p:cNvSpPr/>
          <p:nvPr/>
        </p:nvSpPr>
        <p:spPr>
          <a:xfrm>
            <a:off x="410561" y="982592"/>
            <a:ext cx="5979976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000" b="1" dirty="0">
                <a:cs typeface="Arial" charset="0"/>
              </a:rPr>
              <a:t>Continente: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2000" dirty="0">
                <a:cs typeface="Arial" charset="0"/>
              </a:rPr>
              <a:t>Comprimento máximo - 561 km;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2000" dirty="0">
                <a:cs typeface="Arial" charset="0"/>
              </a:rPr>
              <a:t>Largura - oscila entre os 112 km e os 218 km;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2000" dirty="0">
                <a:cs typeface="Arial" charset="0"/>
              </a:rPr>
              <a:t>Ocupa uma superfície próxima dos 88 500 km</a:t>
            </a:r>
            <a:r>
              <a:rPr lang="pt-PT" sz="2000" baseline="30000" dirty="0">
                <a:cs typeface="Arial" charset="0"/>
              </a:rPr>
              <a:t>2;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2000" dirty="0">
                <a:cs typeface="Arial" charset="0"/>
              </a:rPr>
              <a:t>Tem como única fronteira terrestre:</a:t>
            </a:r>
          </a:p>
          <a:p>
            <a:pPr marL="352425">
              <a:defRPr/>
            </a:pPr>
            <a:r>
              <a:rPr lang="pt-PT" sz="2000" dirty="0">
                <a:cs typeface="Arial" charset="0"/>
              </a:rPr>
              <a:t> - a norte e a oriente: a Espanha. </a:t>
            </a:r>
          </a:p>
          <a:p>
            <a:pPr marL="352425">
              <a:defRPr/>
            </a:pPr>
            <a:r>
              <a:rPr lang="pt-PT" sz="2000" dirty="0">
                <a:cs typeface="Arial" charset="0"/>
              </a:rPr>
              <a:t> - a ocidente e a sul: o oceano Atlântico</a:t>
            </a:r>
          </a:p>
        </p:txBody>
      </p:sp>
      <p:sp>
        <p:nvSpPr>
          <p:cNvPr id="14" name="Rectângulo 3"/>
          <p:cNvSpPr>
            <a:spLocks noChangeArrowheads="1"/>
          </p:cNvSpPr>
          <p:nvPr/>
        </p:nvSpPr>
        <p:spPr bwMode="auto">
          <a:xfrm>
            <a:off x="367658" y="3644899"/>
            <a:ext cx="5979976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000" b="1" dirty="0">
                <a:solidFill>
                  <a:srgbClr val="000000"/>
                </a:solidFill>
                <a:cs typeface="Arial" charset="0"/>
              </a:rPr>
              <a:t>Arquipélago dos Açores: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PT" sz="2000" dirty="0">
                <a:cs typeface="Arial" charset="0"/>
              </a:rPr>
              <a:t>Constituído por </a:t>
            </a:r>
            <a:r>
              <a:rPr lang="pt-PT" sz="2000" b="1" dirty="0">
                <a:cs typeface="Arial" charset="0"/>
              </a:rPr>
              <a:t>nove ilhas </a:t>
            </a:r>
            <a:r>
              <a:rPr lang="pt-PT" sz="2000" dirty="0">
                <a:cs typeface="Arial" charset="0"/>
              </a:rPr>
              <a:t>que se repartem pelos grupos: ocidental (Corvo e Flores), central </a:t>
            </a:r>
          </a:p>
          <a:p>
            <a:pPr>
              <a:defRPr/>
            </a:pPr>
            <a:r>
              <a:rPr lang="pt-PT" sz="2000" dirty="0">
                <a:cs typeface="Arial" charset="0"/>
              </a:rPr>
              <a:t>    (Faial, Graciosa, Terceira, Pico e S. Jorge) e oriental </a:t>
            </a:r>
          </a:p>
          <a:p>
            <a:pPr>
              <a:defRPr/>
            </a:pPr>
            <a:r>
              <a:rPr lang="pt-PT" sz="2000" dirty="0">
                <a:cs typeface="Arial" charset="0"/>
              </a:rPr>
              <a:t>    (S. Miguel e St. Maria), e pelo ilhéu das Formigas.</a:t>
            </a:r>
          </a:p>
        </p:txBody>
      </p:sp>
      <p:sp>
        <p:nvSpPr>
          <p:cNvPr id="19" name="Rectângulo 7"/>
          <p:cNvSpPr/>
          <p:nvPr/>
        </p:nvSpPr>
        <p:spPr>
          <a:xfrm>
            <a:off x="367658" y="5206908"/>
            <a:ext cx="597997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sz="2000" b="1" dirty="0">
                <a:solidFill>
                  <a:srgbClr val="000000"/>
                </a:solidFill>
                <a:cs typeface="Arial" charset="0"/>
              </a:rPr>
              <a:t>Arquipélago da Madeira: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PT" sz="2000" dirty="0">
                <a:solidFill>
                  <a:srgbClr val="000000"/>
                </a:solidFill>
                <a:cs typeface="Arial" charset="0"/>
              </a:rPr>
              <a:t>Constituído pelas ilhas da Madeira e Porto Santo e  pelos ilhéus das Desertas e Selvagens</a:t>
            </a:r>
            <a:endParaRPr lang="pt-PT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44396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arredondado 6"/>
          <p:cNvSpPr/>
          <p:nvPr/>
        </p:nvSpPr>
        <p:spPr>
          <a:xfrm>
            <a:off x="912290" y="5632539"/>
            <a:ext cx="1397073" cy="380999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Calibri" panose="020F0502020204030204" pitchFamily="34" charset="0"/>
              </a:rPr>
              <a:t>Distritos</a:t>
            </a:r>
          </a:p>
        </p:txBody>
      </p:sp>
      <p:sp>
        <p:nvSpPr>
          <p:cNvPr id="9" name="Retângulo arredondado 8"/>
          <p:cNvSpPr/>
          <p:nvPr/>
        </p:nvSpPr>
        <p:spPr>
          <a:xfrm>
            <a:off x="2477699" y="5632538"/>
            <a:ext cx="1397131" cy="381000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Calibri" panose="020F0502020204030204" pitchFamily="34" charset="0"/>
              </a:rPr>
              <a:t>Concelhos</a:t>
            </a:r>
          </a:p>
        </p:txBody>
      </p:sp>
      <p:sp>
        <p:nvSpPr>
          <p:cNvPr id="11" name="Retângulo arredondado 10"/>
          <p:cNvSpPr/>
          <p:nvPr/>
        </p:nvSpPr>
        <p:spPr>
          <a:xfrm>
            <a:off x="4017913" y="5632538"/>
            <a:ext cx="1447800" cy="381000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Calibri" panose="020F0502020204030204" pitchFamily="34" charset="0"/>
              </a:rPr>
              <a:t>Freguesias</a:t>
            </a:r>
          </a:p>
        </p:txBody>
      </p:sp>
      <p:sp>
        <p:nvSpPr>
          <p:cNvPr id="12" name="Retângulo arredondado 11"/>
          <p:cNvSpPr/>
          <p:nvPr/>
        </p:nvSpPr>
        <p:spPr>
          <a:xfrm>
            <a:off x="6623063" y="5633442"/>
            <a:ext cx="1524000" cy="381000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Calibri" panose="020F0502020204030204" pitchFamily="34" charset="0"/>
              </a:rPr>
              <a:t>NUTS I</a:t>
            </a:r>
          </a:p>
        </p:txBody>
      </p:sp>
      <p:sp>
        <p:nvSpPr>
          <p:cNvPr id="16" name="Retângulo arredondado 15"/>
          <p:cNvSpPr/>
          <p:nvPr/>
        </p:nvSpPr>
        <p:spPr>
          <a:xfrm>
            <a:off x="10069214" y="5610298"/>
            <a:ext cx="1447800" cy="381000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Calibri" panose="020F0502020204030204" pitchFamily="34" charset="0"/>
              </a:rPr>
              <a:t>NUTS III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0" y="-733346"/>
            <a:ext cx="12192000" cy="8035768"/>
            <a:chOff x="-116024" y="-733346"/>
            <a:chExt cx="12192000" cy="8035768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976" y="-733346"/>
              <a:ext cx="5760406" cy="8035768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</p:pic>
        <p:sp>
          <p:nvSpPr>
            <p:cNvPr id="18" name="Título 1"/>
            <p:cNvSpPr txBox="1">
              <a:spLocks/>
            </p:cNvSpPr>
            <p:nvPr/>
          </p:nvSpPr>
          <p:spPr>
            <a:xfrm>
              <a:off x="-116024" y="272471"/>
              <a:ext cx="12192000" cy="1022762"/>
            </a:xfrm>
            <a:prstGeom prst="rect">
              <a:avLst/>
            </a:prstGeom>
            <a:solidFill>
              <a:srgbClr val="99CC00">
                <a:alpha val="53333"/>
              </a:srgbClr>
            </a:solidFill>
          </p:spPr>
          <p:txBody>
            <a:bodyPr bIns="91440" anchor="ctr" anchorCtr="0">
              <a:noAutofit/>
            </a:bodyPr>
            <a:lstStyle>
              <a:lvl1pPr algn="ctr" rtl="0" eaLnBrk="1" latinLnBrk="0" hangingPunct="1">
                <a:spcBef>
                  <a:spcPct val="0"/>
                </a:spcBef>
                <a:buNone/>
                <a:defRPr kumimoji="0" lang="en-US" sz="4000" kern="1200" dirty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PT" sz="2800" dirty="0">
                  <a:solidFill>
                    <a:schemeClr val="tx1"/>
                  </a:solidFill>
                  <a:latin typeface="Arial Rounded MT Bold" panose="020F0704030504030204" pitchFamily="34" charset="0"/>
                  <a:cs typeface="Calibri" panose="020F0502020204030204" pitchFamily="34" charset="0"/>
                </a:rPr>
                <a:t>Portugal apresenta diferentes divisões do território: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547144" y="2350675"/>
            <a:ext cx="9290267" cy="2732869"/>
            <a:chOff x="1547144" y="2350675"/>
            <a:chExt cx="9290267" cy="2732869"/>
          </a:xfrm>
        </p:grpSpPr>
        <p:sp>
          <p:nvSpPr>
            <p:cNvPr id="17" name="Retângulo arredondado 16"/>
            <p:cNvSpPr/>
            <p:nvPr/>
          </p:nvSpPr>
          <p:spPr>
            <a:xfrm>
              <a:off x="1588116" y="2400300"/>
              <a:ext cx="3200400" cy="661586"/>
            </a:xfrm>
            <a:prstGeom prst="roundRect">
              <a:avLst/>
            </a:prstGeom>
            <a:noFill/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dirty="0">
                  <a:solidFill>
                    <a:schemeClr val="tx1"/>
                  </a:solidFill>
                  <a:latin typeface="Arial Rounded MT Bold" panose="020F0704030504030204" pitchFamily="34" charset="0"/>
                  <a:cs typeface="Calibri" panose="020F0502020204030204" pitchFamily="34" charset="0"/>
                </a:rPr>
                <a:t>Divisão Administrativa</a:t>
              </a: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7637011" y="2350675"/>
              <a:ext cx="3200400" cy="711211"/>
            </a:xfrm>
            <a:prstGeom prst="roundRect">
              <a:avLst/>
            </a:prstGeom>
            <a:noFill/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+mj-ea"/>
                  <a:cs typeface="Calibri" panose="020F0502020204030204" pitchFamily="34" charset="0"/>
                </a:rPr>
                <a:t>Divisão Estatística</a:t>
              </a:r>
            </a:p>
          </p:txBody>
        </p:sp>
        <p:sp>
          <p:nvSpPr>
            <p:cNvPr id="23" name="Retângulo arredondado 22"/>
            <p:cNvSpPr/>
            <p:nvPr/>
          </p:nvSpPr>
          <p:spPr>
            <a:xfrm>
              <a:off x="1547144" y="3623764"/>
              <a:ext cx="3200400" cy="1447800"/>
            </a:xfrm>
            <a:prstGeom prst="roundRect">
              <a:avLst/>
            </a:prstGeom>
            <a:noFill/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+mj-ea"/>
                  <a:cs typeface="Calibri" panose="020F0502020204030204" pitchFamily="34" charset="0"/>
                </a:rPr>
                <a:t>Nomenclatura territorial mais antiga estabelecida </a:t>
              </a:r>
            </a:p>
            <a:p>
              <a:pPr algn="ctr"/>
              <a:r>
                <a:rPr lang="pt-PT" sz="16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+mj-ea"/>
                  <a:cs typeface="Calibri" panose="020F0502020204030204" pitchFamily="34" charset="0"/>
                </a:rPr>
                <a:t>pela  lei</a:t>
              </a:r>
            </a:p>
          </p:txBody>
        </p:sp>
        <p:sp>
          <p:nvSpPr>
            <p:cNvPr id="24" name="Retângulo arredondado 23"/>
            <p:cNvSpPr/>
            <p:nvPr/>
          </p:nvSpPr>
          <p:spPr>
            <a:xfrm>
              <a:off x="7602304" y="3611784"/>
              <a:ext cx="3200400" cy="1471760"/>
            </a:xfrm>
            <a:prstGeom prst="roundRect">
              <a:avLst/>
            </a:prstGeom>
            <a:noFill/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+mj-ea"/>
                  <a:cs typeface="Calibri" panose="020F0502020204030204" pitchFamily="34" charset="0"/>
                </a:rPr>
                <a:t>Nomenclatura definida para permitir a comparação de dados estatísticos entre os países da União Europeia</a:t>
              </a:r>
            </a:p>
          </p:txBody>
        </p:sp>
      </p:grpSp>
      <p:sp>
        <p:nvSpPr>
          <p:cNvPr id="14" name="Retângulo arredondado 13"/>
          <p:cNvSpPr/>
          <p:nvPr/>
        </p:nvSpPr>
        <p:spPr>
          <a:xfrm>
            <a:off x="8423777" y="5632538"/>
            <a:ext cx="1397131" cy="381000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Calibri" panose="020F0502020204030204" pitchFamily="34" charset="0"/>
              </a:rPr>
              <a:t>NUTS II</a:t>
            </a:r>
          </a:p>
        </p:txBody>
      </p:sp>
    </p:spTree>
    <p:extLst>
      <p:ext uri="{BB962C8B-B14F-4D97-AF65-F5344CB8AC3E}">
        <p14:creationId xmlns:p14="http://schemas.microsoft.com/office/powerpoint/2010/main" val="397798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8222216" y="892994"/>
            <a:ext cx="2485372" cy="5893704"/>
            <a:chOff x="8222216" y="892994"/>
            <a:chExt cx="2485372" cy="5893704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2" t="6078" r="1113" b="2435"/>
            <a:stretch/>
          </p:blipFill>
          <p:spPr>
            <a:xfrm>
              <a:off x="8222216" y="1253001"/>
              <a:ext cx="2485372" cy="5533697"/>
            </a:xfrm>
            <a:prstGeom prst="rect">
              <a:avLst/>
            </a:prstGeom>
          </p:spPr>
        </p:pic>
        <p:sp>
          <p:nvSpPr>
            <p:cNvPr id="11" name="Retângulo arredondado 10"/>
            <p:cNvSpPr/>
            <p:nvPr/>
          </p:nvSpPr>
          <p:spPr>
            <a:xfrm>
              <a:off x="8854053" y="892994"/>
              <a:ext cx="1447800" cy="360007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Calibri" panose="020F0502020204030204" pitchFamily="34" charset="0"/>
                </a:rPr>
                <a:t>Freguesias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4635964" y="860970"/>
            <a:ext cx="2615732" cy="5997030"/>
            <a:chOff x="4635964" y="860970"/>
            <a:chExt cx="2615732" cy="599703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39" t="6078" r="34870" b="2435"/>
            <a:stretch/>
          </p:blipFill>
          <p:spPr>
            <a:xfrm>
              <a:off x="4635964" y="1253001"/>
              <a:ext cx="2615732" cy="5604999"/>
            </a:xfrm>
            <a:prstGeom prst="rect">
              <a:avLst/>
            </a:prstGeom>
          </p:spPr>
        </p:pic>
        <p:sp>
          <p:nvSpPr>
            <p:cNvPr id="15" name="Retângulo arredondado 14"/>
            <p:cNvSpPr/>
            <p:nvPr/>
          </p:nvSpPr>
          <p:spPr>
            <a:xfrm>
              <a:off x="5397434" y="860970"/>
              <a:ext cx="1397131" cy="381000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Calibri" panose="020F0502020204030204" pitchFamily="34" charset="0"/>
                </a:rPr>
                <a:t>Concelhos</a:t>
              </a:r>
              <a:endParaRPr lang="pt-PT" sz="16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898427" y="892994"/>
            <a:ext cx="2681137" cy="5904733"/>
            <a:chOff x="898427" y="892994"/>
            <a:chExt cx="2681137" cy="5904733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t="6078" r="64897" b="2435"/>
            <a:stretch/>
          </p:blipFill>
          <p:spPr>
            <a:xfrm>
              <a:off x="898427" y="1241970"/>
              <a:ext cx="2681137" cy="5555757"/>
            </a:xfrm>
            <a:prstGeom prst="rect">
              <a:avLst/>
            </a:prstGeom>
          </p:spPr>
        </p:pic>
        <p:sp>
          <p:nvSpPr>
            <p:cNvPr id="10" name="Retângulo arredondado 9"/>
            <p:cNvSpPr/>
            <p:nvPr/>
          </p:nvSpPr>
          <p:spPr>
            <a:xfrm>
              <a:off x="1628364" y="892994"/>
              <a:ext cx="1524000" cy="381000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Calibri" panose="020F0502020204030204" pitchFamily="34" charset="0"/>
                </a:rPr>
                <a:t>Distritos</a:t>
              </a:r>
            </a:p>
          </p:txBody>
        </p:sp>
      </p:grpSp>
      <p:sp>
        <p:nvSpPr>
          <p:cNvPr id="12" name="Título 1"/>
          <p:cNvSpPr txBox="1">
            <a:spLocks/>
          </p:cNvSpPr>
          <p:nvPr/>
        </p:nvSpPr>
        <p:spPr>
          <a:xfrm>
            <a:off x="0" y="201605"/>
            <a:ext cx="12192000" cy="533400"/>
          </a:xfrm>
          <a:prstGeom prst="rect">
            <a:avLst/>
          </a:prstGeom>
          <a:solidFill>
            <a:srgbClr val="0070C0"/>
          </a:solidFill>
        </p:spPr>
        <p:txBody>
          <a:bodyPr bIns="91440" anchor="ctr" anchorCtr="0">
            <a:normAutofit fontScale="9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PT" sz="24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Qual a divisão administrativa de </a:t>
            </a:r>
            <a:r>
              <a:rPr lang="pt-PT" sz="32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Portugal Continental</a:t>
            </a:r>
            <a:r>
              <a:rPr lang="pt-PT" sz="24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Oval 15"/>
          <p:cNvSpPr/>
          <p:nvPr/>
        </p:nvSpPr>
        <p:spPr>
          <a:xfrm>
            <a:off x="2893708" y="5517008"/>
            <a:ext cx="647613" cy="5537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18</a:t>
            </a:r>
          </a:p>
        </p:txBody>
      </p:sp>
      <p:sp>
        <p:nvSpPr>
          <p:cNvPr id="17" name="Oval 16"/>
          <p:cNvSpPr/>
          <p:nvPr/>
        </p:nvSpPr>
        <p:spPr>
          <a:xfrm>
            <a:off x="6775645" y="5465858"/>
            <a:ext cx="724716" cy="6049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278</a:t>
            </a:r>
          </a:p>
        </p:txBody>
      </p:sp>
      <p:sp>
        <p:nvSpPr>
          <p:cNvPr id="18" name="Oval 17"/>
          <p:cNvSpPr/>
          <p:nvPr/>
        </p:nvSpPr>
        <p:spPr>
          <a:xfrm>
            <a:off x="10582944" y="5465858"/>
            <a:ext cx="814140" cy="73600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bg1"/>
                </a:solidFill>
                <a:cs typeface="Arial" charset="0"/>
              </a:rPr>
              <a:t>4050</a:t>
            </a:r>
            <a:endParaRPr lang="pt-PT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9541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7598979" y="508185"/>
            <a:ext cx="357739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0070C0"/>
                </a:solidFill>
              </a:rPr>
              <a:t>Distrito de Braga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solidFill>
                  <a:srgbClr val="0070C0"/>
                </a:solidFill>
              </a:rPr>
              <a:t>Municípios: </a:t>
            </a:r>
            <a:r>
              <a:rPr lang="pt-PT" sz="2400" dirty="0"/>
              <a:t>Braga,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/>
              <a:t>Guimarães, Vila Nova de Famalicão, Barcelos, Fafe, Vila Verde, Esposende, Póvoa de Lanhoso, Vizela, Celorico de Basto, Amares, Cabeceiras de Basto, Vieira do Minho e Terras de Bouro.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110960" y="68838"/>
            <a:ext cx="3628680" cy="6717860"/>
          </a:xfrm>
          <a:prstGeom prst="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6078" r="64897" b="2435"/>
          <a:stretch/>
        </p:blipFill>
        <p:spPr>
          <a:xfrm>
            <a:off x="1299566" y="68838"/>
            <a:ext cx="3241953" cy="6717860"/>
          </a:xfrm>
          <a:prstGeom prst="rect">
            <a:avLst/>
          </a:prstGeom>
        </p:spPr>
      </p:pic>
      <p:cxnSp>
        <p:nvCxnSpPr>
          <p:cNvPr id="8" name="Conexão reta unidirecional 7"/>
          <p:cNvCxnSpPr/>
          <p:nvPr/>
        </p:nvCxnSpPr>
        <p:spPr>
          <a:xfrm>
            <a:off x="2788920" y="1173480"/>
            <a:ext cx="4810059" cy="4046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93209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unidirecional 7"/>
          <p:cNvCxnSpPr/>
          <p:nvPr/>
        </p:nvCxnSpPr>
        <p:spPr>
          <a:xfrm flipV="1">
            <a:off x="4412647" y="1191544"/>
            <a:ext cx="2573751" cy="2729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302732"/>
              </p:ext>
            </p:extLst>
          </p:nvPr>
        </p:nvGraphicFramePr>
        <p:xfrm>
          <a:off x="4976974" y="3773028"/>
          <a:ext cx="6929276" cy="2560320"/>
        </p:xfrm>
        <a:graphic>
          <a:graphicData uri="http://schemas.openxmlformats.org/drawingml/2006/table">
            <a:tbl>
              <a:tblPr/>
              <a:tblGrid>
                <a:gridCol w="2289129">
                  <a:extLst>
                    <a:ext uri="{9D8B030D-6E8A-4147-A177-3AD203B41FA5}">
                      <a16:colId xmlns:a16="http://schemas.microsoft.com/office/drawing/2014/main" val="2426236121"/>
                    </a:ext>
                  </a:extLst>
                </a:gridCol>
                <a:gridCol w="4640147">
                  <a:extLst>
                    <a:ext uri="{9D8B030D-6E8A-4147-A177-3AD203B41FA5}">
                      <a16:colId xmlns:a16="http://schemas.microsoft.com/office/drawing/2014/main" val="5619147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PT" b="1" dirty="0"/>
                        <a:t>Coordenadas geográficas Vila Nova de Famalicão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solidFill>
                            <a:schemeClr val="tx1"/>
                          </a:solidFill>
                        </a:rPr>
                        <a:t>Latitude: </a:t>
                      </a:r>
                      <a:r>
                        <a:rPr kumimoji="0" lang="pt-P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41° 24′ 45″ Norte</a:t>
                      </a:r>
                      <a:endParaRPr lang="pt-PT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pt-PT" dirty="0">
                          <a:solidFill>
                            <a:schemeClr val="tx1"/>
                          </a:solidFill>
                        </a:rPr>
                        <a:t>Longitude: 8° 31′ 14″ Oeste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514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b="1" dirty="0"/>
                        <a:t>Superfície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solidFill>
                            <a:schemeClr val="tx1"/>
                          </a:solidFill>
                        </a:rPr>
                        <a:t>20.150 hectares</a:t>
                      </a:r>
                      <a:br>
                        <a:rPr lang="pt-PT" dirty="0">
                          <a:solidFill>
                            <a:schemeClr val="tx1"/>
                          </a:solidFill>
                        </a:rPr>
                      </a:br>
                      <a:r>
                        <a:rPr lang="pt-PT" dirty="0">
                          <a:solidFill>
                            <a:schemeClr val="tx1"/>
                          </a:solidFill>
                        </a:rPr>
                        <a:t>201,50 km²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855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b="1" dirty="0"/>
                        <a:t>Altitude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solidFill>
                            <a:schemeClr val="tx1"/>
                          </a:solidFill>
                        </a:rPr>
                        <a:t>97 m (média)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543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b="1" dirty="0"/>
                        <a:t>Clima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Clima </a:t>
                      </a:r>
                      <a:r>
                        <a:rPr lang="pt-PT" dirty="0">
                          <a:solidFill>
                            <a:schemeClr val="tx1"/>
                          </a:solidFill>
                        </a:rPr>
                        <a:t>mediterrânico com influência atlântica </a:t>
                      </a:r>
                      <a:r>
                        <a:rPr lang="pt-PT" dirty="0"/>
                        <a:t>(Classificação climática de </a:t>
                      </a:r>
                      <a:r>
                        <a:rPr lang="pt-PT" dirty="0" err="1"/>
                        <a:t>Köppen</a:t>
                      </a:r>
                      <a:r>
                        <a:rPr lang="pt-PT" dirty="0"/>
                        <a:t>-Geiger: </a:t>
                      </a:r>
                      <a:r>
                        <a:rPr lang="pt-PT" dirty="0" err="1"/>
                        <a:t>Csb</a:t>
                      </a:r>
                      <a:r>
                        <a:rPr lang="pt-PT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386166"/>
                  </a:ext>
                </a:extLst>
              </a:tr>
            </a:tbl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170662" y="-1256028"/>
            <a:ext cx="11057719" cy="7765576"/>
            <a:chOff x="184605" y="-1187554"/>
            <a:chExt cx="11057719" cy="7765576"/>
          </a:xfrm>
        </p:grpSpPr>
        <p:cxnSp>
          <p:nvCxnSpPr>
            <p:cNvPr id="10" name="Conexão reta 9"/>
            <p:cNvCxnSpPr/>
            <p:nvPr/>
          </p:nvCxnSpPr>
          <p:spPr>
            <a:xfrm>
              <a:off x="2684833" y="1191544"/>
              <a:ext cx="5260988" cy="0"/>
            </a:xfrm>
            <a:prstGeom prst="line">
              <a:avLst/>
            </a:prstGeom>
            <a:ln w="1905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" t="4181" r="21616" b="4626"/>
            <a:stretch/>
          </p:blipFill>
          <p:spPr>
            <a:xfrm>
              <a:off x="6986398" y="206953"/>
              <a:ext cx="4255926" cy="3636593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grpSp>
          <p:nvGrpSpPr>
            <p:cNvPr id="6" name="Grupo 5"/>
            <p:cNvGrpSpPr/>
            <p:nvPr/>
          </p:nvGrpSpPr>
          <p:grpSpPr>
            <a:xfrm>
              <a:off x="184605" y="-1187554"/>
              <a:ext cx="4567267" cy="7765576"/>
              <a:chOff x="184605" y="-1187554"/>
              <a:chExt cx="4567267" cy="7765576"/>
            </a:xfrm>
          </p:grpSpPr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0049" y="206953"/>
                <a:ext cx="4351823" cy="6371069"/>
              </a:xfrm>
              <a:prstGeom prst="rect">
                <a:avLst/>
              </a:prstGeom>
              <a:ln w="19050">
                <a:solidFill>
                  <a:srgbClr val="0070C0"/>
                </a:solidFill>
              </a:ln>
            </p:spPr>
          </p:pic>
          <p:sp>
            <p:nvSpPr>
              <p:cNvPr id="2" name="CaixaDeTexto 1"/>
              <p:cNvSpPr txBox="1"/>
              <p:nvPr/>
            </p:nvSpPr>
            <p:spPr>
              <a:xfrm rot="16200000">
                <a:off x="-3590461" y="2587512"/>
                <a:ext cx="776557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800" dirty="0"/>
                  <a:t>Fonte: https://commons.wikimedia.org/wiki/File:Comunidades_intermunicipais.png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763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1000</Words>
  <Application>Microsoft Office PowerPoint</Application>
  <PresentationFormat>Ecrã Panorâmico</PresentationFormat>
  <Paragraphs>154</Paragraphs>
  <Slides>21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30" baseType="lpstr">
      <vt:lpstr>Arial</vt:lpstr>
      <vt:lpstr>Arial Rounded MT Bold</vt:lpstr>
      <vt:lpstr>Calibri</vt:lpstr>
      <vt:lpstr>Calibri Light</vt:lpstr>
      <vt:lpstr>HurmeGeometricSans4 Black</vt:lpstr>
      <vt:lpstr>HurmeGeometricSans4 Bold</vt:lpstr>
      <vt:lpstr>HurmeGeometricSans4 Light</vt:lpstr>
      <vt:lpstr>HurmeGeometricSans4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Arminda Ferreira</dc:creator>
  <cp:lastModifiedBy>Arminda Ferreira</cp:lastModifiedBy>
  <cp:revision>64</cp:revision>
  <dcterms:created xsi:type="dcterms:W3CDTF">2020-04-20T17:28:56Z</dcterms:created>
  <dcterms:modified xsi:type="dcterms:W3CDTF">2020-05-20T11:53:36Z</dcterms:modified>
</cp:coreProperties>
</file>